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3" r:id="rId5"/>
    <p:sldMasterId id="2147484314" r:id="rId6"/>
  </p:sldMasterIdLst>
  <p:notesMasterIdLst>
    <p:notesMasterId r:id="rId111"/>
  </p:notesMasterIdLst>
  <p:handoutMasterIdLst>
    <p:handoutMasterId r:id="rId112"/>
  </p:handoutMasterIdLst>
  <p:sldIdLst>
    <p:sldId id="338" r:id="rId7"/>
    <p:sldId id="587" r:id="rId8"/>
    <p:sldId id="716" r:id="rId9"/>
    <p:sldId id="704" r:id="rId10"/>
    <p:sldId id="331" r:id="rId11"/>
    <p:sldId id="332" r:id="rId12"/>
    <p:sldId id="356" r:id="rId13"/>
    <p:sldId id="352" r:id="rId14"/>
    <p:sldId id="343" r:id="rId15"/>
    <p:sldId id="703" r:id="rId16"/>
    <p:sldId id="358" r:id="rId17"/>
    <p:sldId id="485" r:id="rId18"/>
    <p:sldId id="721" r:id="rId19"/>
    <p:sldId id="720" r:id="rId20"/>
    <p:sldId id="722" r:id="rId21"/>
    <p:sldId id="432" r:id="rId22"/>
    <p:sldId id="433" r:id="rId23"/>
    <p:sldId id="434" r:id="rId24"/>
    <p:sldId id="435" r:id="rId25"/>
    <p:sldId id="353" r:id="rId26"/>
    <p:sldId id="709" r:id="rId27"/>
    <p:sldId id="711" r:id="rId28"/>
    <p:sldId id="713" r:id="rId29"/>
    <p:sldId id="482" r:id="rId30"/>
    <p:sldId id="483" r:id="rId31"/>
    <p:sldId id="705" r:id="rId32"/>
    <p:sldId id="487" r:id="rId33"/>
    <p:sldId id="488" r:id="rId34"/>
    <p:sldId id="706" r:id="rId35"/>
    <p:sldId id="707" r:id="rId36"/>
    <p:sldId id="575" r:id="rId37"/>
    <p:sldId id="491" r:id="rId38"/>
    <p:sldId id="493" r:id="rId39"/>
    <p:sldId id="492" r:id="rId40"/>
    <p:sldId id="494" r:id="rId41"/>
    <p:sldId id="495" r:id="rId42"/>
    <p:sldId id="542" r:id="rId43"/>
    <p:sldId id="496" r:id="rId44"/>
    <p:sldId id="497" r:id="rId45"/>
    <p:sldId id="574" r:id="rId46"/>
    <p:sldId id="498" r:id="rId47"/>
    <p:sldId id="499" r:id="rId48"/>
    <p:sldId id="500" r:id="rId49"/>
    <p:sldId id="501" r:id="rId50"/>
    <p:sldId id="578" r:id="rId51"/>
    <p:sldId id="579" r:id="rId52"/>
    <p:sldId id="502" r:id="rId53"/>
    <p:sldId id="717" r:id="rId54"/>
    <p:sldId id="481" r:id="rId55"/>
    <p:sldId id="504" r:id="rId56"/>
    <p:sldId id="710" r:id="rId57"/>
    <p:sldId id="712" r:id="rId58"/>
    <p:sldId id="507" r:id="rId59"/>
    <p:sldId id="506" r:id="rId60"/>
    <p:sldId id="505" r:id="rId61"/>
    <p:sldId id="508" r:id="rId62"/>
    <p:sldId id="510" r:id="rId63"/>
    <p:sldId id="723" r:id="rId64"/>
    <p:sldId id="512" r:id="rId65"/>
    <p:sldId id="577" r:id="rId66"/>
    <p:sldId id="513" r:id="rId67"/>
    <p:sldId id="514" r:id="rId68"/>
    <p:sldId id="517" r:id="rId69"/>
    <p:sldId id="518" r:id="rId70"/>
    <p:sldId id="519" r:id="rId71"/>
    <p:sldId id="520" r:id="rId72"/>
    <p:sldId id="521" r:id="rId73"/>
    <p:sldId id="522" r:id="rId74"/>
    <p:sldId id="523" r:id="rId75"/>
    <p:sldId id="525" r:id="rId76"/>
    <p:sldId id="524" r:id="rId77"/>
    <p:sldId id="526" r:id="rId78"/>
    <p:sldId id="527" r:id="rId79"/>
    <p:sldId id="528" r:id="rId80"/>
    <p:sldId id="529" r:id="rId81"/>
    <p:sldId id="530" r:id="rId82"/>
    <p:sldId id="531" r:id="rId83"/>
    <p:sldId id="532" r:id="rId84"/>
    <p:sldId id="533" r:id="rId85"/>
    <p:sldId id="534" r:id="rId86"/>
    <p:sldId id="535" r:id="rId87"/>
    <p:sldId id="536" r:id="rId88"/>
    <p:sldId id="537" r:id="rId89"/>
    <p:sldId id="539" r:id="rId90"/>
    <p:sldId id="538" r:id="rId91"/>
    <p:sldId id="580" r:id="rId92"/>
    <p:sldId id="540" r:id="rId93"/>
    <p:sldId id="541" r:id="rId94"/>
    <p:sldId id="460" r:id="rId95"/>
    <p:sldId id="555" r:id="rId96"/>
    <p:sldId id="719" r:id="rId97"/>
    <p:sldId id="554" r:id="rId98"/>
    <p:sldId id="558" r:id="rId99"/>
    <p:sldId id="552" r:id="rId100"/>
    <p:sldId id="559" r:id="rId101"/>
    <p:sldId id="550" r:id="rId102"/>
    <p:sldId id="560" r:id="rId103"/>
    <p:sldId id="557" r:id="rId104"/>
    <p:sldId id="561" r:id="rId105"/>
    <p:sldId id="345" r:id="rId106"/>
    <p:sldId id="714" r:id="rId107"/>
    <p:sldId id="718" r:id="rId108"/>
    <p:sldId id="347" r:id="rId109"/>
    <p:sldId id="342" r:id="rId110"/>
  </p:sldIdLst>
  <p:sldSz cx="12192000" cy="6858000"/>
  <p:notesSz cx="7315200" cy="96012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B1D706-A93B-AA3F-A2C1-4CFEE4490E0F}" name="Jaclyn Cantu" initials="JC" userId="S::jacantu@texasagriculture.gov::0f3ce763-9fa5-4c41-a516-31dee6b39595" providerId="AD"/>
  <p188:author id="{4F3C0F11-F07E-D74C-F738-579B964F067B}" name="Sarah Martin" initials="SM" userId="S::smartin@texasagriculture.gov::604aa6bb-3c72-42b9-9adf-0661bff4472c" providerId="AD"/>
  <p188:author id="{C9EF2562-BBC4-3427-23CC-FA16C6847ED5}" name="Sapphire King" initials="SK" userId="S::sking@texasagriculture.gov::6621ebd4-2483-4574-b5df-3adf62010ddd" providerId="AD"/>
  <p188:author id="{5085527E-66EB-EE9B-70F3-C7011390568E}" name="Kelli Wise" initials="KW" userId="S::kwise@texasagriculture.gov::e6297da8-a145-4fb9-95e0-94367f8b9f2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67"/>
    <a:srgbClr val="036A38"/>
    <a:srgbClr val="8A24F0"/>
    <a:srgbClr val="404040"/>
    <a:srgbClr val="595959"/>
    <a:srgbClr val="721F5D"/>
    <a:srgbClr val="7030A0"/>
    <a:srgbClr val="000000"/>
    <a:srgbClr val="EF4B25"/>
    <a:srgbClr val="66B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0CB53E-AF33-43BA-92AC-78284962A9A6}" v="13" dt="2023-08-07T13:56:44.2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026" autoAdjust="0"/>
  </p:normalViewPr>
  <p:slideViewPr>
    <p:cSldViewPr snapToGrid="0">
      <p:cViewPr varScale="1">
        <p:scale>
          <a:sx n="66" d="100"/>
          <a:sy n="66" d="100"/>
        </p:scale>
        <p:origin x="1386" y="78"/>
      </p:cViewPr>
      <p:guideLst>
        <p:guide orient="horz" pos="2160"/>
        <p:guide pos="38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microsoft.com/office/2015/10/relationships/revisionInfo" Target="revisionInfo.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handoutMaster" Target="handoutMasters/handoutMaster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presProps" Target="presProps.xml"/><Relationship Id="rId118" Type="http://schemas.microsoft.com/office/2018/10/relationships/authors" Target="author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notesMaster" Target="notesMasters/notesMaster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E95359-07C2-48EE-8FB2-5CB09679140A}"/>
              </a:ext>
            </a:extLst>
          </p:cNvPr>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r>
              <a:rPr lang="en-US">
                <a:latin typeface="Arial" panose="020B0604020202020204" pitchFamily="34" charset="0"/>
              </a:rPr>
              <a:t>RA106 WBSCM Reports Part I</a:t>
            </a:r>
          </a:p>
        </p:txBody>
      </p:sp>
      <p:sp>
        <p:nvSpPr>
          <p:cNvPr id="3" name="Date Placeholder 2">
            <a:extLst>
              <a:ext uri="{FF2B5EF4-FFF2-40B4-BE49-F238E27FC236}">
                <a16:creationId xmlns:a16="http://schemas.microsoft.com/office/drawing/2014/main" id="{5F079325-D1D5-47B4-953E-4ED6911F2A7B}"/>
              </a:ext>
            </a:extLst>
          </p:cNvPr>
          <p:cNvSpPr>
            <a:spLocks noGrp="1"/>
          </p:cNvSpPr>
          <p:nvPr>
            <p:ph type="dt" sz="quarter" idx="1"/>
          </p:nvPr>
        </p:nvSpPr>
        <p:spPr>
          <a:xfrm>
            <a:off x="4143587" y="1"/>
            <a:ext cx="3169920" cy="481727"/>
          </a:xfrm>
          <a:prstGeom prst="rect">
            <a:avLst/>
          </a:prstGeom>
        </p:spPr>
        <p:txBody>
          <a:bodyPr vert="horz" lIns="96647" tIns="48324" rIns="96647" bIns="48324" rtlCol="0"/>
          <a:lstStyle>
            <a:lvl1pPr algn="r">
              <a:defRPr sz="1300"/>
            </a:lvl1pPr>
          </a:lstStyle>
          <a:p>
            <a:fld id="{468F6ACC-AB99-43A5-A087-36730D7CF588}" type="datetimeFigureOut">
              <a:rPr lang="en-US" smtClean="0">
                <a:latin typeface="Arial" panose="020B0604020202020204" pitchFamily="34" charset="0"/>
              </a:rPr>
              <a:t>11/7/2023</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01EC3B75-D497-41F6-BB6E-A1A6E9F2F659}"/>
              </a:ext>
            </a:extLst>
          </p:cNvPr>
          <p:cNvSpPr>
            <a:spLocks noGrp="1"/>
          </p:cNvSpPr>
          <p:nvPr>
            <p:ph type="ftr" sz="quarter" idx="2"/>
          </p:nvPr>
        </p:nvSpPr>
        <p:spPr>
          <a:xfrm>
            <a:off x="0" y="9119475"/>
            <a:ext cx="3169920" cy="481726"/>
          </a:xfrm>
          <a:prstGeom prst="rect">
            <a:avLst/>
          </a:prstGeom>
        </p:spPr>
        <p:txBody>
          <a:bodyPr vert="horz" lIns="96647" tIns="48324" rIns="96647" bIns="48324" rtlCol="0" anchor="b"/>
          <a:lstStyle>
            <a:lvl1pPr algn="l">
              <a:defRPr sz="1300"/>
            </a:lvl1pPr>
          </a:lstStyle>
          <a:p>
            <a:r>
              <a:rPr lang="en-US">
                <a:latin typeface="Arial" panose="020B0604020202020204" pitchFamily="34" charset="0"/>
              </a:rPr>
              <a:t>TDA USDA Foods</a:t>
            </a:r>
          </a:p>
        </p:txBody>
      </p:sp>
      <p:sp>
        <p:nvSpPr>
          <p:cNvPr id="5" name="Slide Number Placeholder 4">
            <a:extLst>
              <a:ext uri="{FF2B5EF4-FFF2-40B4-BE49-F238E27FC236}">
                <a16:creationId xmlns:a16="http://schemas.microsoft.com/office/drawing/2014/main" id="{606723FF-D2C0-4051-8A99-4460F9BF855D}"/>
              </a:ext>
            </a:extLst>
          </p:cNvPr>
          <p:cNvSpPr>
            <a:spLocks noGrp="1"/>
          </p:cNvSpPr>
          <p:nvPr>
            <p:ph type="sldNum" sz="quarter" idx="3"/>
          </p:nvPr>
        </p:nvSpPr>
        <p:spPr>
          <a:xfrm>
            <a:off x="4143587" y="9119475"/>
            <a:ext cx="3169920" cy="481726"/>
          </a:xfrm>
          <a:prstGeom prst="rect">
            <a:avLst/>
          </a:prstGeom>
        </p:spPr>
        <p:txBody>
          <a:bodyPr vert="horz" lIns="96647" tIns="48324" rIns="96647" bIns="48324" rtlCol="0" anchor="b"/>
          <a:lstStyle>
            <a:lvl1pPr algn="r">
              <a:defRPr sz="1300"/>
            </a:lvl1pPr>
          </a:lstStyle>
          <a:p>
            <a:fld id="{DD627919-DA5D-4ED2-92F4-EE585FA700D3}"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363693085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atin typeface="Arial" panose="020B0604020202020204" pitchFamily="34" charset="0"/>
              </a:defRPr>
            </a:lvl1pPr>
          </a:lstStyle>
          <a:p>
            <a:r>
              <a:rPr lang="en-US"/>
              <a:t>RA106 WBSCM Reports Part I</a:t>
            </a:r>
            <a:endParaRPr lang="id-ID"/>
          </a:p>
        </p:txBody>
      </p:sp>
      <p:sp>
        <p:nvSpPr>
          <p:cNvPr id="3" name="Date Placeholder 2"/>
          <p:cNvSpPr>
            <a:spLocks noGrp="1"/>
          </p:cNvSpPr>
          <p:nvPr>
            <p:ph type="dt" idx="1"/>
          </p:nvPr>
        </p:nvSpPr>
        <p:spPr>
          <a:xfrm>
            <a:off x="4143587" y="1"/>
            <a:ext cx="3169920" cy="481727"/>
          </a:xfrm>
          <a:prstGeom prst="rect">
            <a:avLst/>
          </a:prstGeom>
        </p:spPr>
        <p:txBody>
          <a:bodyPr vert="horz" lIns="96647" tIns="48324" rIns="96647" bIns="48324" rtlCol="0"/>
          <a:lstStyle>
            <a:lvl1pPr algn="r">
              <a:defRPr sz="1300">
                <a:latin typeface="Arial" panose="020B0604020202020204" pitchFamily="34" charset="0"/>
              </a:defRPr>
            </a:lvl1pPr>
          </a:lstStyle>
          <a:p>
            <a:fld id="{1813CEB8-A3C3-4404-9C99-EE809C10ADCA}" type="datetimeFigureOut">
              <a:rPr lang="id-ID" smtClean="0"/>
              <a:pPr/>
              <a:t>07/11/2023</a:t>
            </a:fld>
            <a:endParaRPr lang="id-ID"/>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7" tIns="48324" rIns="96647" bIns="48324" rtlCol="0" anchor="ctr"/>
          <a:lstStyle/>
          <a:p>
            <a:endParaRPr lang="id-ID"/>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47" tIns="48324" rIns="96647" bIns="4832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9119475"/>
            <a:ext cx="3169920" cy="481726"/>
          </a:xfrm>
          <a:prstGeom prst="rect">
            <a:avLst/>
          </a:prstGeom>
        </p:spPr>
        <p:txBody>
          <a:bodyPr vert="horz" lIns="96647" tIns="48324" rIns="96647" bIns="48324" rtlCol="0" anchor="b"/>
          <a:lstStyle>
            <a:lvl1pPr algn="l">
              <a:defRPr sz="1300">
                <a:latin typeface="Arial" panose="020B0604020202020204" pitchFamily="34" charset="0"/>
              </a:defRPr>
            </a:lvl1pPr>
          </a:lstStyle>
          <a:p>
            <a:r>
              <a:rPr lang="id-ID"/>
              <a:t>TDA USDA Foods</a:t>
            </a:r>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7" tIns="48324" rIns="96647" bIns="48324" rtlCol="0" anchor="b"/>
          <a:lstStyle>
            <a:lvl1pPr algn="r">
              <a:defRPr sz="1300">
                <a:latin typeface="Arial" panose="020B0604020202020204" pitchFamily="34" charset="0"/>
              </a:defRPr>
            </a:lvl1pPr>
          </a:lstStyle>
          <a:p>
            <a:fld id="{7CA3AE7D-D00C-4FD1-BFA5-ACC68E164876}" type="slidenum">
              <a:rPr lang="id-ID" smtClean="0"/>
              <a:pPr/>
              <a:t>‹#›</a:t>
            </a:fld>
            <a:endParaRPr lang="id-ID"/>
          </a:p>
        </p:txBody>
      </p:sp>
    </p:spTree>
    <p:extLst>
      <p:ext uri="{BB962C8B-B14F-4D97-AF65-F5344CB8AC3E}">
        <p14:creationId xmlns:p14="http://schemas.microsoft.com/office/powerpoint/2010/main" val="11068292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4E4620-CD0B-4675-A4A1-6DD05FDD20BE}" type="slidenum">
              <a:rPr lang="en-US" smtClean="0"/>
              <a:t>1</a:t>
            </a:fld>
            <a:endParaRPr lang="en-US"/>
          </a:p>
        </p:txBody>
      </p:sp>
      <p:sp>
        <p:nvSpPr>
          <p:cNvPr id="5" name="Footer Placeholder 4">
            <a:extLst>
              <a:ext uri="{FF2B5EF4-FFF2-40B4-BE49-F238E27FC236}">
                <a16:creationId xmlns:a16="http://schemas.microsoft.com/office/drawing/2014/main" id="{AB5C9D95-1A32-196D-07FC-4E25B6B7F562}"/>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29813314-44D8-4229-84EC-AAC07986A9BE}"/>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261016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latin typeface="Arial"/>
                <a:cs typeface="Arial"/>
              </a:rPr>
              <a:t>Highlight the difference between training environment vs. Production URLs. </a:t>
            </a:r>
            <a:endParaRPr lang="en-US" b="1" dirty="0">
              <a:cs typeface="Arial" panose="020B0604020202020204" pitchFamily="34" charset="0"/>
            </a:endParaRPr>
          </a:p>
          <a:p>
            <a:pPr marL="171450" indent="-171450">
              <a:buFont typeface="Arial"/>
              <a:buChar char="•"/>
            </a:pPr>
            <a:r>
              <a:rPr lang="en-US" b="1" dirty="0">
                <a:latin typeface="Arial"/>
                <a:cs typeface="Arial"/>
              </a:rPr>
              <a:t>Production environment does not have the "</a:t>
            </a:r>
            <a:r>
              <a:rPr lang="en-US" b="1" dirty="0" err="1">
                <a:latin typeface="Arial"/>
                <a:cs typeface="Arial"/>
              </a:rPr>
              <a:t>ntrn</a:t>
            </a:r>
            <a:r>
              <a:rPr lang="en-US" b="1" dirty="0">
                <a:latin typeface="Arial"/>
                <a:cs typeface="Arial"/>
              </a:rPr>
              <a:t>" component in the web address.  </a:t>
            </a:r>
            <a:endParaRPr lang="en-US" b="1" dirty="0">
              <a:cs typeface="Arial"/>
            </a:endParaRPr>
          </a:p>
          <a:p>
            <a:pPr marL="171450" indent="-171450">
              <a:buFont typeface="Arial"/>
              <a:buChar char="•"/>
            </a:pPr>
            <a:r>
              <a:rPr lang="en-US" b="1" dirty="0">
                <a:latin typeface="Arial"/>
                <a:cs typeface="Arial"/>
              </a:rPr>
              <a:t>Logins previously provided via to RAs for training environment </a:t>
            </a:r>
          </a:p>
          <a:p>
            <a:pPr marL="171450" indent="-171450">
              <a:buFont typeface="Arial"/>
              <a:buChar char="•"/>
            </a:pPr>
            <a:r>
              <a:rPr lang="en-US" b="1" dirty="0">
                <a:latin typeface="Arial"/>
                <a:cs typeface="Arial"/>
              </a:rPr>
              <a:t>Log in to training environment will be different from login to username for live system which occurs after all required training is complete.</a:t>
            </a: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11</a:t>
            </a:fld>
            <a:endParaRPr lang="id-ID"/>
          </a:p>
        </p:txBody>
      </p:sp>
      <p:sp>
        <p:nvSpPr>
          <p:cNvPr id="5" name="Footer Placeholder 4">
            <a:extLst>
              <a:ext uri="{FF2B5EF4-FFF2-40B4-BE49-F238E27FC236}">
                <a16:creationId xmlns:a16="http://schemas.microsoft.com/office/drawing/2014/main" id="{8516DF93-2558-FE73-895E-2DDD42CB569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B498DC6C-B4DA-9285-49F5-61FF7194A978}"/>
              </a:ext>
            </a:extLst>
          </p:cNvPr>
          <p:cNvSpPr>
            <a:spLocks noGrp="1"/>
          </p:cNvSpPr>
          <p:nvPr>
            <p:ph type="hdr" sz="quarter"/>
          </p:nvPr>
        </p:nvSpPr>
        <p:spPr/>
        <p:txBody>
          <a:bodyPr/>
          <a:lstStyle/>
          <a:p>
            <a:r>
              <a:rPr lang="en-US"/>
              <a:t>RA101 WBSCM Getting Started Part II</a:t>
            </a:r>
            <a:endParaRPr lang="id-ID"/>
          </a:p>
        </p:txBody>
      </p:sp>
    </p:spTree>
    <p:extLst>
      <p:ext uri="{BB962C8B-B14F-4D97-AF65-F5344CB8AC3E}">
        <p14:creationId xmlns:p14="http://schemas.microsoft.com/office/powerpoint/2010/main" val="39252885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RA103 WBSCM Requisitions Part I</a:t>
            </a:r>
            <a:endParaRPr lang="id-ID"/>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101</a:t>
            </a:fld>
            <a:endParaRPr lang="id-ID"/>
          </a:p>
        </p:txBody>
      </p:sp>
    </p:spTree>
    <p:extLst>
      <p:ext uri="{BB962C8B-B14F-4D97-AF65-F5344CB8AC3E}">
        <p14:creationId xmlns:p14="http://schemas.microsoft.com/office/powerpoint/2010/main" val="335048872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a:cs typeface="Calibri"/>
              </a:rPr>
              <a:t>Users will practice pulling up Entitlement Reports in the training environment.</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102</a:t>
            </a:fld>
            <a:endParaRPr lang="id-ID"/>
          </a:p>
        </p:txBody>
      </p:sp>
      <p:sp>
        <p:nvSpPr>
          <p:cNvPr id="5" name="Footer Placeholder 4">
            <a:extLst>
              <a:ext uri="{FF2B5EF4-FFF2-40B4-BE49-F238E27FC236}">
                <a16:creationId xmlns:a16="http://schemas.microsoft.com/office/drawing/2014/main" id="{9719A19F-3AF7-1F78-AE74-8030D5B7F84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E930748-0B64-E79E-E8B2-708C8FB99F6C}"/>
              </a:ext>
            </a:extLst>
          </p:cNvPr>
          <p:cNvSpPr>
            <a:spLocks noGrp="1"/>
          </p:cNvSpPr>
          <p:nvPr>
            <p:ph type="hdr" sz="quarter"/>
          </p:nvPr>
        </p:nvSpPr>
        <p:spPr/>
        <p:txBody>
          <a:bodyPr/>
          <a:lstStyle/>
          <a:p>
            <a:r>
              <a:rPr lang="id-ID"/>
              <a:t>RA001 FDP Entitlement</a:t>
            </a:r>
          </a:p>
        </p:txBody>
      </p:sp>
    </p:spTree>
    <p:extLst>
      <p:ext uri="{BB962C8B-B14F-4D97-AF65-F5344CB8AC3E}">
        <p14:creationId xmlns:p14="http://schemas.microsoft.com/office/powerpoint/2010/main" val="101313096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4E4620-CD0B-4675-A4A1-6DD05FDD20BE}" type="slidenum">
              <a:rPr lang="en-US" smtClean="0"/>
              <a:t>103</a:t>
            </a:fld>
            <a:endParaRPr lang="en-US"/>
          </a:p>
        </p:txBody>
      </p:sp>
      <p:sp>
        <p:nvSpPr>
          <p:cNvPr id="5" name="Footer Placeholder 4">
            <a:extLst>
              <a:ext uri="{FF2B5EF4-FFF2-40B4-BE49-F238E27FC236}">
                <a16:creationId xmlns:a16="http://schemas.microsoft.com/office/drawing/2014/main" id="{6B8BBFA6-F5A4-A785-F159-288CEEE98CEA}"/>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8F706BD-579E-E564-8D9F-2C4F3A2BB5D3}"/>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6818185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4E4620-CD0B-4675-A4A1-6DD05FDD20BE}" type="slidenum">
              <a:rPr lang="en-US" smtClean="0"/>
              <a:t>104</a:t>
            </a:fld>
            <a:endParaRPr lang="en-US"/>
          </a:p>
        </p:txBody>
      </p:sp>
      <p:sp>
        <p:nvSpPr>
          <p:cNvPr id="5" name="Footer Placeholder 4">
            <a:extLst>
              <a:ext uri="{FF2B5EF4-FFF2-40B4-BE49-F238E27FC236}">
                <a16:creationId xmlns:a16="http://schemas.microsoft.com/office/drawing/2014/main" id="{E3C95286-3F60-BC6E-468C-6CF875CDDDF9}"/>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25EA787-1F3F-74C8-5E2F-5D4A954B7548}"/>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521370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cs typeface="Calibri"/>
              </a:rPr>
              <a:t>HIDDEN: </a:t>
            </a:r>
          </a:p>
          <a:p>
            <a:pPr marL="171450" indent="-171450">
              <a:buFont typeface="Arial" panose="020B0604020202020204" pitchFamily="34" charset="0"/>
              <a:buChar char="•"/>
            </a:pPr>
            <a:r>
              <a:rPr lang="en-US" b="1" dirty="0">
                <a:latin typeface="Calibri"/>
                <a:cs typeface="Calibri"/>
              </a:rPr>
              <a:t>This screenshot shows a sample of WBSCM Live Production Environment Login Possibilities.</a:t>
            </a:r>
          </a:p>
          <a:p>
            <a:pPr marL="171450" indent="-171450">
              <a:buFont typeface="Arial" panose="020B0604020202020204" pitchFamily="34" charset="0"/>
              <a:buChar char="•"/>
            </a:pPr>
            <a:r>
              <a:rPr lang="en-US" b="1" dirty="0">
                <a:latin typeface="Calibri"/>
                <a:cs typeface="Calibri"/>
              </a:rPr>
              <a:t>Users will not log in to Live Environment until after all training is complete and Live Accounts have been registered and activated.</a:t>
            </a:r>
          </a:p>
        </p:txBody>
      </p:sp>
      <p:sp>
        <p:nvSpPr>
          <p:cNvPr id="4" name="Slide Number Placeholder 3"/>
          <p:cNvSpPr>
            <a:spLocks noGrp="1"/>
          </p:cNvSpPr>
          <p:nvPr>
            <p:ph type="sldNum" sz="quarter" idx="5"/>
          </p:nvPr>
        </p:nvSpPr>
        <p:spPr/>
        <p:txBody>
          <a:bodyPr/>
          <a:lstStyle/>
          <a:p>
            <a:fld id="{7CA3AE7D-D00C-4FD1-BFA5-ACC68E164876}" type="slidenum">
              <a:rPr lang="id-ID" smtClean="0"/>
              <a:pPr/>
              <a:t>12</a:t>
            </a:fld>
            <a:endParaRPr lang="id-ID"/>
          </a:p>
        </p:txBody>
      </p:sp>
      <p:sp>
        <p:nvSpPr>
          <p:cNvPr id="5" name="Footer Placeholder 4">
            <a:extLst>
              <a:ext uri="{FF2B5EF4-FFF2-40B4-BE49-F238E27FC236}">
                <a16:creationId xmlns:a16="http://schemas.microsoft.com/office/drawing/2014/main" id="{9333F1D2-1B2F-89B7-9B25-EE53D4FDEEE0}"/>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BD99517-742D-7B3D-F776-FE4485FE6A9D}"/>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541822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cs typeface="Calibri"/>
              </a:rPr>
              <a:t>TRAINER NOTE:</a:t>
            </a:r>
          </a:p>
          <a:p>
            <a:pPr marL="171450" indent="-171450">
              <a:buFont typeface="Arial" panose="020B0604020202020204" pitchFamily="34" charset="0"/>
              <a:buChar char="•"/>
            </a:pPr>
            <a:r>
              <a:rPr lang="en-US" b="1" dirty="0">
                <a:latin typeface="Calibri"/>
                <a:cs typeface="Calibri"/>
              </a:rPr>
              <a:t>Training Environment and Live Production Log In Page will look the same.</a:t>
            </a:r>
          </a:p>
          <a:p>
            <a:pPr marL="171450" indent="-171450">
              <a:buFont typeface="Arial" panose="020B0604020202020204" pitchFamily="34" charset="0"/>
              <a:buChar char="•"/>
            </a:pPr>
            <a:r>
              <a:rPr lang="en-US" b="1" dirty="0">
                <a:latin typeface="Calibri"/>
                <a:cs typeface="Calibri"/>
              </a:rPr>
              <a:t>Bookmark training environment which includes “</a:t>
            </a:r>
            <a:r>
              <a:rPr lang="en-US" b="1" dirty="0" err="1">
                <a:latin typeface="Calibri"/>
                <a:cs typeface="Calibri"/>
              </a:rPr>
              <a:t>ntrn</a:t>
            </a:r>
            <a:r>
              <a:rPr lang="en-US" b="1" dirty="0">
                <a:latin typeface="Calibri"/>
                <a:cs typeface="Calibri"/>
              </a:rPr>
              <a:t>” in the URL.</a:t>
            </a:r>
          </a:p>
          <a:p>
            <a:pPr marL="171450" indent="-171450">
              <a:buFont typeface="Arial" panose="020B0604020202020204" pitchFamily="34" charset="0"/>
              <a:buChar char="•"/>
            </a:pPr>
            <a:r>
              <a:rPr lang="en-US" b="1" dirty="0">
                <a:latin typeface="Calibri"/>
                <a:cs typeface="Calibri"/>
              </a:rPr>
              <a:t>Training environment logins will include no personal user information.</a:t>
            </a:r>
          </a:p>
          <a:p>
            <a:pPr marL="171450" indent="-171450">
              <a:buFont typeface="Arial" panose="020B0604020202020204" pitchFamily="34" charset="0"/>
              <a:buChar char="•"/>
            </a:pPr>
            <a:r>
              <a:rPr lang="en-US" b="1" dirty="0">
                <a:latin typeface="Calibri"/>
                <a:cs typeface="Calibri"/>
              </a:rPr>
              <a:t>Each ESC region assigned their own set of training logins to distribute between Ras</a:t>
            </a:r>
          </a:p>
          <a:p>
            <a:pPr marL="171450" indent="-171450">
              <a:buFont typeface="Arial" panose="020B0604020202020204" pitchFamily="34" charset="0"/>
              <a:buChar char="•"/>
            </a:pPr>
            <a:r>
              <a:rPr lang="en-US" b="1" dirty="0">
                <a:latin typeface="Calibri"/>
                <a:cs typeface="Calibri"/>
              </a:rPr>
              <a:t>The next slides will be a review of WBSCM RA view and reminder to check for new content.  Will be particularly helpful for those conducing training over multiple weeks.</a:t>
            </a:r>
          </a:p>
        </p:txBody>
      </p:sp>
      <p:sp>
        <p:nvSpPr>
          <p:cNvPr id="4" name="Slide Number Placeholder 3"/>
          <p:cNvSpPr>
            <a:spLocks noGrp="1"/>
          </p:cNvSpPr>
          <p:nvPr>
            <p:ph type="sldNum" sz="quarter" idx="5"/>
          </p:nvPr>
        </p:nvSpPr>
        <p:spPr/>
        <p:txBody>
          <a:bodyPr/>
          <a:lstStyle/>
          <a:p>
            <a:fld id="{7CA3AE7D-D00C-4FD1-BFA5-ACC68E164876}" type="slidenum">
              <a:rPr lang="id-ID" smtClean="0"/>
              <a:pPr/>
              <a:t>13</a:t>
            </a:fld>
            <a:endParaRPr lang="id-ID"/>
          </a:p>
        </p:txBody>
      </p:sp>
      <p:sp>
        <p:nvSpPr>
          <p:cNvPr id="5" name="Footer Placeholder 4">
            <a:extLst>
              <a:ext uri="{FF2B5EF4-FFF2-40B4-BE49-F238E27FC236}">
                <a16:creationId xmlns:a16="http://schemas.microsoft.com/office/drawing/2014/main" id="{9333F1D2-1B2F-89B7-9B25-EE53D4FDEEE0}"/>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BD99517-742D-7B3D-F776-FE4485FE6A9D}"/>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363533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atin typeface="Arial"/>
                <a:cs typeface="Arial"/>
              </a:rPr>
              <a:t>User name and organization will show different user roles. </a:t>
            </a:r>
          </a:p>
          <a:p>
            <a:pPr marL="171450" indent="-171450">
              <a:buFont typeface="Arial" panose="020B0604020202020204" pitchFamily="34" charset="0"/>
              <a:buChar char="•"/>
            </a:pPr>
            <a:r>
              <a:rPr lang="en-US">
                <a:latin typeface="Arial"/>
                <a:cs typeface="Arial"/>
              </a:rPr>
              <a:t>Differences in navigation panels will be determined based on roles/level of access. </a:t>
            </a:r>
          </a:p>
          <a:p>
            <a:pPr marL="171450" indent="-171450">
              <a:buFont typeface="Arial" panose="020B0604020202020204" pitchFamily="34" charset="0"/>
              <a:buChar char="•"/>
            </a:pPr>
            <a:r>
              <a:rPr lang="en-US">
                <a:latin typeface="Arial"/>
                <a:cs typeface="Arial"/>
              </a:rPr>
              <a:t>Let participants know that NTRN is the Training Environment.</a:t>
            </a:r>
            <a:endParaRPr lang="en-US">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14</a:t>
            </a:fld>
            <a:endParaRPr lang="id-ID"/>
          </a:p>
        </p:txBody>
      </p:sp>
      <p:sp>
        <p:nvSpPr>
          <p:cNvPr id="5" name="Footer Placeholder 4">
            <a:extLst>
              <a:ext uri="{FF2B5EF4-FFF2-40B4-BE49-F238E27FC236}">
                <a16:creationId xmlns:a16="http://schemas.microsoft.com/office/drawing/2014/main" id="{A26DA043-8367-97C8-1CE7-D464A1CC26D8}"/>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824BD8F-F18F-95F1-1BBB-18076C6FB279}"/>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3639353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latin typeface="Calibri"/>
                <a:cs typeface="Calibri"/>
              </a:rPr>
              <a:t>Reminder to check WBSCM Splash Page (especially when users are able to access Live Production Environment after account set up for announcements and updates).  </a:t>
            </a:r>
          </a:p>
          <a:p>
            <a:pPr marL="171450" indent="-171450">
              <a:buFont typeface="Arial" panose="020B0604020202020204" pitchFamily="34" charset="0"/>
              <a:buChar char="•"/>
            </a:pPr>
            <a:r>
              <a:rPr lang="en-US" b="1" dirty="0">
                <a:latin typeface="Calibri"/>
                <a:cs typeface="Calibri"/>
              </a:rPr>
              <a:t>Remind users that NTRN goes into refresh Friday through Monday.  </a:t>
            </a:r>
          </a:p>
          <a:p>
            <a:pPr marL="171450" indent="-171450">
              <a:buFont typeface="Arial" panose="020B0604020202020204" pitchFamily="34" charset="0"/>
              <a:buChar char="•"/>
            </a:pPr>
            <a:r>
              <a:rPr lang="en-US" b="1" dirty="0">
                <a:latin typeface="Calibri"/>
                <a:cs typeface="Calibri"/>
              </a:rPr>
              <a:t>Use NTRN Tuesdays through Thursdays.</a:t>
            </a:r>
          </a:p>
        </p:txBody>
      </p:sp>
      <p:sp>
        <p:nvSpPr>
          <p:cNvPr id="4" name="Slide Number Placeholder 3"/>
          <p:cNvSpPr>
            <a:spLocks noGrp="1"/>
          </p:cNvSpPr>
          <p:nvPr>
            <p:ph type="sldNum" sz="quarter" idx="5"/>
          </p:nvPr>
        </p:nvSpPr>
        <p:spPr/>
        <p:txBody>
          <a:bodyPr/>
          <a:lstStyle/>
          <a:p>
            <a:fld id="{7CA3AE7D-D00C-4FD1-BFA5-ACC68E164876}" type="slidenum">
              <a:rPr lang="id-ID" smtClean="0"/>
              <a:pPr/>
              <a:t>15</a:t>
            </a:fld>
            <a:endParaRPr lang="id-ID"/>
          </a:p>
        </p:txBody>
      </p:sp>
      <p:sp>
        <p:nvSpPr>
          <p:cNvPr id="5" name="Footer Placeholder 4">
            <a:extLst>
              <a:ext uri="{FF2B5EF4-FFF2-40B4-BE49-F238E27FC236}">
                <a16:creationId xmlns:a16="http://schemas.microsoft.com/office/drawing/2014/main" id="{4BD38D12-A20F-4E48-EC9E-BC145A49B1B9}"/>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B6F45EA7-28E8-5EBE-3E4C-A559EBA25735}"/>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373325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WBSCM Portal Component information on slide</a:t>
            </a:r>
            <a:endParaRPr lang="en-US" b="1" dirty="0">
              <a:cs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16</a:t>
            </a:fld>
            <a:endParaRPr lang="id-ID"/>
          </a:p>
        </p:txBody>
      </p:sp>
      <p:sp>
        <p:nvSpPr>
          <p:cNvPr id="5" name="Footer Placeholder 4">
            <a:extLst>
              <a:ext uri="{FF2B5EF4-FFF2-40B4-BE49-F238E27FC236}">
                <a16:creationId xmlns:a16="http://schemas.microsoft.com/office/drawing/2014/main" id="{4715AA85-5167-5A4E-2DE8-4C98F0CA23B1}"/>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2984399-3FCF-67AD-2015-73BDAB391B2B}"/>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142006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WBSCM Portal Component information on slide</a:t>
            </a:r>
            <a:endParaRPr lang="en-US" b="1" dirty="0">
              <a:cs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17</a:t>
            </a:fld>
            <a:endParaRPr lang="id-ID"/>
          </a:p>
        </p:txBody>
      </p:sp>
      <p:sp>
        <p:nvSpPr>
          <p:cNvPr id="5" name="Footer Placeholder 4">
            <a:extLst>
              <a:ext uri="{FF2B5EF4-FFF2-40B4-BE49-F238E27FC236}">
                <a16:creationId xmlns:a16="http://schemas.microsoft.com/office/drawing/2014/main" id="{E915DC98-8A43-2576-85CA-FD4112E0157E}"/>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DD695C63-44C5-7ECF-09A5-84CF296C1000}"/>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366402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WBSCM Portal Component information on slide</a:t>
            </a:r>
            <a:endParaRPr lang="en-US" b="1" dirty="0">
              <a:cs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18</a:t>
            </a:fld>
            <a:endParaRPr lang="id-ID"/>
          </a:p>
        </p:txBody>
      </p:sp>
      <p:sp>
        <p:nvSpPr>
          <p:cNvPr id="5" name="Footer Placeholder 4">
            <a:extLst>
              <a:ext uri="{FF2B5EF4-FFF2-40B4-BE49-F238E27FC236}">
                <a16:creationId xmlns:a16="http://schemas.microsoft.com/office/drawing/2014/main" id="{4D715218-AD0A-FA84-29A9-54100CA3253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E89DD76-3399-C9AA-489D-D52ACB237600}"/>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779414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WBSCM Portal Component information on slide</a:t>
            </a:r>
            <a:endParaRPr lang="en-US" b="1" dirty="0">
              <a:cs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19</a:t>
            </a:fld>
            <a:endParaRPr lang="id-ID"/>
          </a:p>
        </p:txBody>
      </p:sp>
      <p:sp>
        <p:nvSpPr>
          <p:cNvPr id="5" name="Footer Placeholder 4">
            <a:extLst>
              <a:ext uri="{FF2B5EF4-FFF2-40B4-BE49-F238E27FC236}">
                <a16:creationId xmlns:a16="http://schemas.microsoft.com/office/drawing/2014/main" id="{1CC03371-1388-11D2-D317-EF0131346AC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C8699A6-6580-6372-BA6F-908FC5321968}"/>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442504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A3AE7D-D00C-4FD1-BFA5-ACC68E164876}" type="slidenum">
              <a:rPr lang="id-ID" smtClean="0"/>
              <a:pPr/>
              <a:t>20</a:t>
            </a:fld>
            <a:endParaRPr lang="id-ID"/>
          </a:p>
        </p:txBody>
      </p:sp>
      <p:sp>
        <p:nvSpPr>
          <p:cNvPr id="5" name="Footer Placeholder 4">
            <a:extLst>
              <a:ext uri="{FF2B5EF4-FFF2-40B4-BE49-F238E27FC236}">
                <a16:creationId xmlns:a16="http://schemas.microsoft.com/office/drawing/2014/main" id="{9CFB4C74-490D-E440-FD4A-C065974DF16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31B47BB-7750-33F4-1B74-7D0CF426B3A8}"/>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386529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a:cs typeface="Calibri"/>
              </a:rPr>
              <a:t>Review information on slide with RAs</a:t>
            </a:r>
            <a:endParaRPr lang="en-US" dirty="0"/>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3AE7D-D00C-4FD1-BFA5-ACC68E164876}" type="slidenum">
              <a:rPr kumimoji="0" lang="id-ID"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id-ID"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7345ABE5-2472-B84D-2A88-AB3BF9423AE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TDA USDA Foods</a:t>
            </a:r>
          </a:p>
        </p:txBody>
      </p:sp>
      <p:sp>
        <p:nvSpPr>
          <p:cNvPr id="6" name="Header Placeholder 5">
            <a:extLst>
              <a:ext uri="{FF2B5EF4-FFF2-40B4-BE49-F238E27FC236}">
                <a16:creationId xmlns:a16="http://schemas.microsoft.com/office/drawing/2014/main" id="{6F16598D-6092-594D-16D9-8A63BFA38FA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RA106 WBSCM Reports Part II</a:t>
            </a:r>
          </a:p>
        </p:txBody>
      </p:sp>
    </p:spTree>
    <p:extLst>
      <p:ext uri="{BB962C8B-B14F-4D97-AF65-F5344CB8AC3E}">
        <p14:creationId xmlns:p14="http://schemas.microsoft.com/office/powerpoint/2010/main" val="3865044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RA106 WBSCM Reports Part I</a:t>
            </a:r>
            <a:endParaRPr lang="id-ID"/>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21</a:t>
            </a:fld>
            <a:endParaRPr lang="id-ID"/>
          </a:p>
        </p:txBody>
      </p:sp>
    </p:spTree>
    <p:extLst>
      <p:ext uri="{BB962C8B-B14F-4D97-AF65-F5344CB8AC3E}">
        <p14:creationId xmlns:p14="http://schemas.microsoft.com/office/powerpoint/2010/main" val="462151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US" b="1" dirty="0"/>
              <a:t>Entitlement balances previously found in the TX-UNPS Weekly Commodity Bulletin will now be accessed under Reports </a:t>
            </a:r>
            <a:r>
              <a:rPr lang="en-US" b="1" dirty="0">
                <a:sym typeface="Wingdings" panose="05000000000000000000" pitchFamily="2" charset="2"/>
              </a:rPr>
              <a:t> Entitlement Management</a:t>
            </a:r>
          </a:p>
          <a:p>
            <a:pPr marL="171450" indent="-171450">
              <a:buFont typeface="Wingdings" panose="05000000000000000000" pitchFamily="2" charset="2"/>
              <a:buChar char="Ø"/>
            </a:pPr>
            <a:r>
              <a:rPr lang="en-US" b="1" dirty="0">
                <a:sym typeface="Wingdings" panose="05000000000000000000" pitchFamily="2" charset="2"/>
              </a:rPr>
              <a:t>The RA Order Manager and RA View Only user roles will have access to Entitlement Reports</a:t>
            </a:r>
          </a:p>
          <a:p>
            <a:pPr marL="171450" indent="-171450">
              <a:buFont typeface="Wingdings" panose="05000000000000000000" pitchFamily="2" charset="2"/>
              <a:buChar char="Ø"/>
            </a:pPr>
            <a:r>
              <a:rPr lang="en-US" b="1" dirty="0">
                <a:cs typeface="Arial"/>
              </a:rPr>
              <a:t>Processing Reserved Used and Remaining will not be tracked separately in WBSCM. </a:t>
            </a:r>
          </a:p>
          <a:p>
            <a:pPr marL="171450" indent="-171450">
              <a:buFont typeface="Wingdings" panose="05000000000000000000" pitchFamily="2" charset="2"/>
              <a:buChar char="Ø"/>
            </a:pPr>
            <a:r>
              <a:rPr lang="en-US" b="1" dirty="0">
                <a:cs typeface="Arial"/>
              </a:rPr>
              <a:t>Processing and Direct Delivery entitlement will not need to be pre-designated in WBSCM.</a:t>
            </a:r>
          </a:p>
          <a:p>
            <a:pPr marL="171450" indent="-171450">
              <a:buFont typeface="Wingdings" panose="05000000000000000000" pitchFamily="2" charset="2"/>
              <a:buChar char="Ø"/>
            </a:pPr>
            <a:r>
              <a:rPr lang="en-US" b="1" dirty="0">
                <a:cs typeface="Arial"/>
              </a:rPr>
              <a:t>Entitlement funds in WBSCM include both Processing and Direct Delivery; they are comingled.</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22</a:t>
            </a:fld>
            <a:endParaRPr lang="id-ID"/>
          </a:p>
        </p:txBody>
      </p:sp>
      <p:sp>
        <p:nvSpPr>
          <p:cNvPr id="5" name="Footer Placeholder 4">
            <a:extLst>
              <a:ext uri="{FF2B5EF4-FFF2-40B4-BE49-F238E27FC236}">
                <a16:creationId xmlns:a16="http://schemas.microsoft.com/office/drawing/2014/main" id="{C77F5970-33C9-C423-0A2A-D3FF74D1FD0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CD63D45-CA59-F80B-A1B0-0B3CDDE9C9D2}"/>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531119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Review information on slide with RAs</a:t>
            </a:r>
          </a:p>
        </p:txBody>
      </p:sp>
      <p:sp>
        <p:nvSpPr>
          <p:cNvPr id="4" name="Slide Number Placeholder 3"/>
          <p:cNvSpPr>
            <a:spLocks noGrp="1"/>
          </p:cNvSpPr>
          <p:nvPr>
            <p:ph type="sldNum" sz="quarter" idx="5"/>
          </p:nvPr>
        </p:nvSpPr>
        <p:spPr/>
        <p:txBody>
          <a:bodyPr/>
          <a:lstStyle/>
          <a:p>
            <a:fld id="{7CA3AE7D-D00C-4FD1-BFA5-ACC68E164876}" type="slidenum">
              <a:rPr lang="id-ID" smtClean="0"/>
              <a:pPr/>
              <a:t>23</a:t>
            </a:fld>
            <a:endParaRPr lang="id-ID"/>
          </a:p>
        </p:txBody>
      </p:sp>
      <p:sp>
        <p:nvSpPr>
          <p:cNvPr id="5" name="Footer Placeholder 4">
            <a:extLst>
              <a:ext uri="{FF2B5EF4-FFF2-40B4-BE49-F238E27FC236}">
                <a16:creationId xmlns:a16="http://schemas.microsoft.com/office/drawing/2014/main" id="{C77F5970-33C9-C423-0A2A-D3FF74D1FD0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CD63D45-CA59-F80B-A1B0-0B3CDDE9C9D2}"/>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3678110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To access Entitlement Summary Report, follow the next set of steps on each slide.</a:t>
            </a:r>
            <a:br>
              <a:rPr lang="en-US" b="1" dirty="0">
                <a:latin typeface="Arial"/>
                <a:cs typeface="Arial"/>
              </a:rPr>
            </a:br>
            <a:endParaRPr lang="en-US" b="1" dirty="0">
              <a:latin typeface="Arial"/>
              <a:cs typeface="Arial"/>
            </a:endParaRPr>
          </a:p>
          <a:p>
            <a:r>
              <a:rPr lang="en-US" b="1" dirty="0">
                <a:latin typeface="Arial"/>
                <a:cs typeface="Arial"/>
              </a:rPr>
              <a:t>RAs would run this report to view their: </a:t>
            </a:r>
            <a:endParaRPr lang="en-US" b="1" dirty="0">
              <a:cs typeface="Arial"/>
            </a:endParaRPr>
          </a:p>
          <a:p>
            <a:pPr marL="181213" indent="-181213">
              <a:buFont typeface="Arial"/>
              <a:buChar char="•"/>
            </a:pPr>
            <a:r>
              <a:rPr lang="en-US" b="1" dirty="0">
                <a:latin typeface="Arial"/>
                <a:cs typeface="Arial"/>
              </a:rPr>
              <a:t>beginning entitlement balance-</a:t>
            </a:r>
            <a:endParaRPr lang="en-US" b="1" dirty="0">
              <a:cs typeface="Arial"/>
            </a:endParaRPr>
          </a:p>
          <a:p>
            <a:pPr marL="181213" indent="-181213">
              <a:buFont typeface="Arial"/>
              <a:buChar char="•"/>
            </a:pPr>
            <a:r>
              <a:rPr lang="en-US" b="1" dirty="0">
                <a:latin typeface="Arial"/>
                <a:cs typeface="Arial"/>
              </a:rPr>
              <a:t>remaining entitlement balance</a:t>
            </a:r>
            <a:endParaRPr lang="en-US" b="1" dirty="0">
              <a:cs typeface="Arial"/>
            </a:endParaRPr>
          </a:p>
          <a:p>
            <a:pPr marL="181213" indent="-181213">
              <a:buFont typeface="Arial"/>
              <a:buChar char="•"/>
            </a:pPr>
            <a:r>
              <a:rPr lang="en-US" b="1" dirty="0">
                <a:latin typeface="Arial"/>
                <a:cs typeface="Arial"/>
              </a:rPr>
              <a:t>DoD allocation if opted in to DoD Fresh.</a:t>
            </a:r>
          </a:p>
          <a:p>
            <a:pPr marL="181213" indent="-181213">
              <a:buFont typeface="Arial"/>
              <a:buChar char="•"/>
            </a:pPr>
            <a:r>
              <a:rPr lang="en-US" b="1" dirty="0">
                <a:latin typeface="Arial"/>
                <a:cs typeface="Arial"/>
              </a:rPr>
              <a:t>bonuses for the selected/desired Program Year.  For Texas staged Data in training </a:t>
            </a:r>
            <a:r>
              <a:rPr lang="en-US" b="1" dirty="0" err="1">
                <a:latin typeface="Arial"/>
                <a:cs typeface="Arial"/>
              </a:rPr>
              <a:t>envrionment</a:t>
            </a:r>
            <a:r>
              <a:rPr lang="en-US" b="1" dirty="0">
                <a:latin typeface="Arial"/>
                <a:cs typeface="Arial"/>
              </a:rPr>
              <a:t>, RAs will use Program Year 2023.</a:t>
            </a:r>
          </a:p>
          <a:p>
            <a:pPr marL="181213" indent="-181213">
              <a:buFont typeface="Arial"/>
              <a:buChar char="•"/>
            </a:pPr>
            <a:r>
              <a:rPr lang="en-US" b="1" dirty="0">
                <a:latin typeface="Arial"/>
                <a:cs typeface="Arial"/>
              </a:rPr>
              <a:t>Entitlement Order Total</a:t>
            </a:r>
          </a:p>
          <a:p>
            <a:pPr marL="181213" indent="-181213">
              <a:buFont typeface="Arial"/>
              <a:buChar char="•"/>
            </a:pPr>
            <a:r>
              <a:rPr lang="en-US" b="1" dirty="0">
                <a:latin typeface="Arial"/>
                <a:cs typeface="Arial"/>
              </a:rPr>
              <a:t>Entitlement Pounds</a:t>
            </a:r>
          </a:p>
          <a:p>
            <a:pPr marL="181213" indent="-181213">
              <a:buFont typeface="Arial"/>
              <a:buChar char="•"/>
            </a:pPr>
            <a:r>
              <a:rPr lang="en-US" b="1" dirty="0">
                <a:latin typeface="Arial"/>
                <a:cs typeface="Arial"/>
              </a:rPr>
              <a:t>Entitlement Balance</a:t>
            </a:r>
          </a:p>
          <a:p>
            <a:endParaRPr lang="en-US" b="1" dirty="0">
              <a:cs typeface="Arial"/>
            </a:endParaRPr>
          </a:p>
          <a:p>
            <a:pPr>
              <a:buFont typeface="Arial"/>
            </a:pPr>
            <a:r>
              <a:rPr lang="en-US" b="1" dirty="0">
                <a:latin typeface="Arial"/>
                <a:cs typeface="Arial"/>
              </a:rPr>
              <a:t>More detailed information will be provided on report view slides.</a:t>
            </a:r>
            <a:endParaRPr lang="en-US" b="1"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24</a:t>
            </a:fld>
            <a:endParaRPr lang="id-ID"/>
          </a:p>
        </p:txBody>
      </p:sp>
      <p:sp>
        <p:nvSpPr>
          <p:cNvPr id="5" name="Footer Placeholder 4">
            <a:extLst>
              <a:ext uri="{FF2B5EF4-FFF2-40B4-BE49-F238E27FC236}">
                <a16:creationId xmlns:a16="http://schemas.microsoft.com/office/drawing/2014/main" id="{C77F5970-33C9-C423-0A2A-D3FF74D1FD0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CD63D45-CA59-F80B-A1B0-0B3CDDE9C9D2}"/>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923994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Entitlement Pathway information on slide</a:t>
            </a:r>
            <a:endParaRPr lang="en-US" b="1" dirty="0">
              <a:cs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25</a:t>
            </a:fld>
            <a:endParaRPr lang="id-ID"/>
          </a:p>
        </p:txBody>
      </p:sp>
      <p:sp>
        <p:nvSpPr>
          <p:cNvPr id="5" name="Footer Placeholder 4">
            <a:extLst>
              <a:ext uri="{FF2B5EF4-FFF2-40B4-BE49-F238E27FC236}">
                <a16:creationId xmlns:a16="http://schemas.microsoft.com/office/drawing/2014/main" id="{8B648601-57ED-2099-533A-19DA9F904DE9}"/>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1722721-A1D9-1775-C165-0D5421042768}"/>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651161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Entitlement Pathway information on slide</a:t>
            </a:r>
            <a:endParaRPr lang="en-US" b="1" dirty="0">
              <a:cs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26</a:t>
            </a:fld>
            <a:endParaRPr lang="id-ID"/>
          </a:p>
        </p:txBody>
      </p:sp>
      <p:sp>
        <p:nvSpPr>
          <p:cNvPr id="5" name="Footer Placeholder 4">
            <a:extLst>
              <a:ext uri="{FF2B5EF4-FFF2-40B4-BE49-F238E27FC236}">
                <a16:creationId xmlns:a16="http://schemas.microsoft.com/office/drawing/2014/main" id="{81845A9F-32AD-B97C-0BC2-019D066FF9D2}"/>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5A8468E-AEE9-474F-3661-E9EB2EDFAE47}"/>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022499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Review Entitlement Pathway information on slide</a:t>
            </a:r>
            <a:endParaRPr lang="en-US" b="1" dirty="0">
              <a:cs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27</a:t>
            </a:fld>
            <a:endParaRPr lang="id-ID"/>
          </a:p>
        </p:txBody>
      </p:sp>
      <p:sp>
        <p:nvSpPr>
          <p:cNvPr id="5" name="Footer Placeholder 4">
            <a:extLst>
              <a:ext uri="{FF2B5EF4-FFF2-40B4-BE49-F238E27FC236}">
                <a16:creationId xmlns:a16="http://schemas.microsoft.com/office/drawing/2014/main" id="{5F2614A3-1F96-5BAA-14E5-27E793BA30D9}"/>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621357D-6A5D-065E-CAAB-040B0DDB5987}"/>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241214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TRAINER NOTE:</a:t>
            </a:r>
            <a:br>
              <a:rPr lang="en-US" b="1" dirty="0">
                <a:cs typeface="Arial"/>
              </a:rPr>
            </a:br>
            <a:r>
              <a:rPr lang="en-US" b="1" dirty="0">
                <a:cs typeface="Arial"/>
              </a:rPr>
              <a:t>For Entitlement Summary Report Staged data also available in NTRN for School Year 2023-2024. May enter 2024 into Program Year field if desired</a:t>
            </a:r>
          </a:p>
          <a:p>
            <a:r>
              <a:rPr lang="en-US" b="1" dirty="0">
                <a:cs typeface="Arial"/>
              </a:rPr>
              <a:t>No staged data exists for future School/Program Years yet.</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28</a:t>
            </a:fld>
            <a:endParaRPr lang="id-ID"/>
          </a:p>
        </p:txBody>
      </p:sp>
      <p:sp>
        <p:nvSpPr>
          <p:cNvPr id="5" name="Footer Placeholder 4">
            <a:extLst>
              <a:ext uri="{FF2B5EF4-FFF2-40B4-BE49-F238E27FC236}">
                <a16:creationId xmlns:a16="http://schemas.microsoft.com/office/drawing/2014/main" id="{2A21BE39-A4F2-1708-86B5-AF6D604182C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A57E4B7-CA28-6744-174D-35CDF916BAA1}"/>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564444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29</a:t>
            </a:fld>
            <a:endParaRPr lang="id-ID"/>
          </a:p>
        </p:txBody>
      </p:sp>
      <p:sp>
        <p:nvSpPr>
          <p:cNvPr id="5" name="Footer Placeholder 4">
            <a:extLst>
              <a:ext uri="{FF2B5EF4-FFF2-40B4-BE49-F238E27FC236}">
                <a16:creationId xmlns:a16="http://schemas.microsoft.com/office/drawing/2014/main" id="{FA8BA79C-74D8-92EB-886D-828EE38E13C1}"/>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D1F1FFF4-491D-9DDC-E703-348B4E58E148}"/>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183419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30</a:t>
            </a:fld>
            <a:endParaRPr lang="id-ID"/>
          </a:p>
        </p:txBody>
      </p:sp>
      <p:sp>
        <p:nvSpPr>
          <p:cNvPr id="5" name="Footer Placeholder 4">
            <a:extLst>
              <a:ext uri="{FF2B5EF4-FFF2-40B4-BE49-F238E27FC236}">
                <a16:creationId xmlns:a16="http://schemas.microsoft.com/office/drawing/2014/main" id="{2222EDBA-F607-8613-250F-679BDA54E9A9}"/>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24CAD3E8-25CE-EB9C-503A-5BF266CE88BA}"/>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3289126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a:t>
            </a:fld>
            <a:endParaRPr lang="id-ID"/>
          </a:p>
        </p:txBody>
      </p:sp>
      <p:sp>
        <p:nvSpPr>
          <p:cNvPr id="5" name="Footer Placeholder 4">
            <a:extLst>
              <a:ext uri="{FF2B5EF4-FFF2-40B4-BE49-F238E27FC236}">
                <a16:creationId xmlns:a16="http://schemas.microsoft.com/office/drawing/2014/main" id="{DE672A76-9C03-9A31-8832-7338647FC64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A7DFE6E-938E-043E-3E44-4F0256CDEDE5}"/>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4011319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Review available info on PDF Report to compare with Excel Export.</a:t>
            </a:r>
          </a:p>
          <a:p>
            <a:endParaRPr lang="en-US" b="1" dirty="0">
              <a:cs typeface="Arial"/>
            </a:endParaRPr>
          </a:p>
          <a:p>
            <a:r>
              <a:rPr lang="en-US" b="1" dirty="0">
                <a:cs typeface="Arial"/>
              </a:rPr>
              <a:t>Use of Excel over PDF is encouraged as not all columns with information appears in PDF.</a:t>
            </a:r>
          </a:p>
        </p:txBody>
      </p:sp>
      <p:sp>
        <p:nvSpPr>
          <p:cNvPr id="4" name="Slide Number Placeholder 3"/>
          <p:cNvSpPr>
            <a:spLocks noGrp="1"/>
          </p:cNvSpPr>
          <p:nvPr>
            <p:ph type="sldNum" sz="quarter" idx="5"/>
          </p:nvPr>
        </p:nvSpPr>
        <p:spPr/>
        <p:txBody>
          <a:bodyPr/>
          <a:lstStyle/>
          <a:p>
            <a:fld id="{7CA3AE7D-D00C-4FD1-BFA5-ACC68E164876}" type="slidenum">
              <a:rPr lang="id-ID" smtClean="0"/>
              <a:pPr/>
              <a:t>31</a:t>
            </a:fld>
            <a:endParaRPr lang="id-ID"/>
          </a:p>
        </p:txBody>
      </p:sp>
      <p:sp>
        <p:nvSpPr>
          <p:cNvPr id="5" name="Footer Placeholder 4">
            <a:extLst>
              <a:ext uri="{FF2B5EF4-FFF2-40B4-BE49-F238E27FC236}">
                <a16:creationId xmlns:a16="http://schemas.microsoft.com/office/drawing/2014/main" id="{4D2FF92F-6C1B-8C2A-99B1-AF9817E941C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B1C0E37D-0A32-47FC-C81E-632FF37753AB}"/>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3457210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32</a:t>
            </a:fld>
            <a:endParaRPr lang="id-ID"/>
          </a:p>
        </p:txBody>
      </p:sp>
      <p:sp>
        <p:nvSpPr>
          <p:cNvPr id="5" name="Footer Placeholder 4">
            <a:extLst>
              <a:ext uri="{FF2B5EF4-FFF2-40B4-BE49-F238E27FC236}">
                <a16:creationId xmlns:a16="http://schemas.microsoft.com/office/drawing/2014/main" id="{69FF8D74-B380-8571-2075-5D5434B3C5E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EDA87E3-4785-EA52-4A1A-C541943E056E}"/>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8450341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COMPARE WITH PDF REPORT</a:t>
            </a:r>
          </a:p>
        </p:txBody>
      </p:sp>
      <p:sp>
        <p:nvSpPr>
          <p:cNvPr id="4" name="Slide Number Placeholder 3"/>
          <p:cNvSpPr>
            <a:spLocks noGrp="1"/>
          </p:cNvSpPr>
          <p:nvPr>
            <p:ph type="sldNum" sz="quarter" idx="5"/>
          </p:nvPr>
        </p:nvSpPr>
        <p:spPr/>
        <p:txBody>
          <a:bodyPr/>
          <a:lstStyle/>
          <a:p>
            <a:fld id="{7CA3AE7D-D00C-4FD1-BFA5-ACC68E164876}" type="slidenum">
              <a:rPr lang="id-ID" smtClean="0"/>
              <a:pPr/>
              <a:t>33</a:t>
            </a:fld>
            <a:endParaRPr lang="id-ID"/>
          </a:p>
        </p:txBody>
      </p:sp>
      <p:sp>
        <p:nvSpPr>
          <p:cNvPr id="5" name="Footer Placeholder 4">
            <a:extLst>
              <a:ext uri="{FF2B5EF4-FFF2-40B4-BE49-F238E27FC236}">
                <a16:creationId xmlns:a16="http://schemas.microsoft.com/office/drawing/2014/main" id="{19A4574F-CE56-2586-F1D0-C4331EF98A4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1C76F84D-EAF0-E44F-65E4-96E2585D6A50}"/>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8590409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The next slides will review the information located in each column of the Excel Report.</a:t>
            </a:r>
            <a:endParaRPr lang="en-US" b="1"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34</a:t>
            </a:fld>
            <a:endParaRPr lang="id-ID"/>
          </a:p>
        </p:txBody>
      </p:sp>
      <p:sp>
        <p:nvSpPr>
          <p:cNvPr id="5" name="Footer Placeholder 4">
            <a:extLst>
              <a:ext uri="{FF2B5EF4-FFF2-40B4-BE49-F238E27FC236}">
                <a16:creationId xmlns:a16="http://schemas.microsoft.com/office/drawing/2014/main" id="{AA85630D-8A92-0983-1293-DF5FEC663EAA}"/>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FECFEB0-9F38-FDC5-B3F7-D7E0A498CDFA}"/>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4008041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35</a:t>
            </a:fld>
            <a:endParaRPr lang="id-ID"/>
          </a:p>
        </p:txBody>
      </p:sp>
      <p:sp>
        <p:nvSpPr>
          <p:cNvPr id="5" name="Footer Placeholder 4">
            <a:extLst>
              <a:ext uri="{FF2B5EF4-FFF2-40B4-BE49-F238E27FC236}">
                <a16:creationId xmlns:a16="http://schemas.microsoft.com/office/drawing/2014/main" id="{069CB94F-3AC3-8C85-FFEB-1F3640C164C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3130306-2113-3677-5B19-A76A75A947C6}"/>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127290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Sold-To Name will include RA Organization Name</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36</a:t>
            </a:fld>
            <a:endParaRPr lang="id-ID"/>
          </a:p>
        </p:txBody>
      </p:sp>
      <p:sp>
        <p:nvSpPr>
          <p:cNvPr id="5" name="Footer Placeholder 4">
            <a:extLst>
              <a:ext uri="{FF2B5EF4-FFF2-40B4-BE49-F238E27FC236}">
                <a16:creationId xmlns:a16="http://schemas.microsoft.com/office/drawing/2014/main" id="{8AE1AE16-286F-7EDE-5F31-6964DA70603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8025DF1-51A9-1AC0-03E3-5E2333783EED}"/>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67947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37</a:t>
            </a:fld>
            <a:endParaRPr lang="id-ID"/>
          </a:p>
        </p:txBody>
      </p:sp>
      <p:sp>
        <p:nvSpPr>
          <p:cNvPr id="5" name="Footer Placeholder 4">
            <a:extLst>
              <a:ext uri="{FF2B5EF4-FFF2-40B4-BE49-F238E27FC236}">
                <a16:creationId xmlns:a16="http://schemas.microsoft.com/office/drawing/2014/main" id="{8CEAB72A-25E8-377D-5A1D-D4195C7E6D6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E87220DB-EFB0-3070-FC5A-D2B74167D366}"/>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055174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Example shows Program 2022 Year data</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38</a:t>
            </a:fld>
            <a:endParaRPr lang="id-ID"/>
          </a:p>
        </p:txBody>
      </p:sp>
      <p:sp>
        <p:nvSpPr>
          <p:cNvPr id="5" name="Footer Placeholder 4">
            <a:extLst>
              <a:ext uri="{FF2B5EF4-FFF2-40B4-BE49-F238E27FC236}">
                <a16:creationId xmlns:a16="http://schemas.microsoft.com/office/drawing/2014/main" id="{F6945B82-0CD1-CB5F-94AB-6A287E802D9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135EC99-7860-43ED-22C0-607826C4B3DE}"/>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35129077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Georgia"/>
                <a:ea typeface="Calibri" panose="020F0502020204030204" pitchFamily="34" charset="0"/>
              </a:rPr>
              <a:t>Beginning Balance – This is the total share of entitlement given to the RA</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39</a:t>
            </a:fld>
            <a:endParaRPr lang="id-ID"/>
          </a:p>
        </p:txBody>
      </p:sp>
      <p:sp>
        <p:nvSpPr>
          <p:cNvPr id="5" name="Footer Placeholder 4">
            <a:extLst>
              <a:ext uri="{FF2B5EF4-FFF2-40B4-BE49-F238E27FC236}">
                <a16:creationId xmlns:a16="http://schemas.microsoft.com/office/drawing/2014/main" id="{F5D334BB-1EC1-899A-685F-E6E4FB26A7F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0060D80-F378-75F2-F884-F1DA2421A5EB}"/>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36011549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Georgia"/>
                <a:ea typeface="Calibri" panose="020F0502020204030204" pitchFamily="34" charset="0"/>
              </a:rPr>
              <a:t>Beginning Balance – This is the total share of entitlement given to the RA</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40</a:t>
            </a:fld>
            <a:endParaRPr lang="id-ID"/>
          </a:p>
        </p:txBody>
      </p:sp>
      <p:sp>
        <p:nvSpPr>
          <p:cNvPr id="5" name="Footer Placeholder 4">
            <a:extLst>
              <a:ext uri="{FF2B5EF4-FFF2-40B4-BE49-F238E27FC236}">
                <a16:creationId xmlns:a16="http://schemas.microsoft.com/office/drawing/2014/main" id="{4FE7E40F-2026-462E-E405-CE90A37681E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2598FD9-DFEA-1E8C-DE41-843ED59D9803}"/>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4023414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A3AE7D-D00C-4FD1-BFA5-ACC68E164876}" type="slidenum">
              <a:rPr lang="id-ID" smtClean="0"/>
              <a:pPr/>
              <a:t>5</a:t>
            </a:fld>
            <a:endParaRPr lang="id-ID"/>
          </a:p>
        </p:txBody>
      </p:sp>
      <p:sp>
        <p:nvSpPr>
          <p:cNvPr id="5" name="Footer Placeholder 4">
            <a:extLst>
              <a:ext uri="{FF2B5EF4-FFF2-40B4-BE49-F238E27FC236}">
                <a16:creationId xmlns:a16="http://schemas.microsoft.com/office/drawing/2014/main" id="{584D2A2B-48B9-CA3F-340D-F1DA959CCBA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B880ABEB-6900-A800-0801-904792AFC7E6}"/>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801012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Georgia" panose="02040502050405020303" pitchFamily="18" charset="0"/>
                <a:ea typeface="Calibri" panose="020F0502020204030204" pitchFamily="34" charset="0"/>
              </a:rPr>
              <a:t>DoD Fresh Amount – This will be allocated by TDA</a:t>
            </a:r>
            <a:endParaRPr lang="en-US" sz="1200" b="1" dirty="0">
              <a:effectLst/>
              <a:latin typeface="Calibri" panose="020F0502020204030204" pitchFamily="34" charset="0"/>
              <a:ea typeface="Calibri" panose="020F0502020204030204" pitchFamily="34" charset="0"/>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41</a:t>
            </a:fld>
            <a:endParaRPr lang="id-ID"/>
          </a:p>
        </p:txBody>
      </p:sp>
      <p:sp>
        <p:nvSpPr>
          <p:cNvPr id="5" name="Footer Placeholder 4">
            <a:extLst>
              <a:ext uri="{FF2B5EF4-FFF2-40B4-BE49-F238E27FC236}">
                <a16:creationId xmlns:a16="http://schemas.microsoft.com/office/drawing/2014/main" id="{D98D62D3-8D81-B169-5A8C-859282F587F0}"/>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70EDBD2-8572-1E89-810A-A2A5FCFA1EC2}"/>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3833471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Georgia"/>
                <a:ea typeface="Calibri" panose="020F0502020204030204" pitchFamily="34" charset="0"/>
              </a:rPr>
              <a:t>Ent Order Total – This will be all orders placed for Direct Delivery and processing</a:t>
            </a:r>
          </a:p>
          <a:p>
            <a:endParaRPr lang="en-US" dirty="0"/>
          </a:p>
        </p:txBody>
      </p:sp>
      <p:sp>
        <p:nvSpPr>
          <p:cNvPr id="4" name="Slide Number Placeholder 3"/>
          <p:cNvSpPr>
            <a:spLocks noGrp="1"/>
          </p:cNvSpPr>
          <p:nvPr>
            <p:ph type="sldNum" sz="quarter" idx="5"/>
          </p:nvPr>
        </p:nvSpPr>
        <p:spPr/>
        <p:txBody>
          <a:bodyPr/>
          <a:lstStyle/>
          <a:p>
            <a:fld id="{7CA3AE7D-D00C-4FD1-BFA5-ACC68E164876}" type="slidenum">
              <a:rPr lang="id-ID" smtClean="0"/>
              <a:pPr/>
              <a:t>42</a:t>
            </a:fld>
            <a:endParaRPr lang="id-ID"/>
          </a:p>
        </p:txBody>
      </p:sp>
      <p:sp>
        <p:nvSpPr>
          <p:cNvPr id="5" name="Footer Placeholder 4">
            <a:extLst>
              <a:ext uri="{FF2B5EF4-FFF2-40B4-BE49-F238E27FC236}">
                <a16:creationId xmlns:a16="http://schemas.microsoft.com/office/drawing/2014/main" id="{C4EB59A2-1591-A626-97F8-311ACA26F41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DF461CD8-1297-72F0-EC03-D8BB7045911E}"/>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39809504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0">
              <a:defRPr/>
            </a:pPr>
            <a:r>
              <a:rPr lang="en-US" sz="1300" b="1" dirty="0">
                <a:latin typeface="Arial"/>
              </a:rPr>
              <a:t>The amount of entitlement pounds ordered through WBSCM; does not include DoD Fresh ordered through FFAVORS.</a:t>
            </a:r>
            <a:endParaRPr lang="en-US" b="1" dirty="0">
              <a:latin typeface="Arial"/>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43</a:t>
            </a:fld>
            <a:endParaRPr lang="id-ID"/>
          </a:p>
        </p:txBody>
      </p:sp>
      <p:sp>
        <p:nvSpPr>
          <p:cNvPr id="5" name="Footer Placeholder 4">
            <a:extLst>
              <a:ext uri="{FF2B5EF4-FFF2-40B4-BE49-F238E27FC236}">
                <a16:creationId xmlns:a16="http://schemas.microsoft.com/office/drawing/2014/main" id="{436ADF1A-33CC-D496-E933-F71859C90B06}"/>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70FAFEE-5EEB-AEF3-75C9-3CD0EAC7CAC2}"/>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375205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b="1" dirty="0">
                <a:latin typeface="Georgia" panose="02040502050405020303" pitchFamily="18" charset="0"/>
                <a:ea typeface="Calibri" panose="020F0502020204030204" pitchFamily="34" charset="0"/>
              </a:rPr>
              <a:t>Review information on slide with RAs</a:t>
            </a:r>
          </a:p>
          <a:p>
            <a:endParaRPr lang="en-US" sz="1900" b="1" dirty="0">
              <a:latin typeface="Georgia" panose="02040502050405020303" pitchFamily="18" charset="0"/>
              <a:ea typeface="Calibri" panose="020F0502020204030204" pitchFamily="34" charset="0"/>
            </a:endParaRPr>
          </a:p>
          <a:p>
            <a:r>
              <a:rPr lang="en-US" sz="1900" b="1" dirty="0">
                <a:latin typeface="Georgia" panose="02040502050405020303" pitchFamily="18" charset="0"/>
                <a:ea typeface="Calibri" panose="020F0502020204030204" pitchFamily="34" charset="0"/>
              </a:rPr>
              <a:t>NOTE:</a:t>
            </a:r>
          </a:p>
          <a:p>
            <a:r>
              <a:rPr lang="en-US" sz="1900" b="1" dirty="0">
                <a:latin typeface="Georgia" panose="02040502050405020303" pitchFamily="18" charset="0"/>
                <a:ea typeface="Calibri" panose="020F0502020204030204" pitchFamily="34" charset="0"/>
              </a:rPr>
              <a:t>Beginning Balance – This is the total share of entitlement given to the RA </a:t>
            </a:r>
            <a:endParaRPr lang="en-US" sz="1900" b="1" dirty="0">
              <a:latin typeface="Calibri" panose="020F0502020204030204" pitchFamily="34" charset="0"/>
              <a:ea typeface="Calibri" panose="020F0502020204030204" pitchFamily="34" charset="0"/>
            </a:endParaRPr>
          </a:p>
          <a:p>
            <a:r>
              <a:rPr lang="en-US" sz="1900" b="1" dirty="0">
                <a:latin typeface="Georgia" panose="02040502050405020303" pitchFamily="18" charset="0"/>
                <a:ea typeface="Calibri" panose="020F0502020204030204" pitchFamily="34" charset="0"/>
              </a:rPr>
              <a:t>DoD Fresh Amount – This will be allocated by the SDA (balance will likely never change here unless TDA updates after reconciliation of balances in FFAVORS)</a:t>
            </a:r>
            <a:endParaRPr lang="en-US" sz="1900" b="1" dirty="0">
              <a:latin typeface="Calibri" panose="020F0502020204030204" pitchFamily="34" charset="0"/>
              <a:ea typeface="Calibri" panose="020F0502020204030204" pitchFamily="34" charset="0"/>
            </a:endParaRPr>
          </a:p>
          <a:p>
            <a:r>
              <a:rPr lang="en-US" sz="1900" b="1" dirty="0">
                <a:latin typeface="Georgia" panose="02040502050405020303" pitchFamily="18" charset="0"/>
                <a:ea typeface="Calibri" panose="020F0502020204030204" pitchFamily="34" charset="0"/>
              </a:rPr>
              <a:t>Ent Order Total – This will be all orders placed for brown box/processing placed in WBSCM</a:t>
            </a:r>
            <a:endParaRPr lang="en-US" sz="1900" b="1" dirty="0">
              <a:latin typeface="Calibri" panose="020F0502020204030204" pitchFamily="34" charset="0"/>
              <a:ea typeface="Calibri" panose="020F0502020204030204" pitchFamily="34" charset="0"/>
            </a:endParaRPr>
          </a:p>
          <a:p>
            <a:pPr defTabSz="966470">
              <a:defRPr/>
            </a:pPr>
            <a:r>
              <a:rPr lang="en-US" sz="1900" b="1" dirty="0">
                <a:latin typeface="Georgia" panose="02040502050405020303" pitchFamily="18" charset="0"/>
                <a:ea typeface="Calibri" panose="020F0502020204030204" pitchFamily="34" charset="0"/>
              </a:rPr>
              <a:t>Ent Balance: </a:t>
            </a:r>
            <a:r>
              <a:rPr lang="en-US" sz="1900" b="1" dirty="0">
                <a:latin typeface="Arial"/>
              </a:rPr>
              <a:t>The amount of entitlement remaining after Direct Delivery and Diverted Pounds have been allocated. </a:t>
            </a:r>
          </a:p>
          <a:p>
            <a:endParaRPr lang="en-US" sz="1900" b="1" dirty="0">
              <a:latin typeface="Georgia" panose="02040502050405020303" pitchFamily="18" charset="0"/>
              <a:ea typeface="Calibri" panose="020F0502020204030204" pitchFamily="34" charset="0"/>
            </a:endParaRPr>
          </a:p>
          <a:p>
            <a:r>
              <a:rPr lang="en-US" sz="1900" b="1" dirty="0">
                <a:latin typeface="Georgia" panose="02040502050405020303" pitchFamily="18" charset="0"/>
                <a:ea typeface="Calibri" panose="020F0502020204030204" pitchFamily="34" charset="0"/>
              </a:rPr>
              <a:t>Ent Balance – Will be the result of H(DoD Fresh Amount) and I(Ent Order Total) subtracted from G(Beginning Balance)</a:t>
            </a:r>
            <a:endParaRPr lang="en-US" sz="1900" b="1" dirty="0">
              <a:latin typeface="Calibri" panose="020F0502020204030204" pitchFamily="34" charset="0"/>
              <a:ea typeface="Calibri" panose="020F0502020204030204" pitchFamily="34" charset="0"/>
            </a:endParaRPr>
          </a:p>
          <a:p>
            <a:r>
              <a:rPr lang="en-US" sz="1900" b="1" dirty="0">
                <a:latin typeface="Georgia" panose="02040502050405020303" pitchFamily="18" charset="0"/>
                <a:ea typeface="Calibri" panose="020F0502020204030204" pitchFamily="34" charset="0"/>
              </a:rPr>
              <a:t> </a:t>
            </a:r>
            <a:endParaRPr lang="en-US" sz="1900" b="1" dirty="0">
              <a:latin typeface="Calibri" panose="020F0502020204030204" pitchFamily="34" charset="0"/>
              <a:ea typeface="Calibri" panose="020F0502020204030204" pitchFamily="34" charset="0"/>
            </a:endParaRPr>
          </a:p>
          <a:p>
            <a:r>
              <a:rPr lang="en-US" sz="1900" b="1" dirty="0">
                <a:latin typeface="Georgia" panose="02040502050405020303" pitchFamily="18" charset="0"/>
                <a:ea typeface="Calibri" panose="020F0502020204030204" pitchFamily="34" charset="0"/>
              </a:rPr>
              <a:t>Formula : K= G- (H+I)</a:t>
            </a:r>
            <a:endParaRPr lang="en-US" sz="1900" b="1" dirty="0">
              <a:latin typeface="Calibri" panose="020F0502020204030204" pitchFamily="34" charset="0"/>
              <a:ea typeface="Calibri" panose="020F0502020204030204" pitchFamily="34" charset="0"/>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44</a:t>
            </a:fld>
            <a:endParaRPr lang="id-ID"/>
          </a:p>
        </p:txBody>
      </p:sp>
      <p:sp>
        <p:nvSpPr>
          <p:cNvPr id="5" name="Footer Placeholder 4">
            <a:extLst>
              <a:ext uri="{FF2B5EF4-FFF2-40B4-BE49-F238E27FC236}">
                <a16:creationId xmlns:a16="http://schemas.microsoft.com/office/drawing/2014/main" id="{FA9B5668-E4BB-CCAA-567D-E8F62688A11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D1F38D29-9835-17BE-4CBC-EB00C810B476}"/>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4261931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dirty="0">
                <a:latin typeface="Georgia" panose="02040502050405020303" pitchFamily="18" charset="0"/>
                <a:ea typeface="Calibri" panose="020F0502020204030204" pitchFamily="34" charset="0"/>
              </a:rPr>
              <a:t>Review information on slide with RAs</a:t>
            </a:r>
          </a:p>
          <a:p>
            <a:endParaRPr lang="en-US" sz="1900" b="1" dirty="0">
              <a:latin typeface="Georgia" panose="02040502050405020303" pitchFamily="18" charset="0"/>
              <a:ea typeface="Calibri" panose="020F0502020204030204" pitchFamily="34" charset="0"/>
            </a:endParaRPr>
          </a:p>
          <a:p>
            <a:r>
              <a:rPr lang="en-US" sz="1900" b="1" dirty="0">
                <a:latin typeface="Georgia" panose="02040502050405020303" pitchFamily="18" charset="0"/>
                <a:ea typeface="Calibri" panose="020F0502020204030204" pitchFamily="34" charset="0"/>
              </a:rPr>
              <a:t>NOTE:</a:t>
            </a:r>
          </a:p>
          <a:p>
            <a:r>
              <a:rPr lang="en-US" sz="1900" b="1" dirty="0">
                <a:latin typeface="Georgia" panose="02040502050405020303" pitchFamily="18" charset="0"/>
                <a:ea typeface="Calibri" panose="020F0502020204030204" pitchFamily="34" charset="0"/>
              </a:rPr>
              <a:t>Beginning Balance – This is the total share of entitlement given to the RA </a:t>
            </a:r>
            <a:endParaRPr lang="en-US" sz="1900" b="1" dirty="0">
              <a:latin typeface="Calibri" panose="020F0502020204030204" pitchFamily="34" charset="0"/>
              <a:ea typeface="Calibri" panose="020F0502020204030204" pitchFamily="34" charset="0"/>
            </a:endParaRPr>
          </a:p>
          <a:p>
            <a:r>
              <a:rPr lang="en-US" sz="1900" b="1" dirty="0">
                <a:latin typeface="Georgia" panose="02040502050405020303" pitchFamily="18" charset="0"/>
                <a:ea typeface="Calibri" panose="020F0502020204030204" pitchFamily="34" charset="0"/>
              </a:rPr>
              <a:t>DoD Fresh Amount – This will be allocated by the SDA (balance will likely never change here unless TDA updates after reconciliation of balances in FFAVORS)</a:t>
            </a:r>
            <a:endParaRPr lang="en-US" sz="1900" b="1" dirty="0">
              <a:latin typeface="Calibri" panose="020F0502020204030204" pitchFamily="34" charset="0"/>
              <a:ea typeface="Calibri" panose="020F0502020204030204" pitchFamily="34" charset="0"/>
            </a:endParaRPr>
          </a:p>
          <a:p>
            <a:r>
              <a:rPr lang="en-US" sz="1900" b="1" dirty="0">
                <a:latin typeface="Georgia" panose="02040502050405020303" pitchFamily="18" charset="0"/>
                <a:ea typeface="Calibri" panose="020F0502020204030204" pitchFamily="34" charset="0"/>
              </a:rPr>
              <a:t>Ent Order Total – This will be all orders placed for brown box/processing placed in WBSCM</a:t>
            </a:r>
            <a:endParaRPr lang="en-US" sz="1900" b="1" dirty="0">
              <a:latin typeface="Calibri" panose="020F0502020204030204" pitchFamily="34" charset="0"/>
              <a:ea typeface="Calibri" panose="020F0502020204030204" pitchFamily="34" charset="0"/>
            </a:endParaRPr>
          </a:p>
          <a:p>
            <a:pPr defTabSz="966470">
              <a:defRPr/>
            </a:pPr>
            <a:r>
              <a:rPr lang="en-US" sz="1900" b="1" dirty="0">
                <a:latin typeface="Georgia" panose="02040502050405020303" pitchFamily="18" charset="0"/>
                <a:ea typeface="Calibri" panose="020F0502020204030204" pitchFamily="34" charset="0"/>
              </a:rPr>
              <a:t>Ent Balance: </a:t>
            </a:r>
            <a:r>
              <a:rPr lang="en-US" sz="1900" b="1" dirty="0">
                <a:latin typeface="Arial"/>
              </a:rPr>
              <a:t>The amount of entitlement remaining after Direct Delivery and Diverted Pounds have been allocated. </a:t>
            </a:r>
          </a:p>
          <a:p>
            <a:endParaRPr lang="en-US" sz="1900" b="1" dirty="0">
              <a:latin typeface="Georgia" panose="02040502050405020303" pitchFamily="18" charset="0"/>
              <a:ea typeface="Calibri" panose="020F0502020204030204" pitchFamily="34" charset="0"/>
            </a:endParaRPr>
          </a:p>
          <a:p>
            <a:r>
              <a:rPr lang="en-US" sz="1900" b="1" dirty="0">
                <a:latin typeface="Georgia" panose="02040502050405020303" pitchFamily="18" charset="0"/>
                <a:ea typeface="Calibri" panose="020F0502020204030204" pitchFamily="34" charset="0"/>
              </a:rPr>
              <a:t>Ent Balance – Will be the result of H(DoD Fresh Amount) and I(Ent Order Total) subtracted from G(Beginning Balance)</a:t>
            </a:r>
            <a:endParaRPr lang="en-US" sz="1900" b="1" dirty="0">
              <a:latin typeface="Calibri" panose="020F0502020204030204" pitchFamily="34" charset="0"/>
              <a:ea typeface="Calibri" panose="020F0502020204030204" pitchFamily="34" charset="0"/>
            </a:endParaRPr>
          </a:p>
          <a:p>
            <a:r>
              <a:rPr lang="en-US" sz="1900" b="1" dirty="0">
                <a:latin typeface="Georgia" panose="02040502050405020303" pitchFamily="18" charset="0"/>
                <a:ea typeface="Calibri" panose="020F0502020204030204" pitchFamily="34" charset="0"/>
              </a:rPr>
              <a:t> </a:t>
            </a:r>
            <a:endParaRPr lang="en-US" sz="1900" b="1" dirty="0">
              <a:latin typeface="Calibri" panose="020F0502020204030204" pitchFamily="34" charset="0"/>
              <a:ea typeface="Calibri" panose="020F0502020204030204" pitchFamily="34" charset="0"/>
            </a:endParaRPr>
          </a:p>
          <a:p>
            <a:r>
              <a:rPr lang="en-US" sz="1900" b="1" dirty="0">
                <a:latin typeface="Georgia" panose="02040502050405020303" pitchFamily="18" charset="0"/>
                <a:ea typeface="Calibri" panose="020F0502020204030204" pitchFamily="34" charset="0"/>
              </a:rPr>
              <a:t>Formula : K= G- (H+I)</a:t>
            </a:r>
            <a:endParaRPr lang="en-US" sz="1900" b="1" dirty="0">
              <a:latin typeface="Calibri" panose="020F0502020204030204" pitchFamily="34" charset="0"/>
              <a:ea typeface="Calibri" panose="020F0502020204030204" pitchFamily="34" charset="0"/>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45</a:t>
            </a:fld>
            <a:endParaRPr lang="id-ID"/>
          </a:p>
        </p:txBody>
      </p:sp>
      <p:sp>
        <p:nvSpPr>
          <p:cNvPr id="5" name="Footer Placeholder 4">
            <a:extLst>
              <a:ext uri="{FF2B5EF4-FFF2-40B4-BE49-F238E27FC236}">
                <a16:creationId xmlns:a16="http://schemas.microsoft.com/office/drawing/2014/main" id="{BD08AB22-7414-09B3-3BDB-959BCA5C2A56}"/>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2D890E67-CF49-5570-01C5-1F2CE18E0A24}"/>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41185290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dirty="0">
                <a:latin typeface="Georgia" panose="02040502050405020303" pitchFamily="18" charset="0"/>
                <a:ea typeface="Calibri" panose="020F0502020204030204" pitchFamily="34" charset="0"/>
              </a:rPr>
              <a:t>Review information on slide with RAs</a:t>
            </a:r>
          </a:p>
          <a:p>
            <a:endParaRPr lang="en-US" sz="1900" b="1" dirty="0">
              <a:latin typeface="Georgia" panose="02040502050405020303" pitchFamily="18" charset="0"/>
              <a:ea typeface="Calibri" panose="020F0502020204030204" pitchFamily="34" charset="0"/>
            </a:endParaRPr>
          </a:p>
          <a:p>
            <a:r>
              <a:rPr lang="en-US" sz="1900" b="1" dirty="0">
                <a:latin typeface="Georgia" panose="02040502050405020303" pitchFamily="18" charset="0"/>
                <a:ea typeface="Calibri" panose="020F0502020204030204" pitchFamily="34" charset="0"/>
              </a:rPr>
              <a:t>NOTE:</a:t>
            </a:r>
          </a:p>
          <a:p>
            <a:r>
              <a:rPr lang="en-US" sz="1900" b="1" dirty="0">
                <a:latin typeface="Georgia" panose="02040502050405020303" pitchFamily="18" charset="0"/>
                <a:ea typeface="Calibri" panose="020F0502020204030204" pitchFamily="34" charset="0"/>
              </a:rPr>
              <a:t>Beginning Balance – This is the total share of entitlement given to the RA </a:t>
            </a:r>
            <a:endParaRPr lang="en-US" sz="1900" b="1" dirty="0">
              <a:latin typeface="Calibri" panose="020F0502020204030204" pitchFamily="34" charset="0"/>
              <a:ea typeface="Calibri" panose="020F0502020204030204" pitchFamily="34" charset="0"/>
            </a:endParaRPr>
          </a:p>
          <a:p>
            <a:r>
              <a:rPr lang="en-US" sz="1900" b="1" dirty="0">
                <a:latin typeface="Georgia" panose="02040502050405020303" pitchFamily="18" charset="0"/>
                <a:ea typeface="Calibri" panose="020F0502020204030204" pitchFamily="34" charset="0"/>
              </a:rPr>
              <a:t>DoD Fresh Amount – This will be allocated by the SDA (balance will likely never change here unless TDA updates after reconciliation of balances in FFAVORS)</a:t>
            </a:r>
            <a:endParaRPr lang="en-US" sz="1900" b="1" dirty="0">
              <a:latin typeface="Calibri" panose="020F0502020204030204" pitchFamily="34" charset="0"/>
              <a:ea typeface="Calibri" panose="020F0502020204030204" pitchFamily="34" charset="0"/>
            </a:endParaRPr>
          </a:p>
          <a:p>
            <a:r>
              <a:rPr lang="en-US" sz="1900" b="1" dirty="0">
                <a:latin typeface="Georgia" panose="02040502050405020303" pitchFamily="18" charset="0"/>
                <a:ea typeface="Calibri" panose="020F0502020204030204" pitchFamily="34" charset="0"/>
              </a:rPr>
              <a:t>Ent Order Total – This will be all orders placed for brown box/processing placed in WBSCM</a:t>
            </a:r>
            <a:endParaRPr lang="en-US" sz="1900" b="1" dirty="0">
              <a:latin typeface="Calibri" panose="020F0502020204030204" pitchFamily="34" charset="0"/>
              <a:ea typeface="Calibri" panose="020F0502020204030204" pitchFamily="34" charset="0"/>
            </a:endParaRPr>
          </a:p>
          <a:p>
            <a:pPr defTabSz="966470">
              <a:defRPr/>
            </a:pPr>
            <a:r>
              <a:rPr lang="en-US" sz="1900" b="1" dirty="0">
                <a:latin typeface="Georgia" panose="02040502050405020303" pitchFamily="18" charset="0"/>
                <a:ea typeface="Calibri" panose="020F0502020204030204" pitchFamily="34" charset="0"/>
              </a:rPr>
              <a:t>Ent Balance: </a:t>
            </a:r>
            <a:r>
              <a:rPr lang="en-US" sz="1900" b="1" dirty="0">
                <a:latin typeface="Arial"/>
              </a:rPr>
              <a:t>The amount of entitlement remaining after Direct Delivery and Diverted Pounds have been allocated. </a:t>
            </a:r>
          </a:p>
          <a:p>
            <a:endParaRPr lang="en-US" sz="1900" b="1" dirty="0">
              <a:latin typeface="Georgia" panose="02040502050405020303" pitchFamily="18" charset="0"/>
              <a:ea typeface="Calibri" panose="020F0502020204030204" pitchFamily="34" charset="0"/>
            </a:endParaRPr>
          </a:p>
          <a:p>
            <a:r>
              <a:rPr lang="en-US" sz="1900" b="1" dirty="0">
                <a:latin typeface="Georgia" panose="02040502050405020303" pitchFamily="18" charset="0"/>
                <a:ea typeface="Calibri" panose="020F0502020204030204" pitchFamily="34" charset="0"/>
              </a:rPr>
              <a:t>Ent Balance – Will be the result of H(DoD Fresh Amount) and I(Ent Order Total) subtracted from G(Beginning Balance)</a:t>
            </a:r>
            <a:endParaRPr lang="en-US" sz="1900" b="1" dirty="0">
              <a:latin typeface="Calibri" panose="020F0502020204030204" pitchFamily="34" charset="0"/>
              <a:ea typeface="Calibri" panose="020F0502020204030204" pitchFamily="34" charset="0"/>
            </a:endParaRPr>
          </a:p>
          <a:p>
            <a:r>
              <a:rPr lang="en-US" sz="1900" b="1" dirty="0">
                <a:latin typeface="Georgia" panose="02040502050405020303" pitchFamily="18" charset="0"/>
                <a:ea typeface="Calibri" panose="020F0502020204030204" pitchFamily="34" charset="0"/>
              </a:rPr>
              <a:t> </a:t>
            </a:r>
            <a:endParaRPr lang="en-US" sz="1900" b="1" dirty="0">
              <a:latin typeface="Calibri" panose="020F0502020204030204" pitchFamily="34" charset="0"/>
              <a:ea typeface="Calibri" panose="020F0502020204030204" pitchFamily="34" charset="0"/>
            </a:endParaRPr>
          </a:p>
          <a:p>
            <a:r>
              <a:rPr lang="en-US" sz="1900" b="1" dirty="0">
                <a:latin typeface="Georgia" panose="02040502050405020303" pitchFamily="18" charset="0"/>
                <a:ea typeface="Calibri" panose="020F0502020204030204" pitchFamily="34" charset="0"/>
              </a:rPr>
              <a:t>Formula : K= G- (H+I)</a:t>
            </a:r>
            <a:endParaRPr lang="en-US" sz="1900" b="1" dirty="0">
              <a:latin typeface="Calibri" panose="020F0502020204030204" pitchFamily="34" charset="0"/>
              <a:ea typeface="Calibri" panose="020F0502020204030204" pitchFamily="34" charset="0"/>
            </a:endParaRP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46</a:t>
            </a:fld>
            <a:endParaRPr lang="id-ID"/>
          </a:p>
        </p:txBody>
      </p:sp>
      <p:sp>
        <p:nvSpPr>
          <p:cNvPr id="5" name="Footer Placeholder 4">
            <a:extLst>
              <a:ext uri="{FF2B5EF4-FFF2-40B4-BE49-F238E27FC236}">
                <a16:creationId xmlns:a16="http://schemas.microsoft.com/office/drawing/2014/main" id="{23667495-A8DA-15FB-74E2-3CF4FE46952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0FCC344-6086-87BF-DBBD-5291649373DC}"/>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4665565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If Bonus has been used to request commodities, total will reflect in the Bonus Order Total Column</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47</a:t>
            </a:fld>
            <a:endParaRPr lang="id-ID"/>
          </a:p>
        </p:txBody>
      </p:sp>
      <p:sp>
        <p:nvSpPr>
          <p:cNvPr id="5" name="Footer Placeholder 4">
            <a:extLst>
              <a:ext uri="{FF2B5EF4-FFF2-40B4-BE49-F238E27FC236}">
                <a16:creationId xmlns:a16="http://schemas.microsoft.com/office/drawing/2014/main" id="{0B02E215-A079-4172-5837-8254BB697D5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B7D5F781-77CD-F4D9-6EF5-E7C90E6D6B08}"/>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552026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RAs submit Assessment Responses via QR code or link/URL</a:t>
            </a:r>
          </a:p>
          <a:p>
            <a:r>
              <a:rPr lang="en-US" b="1" dirty="0"/>
              <a:t>Knowledge Check can be viewed as a matching activity on the next slide</a:t>
            </a:r>
          </a:p>
          <a:p>
            <a:pPr marL="171450" indent="-171450">
              <a:buFont typeface="Arial" panose="020B0604020202020204" pitchFamily="34" charset="0"/>
              <a:buChar char="•"/>
            </a:pPr>
            <a:r>
              <a:rPr lang="en-US" b="1" dirty="0">
                <a:latin typeface="Arial"/>
                <a:cs typeface="Arial"/>
              </a:rPr>
              <a:t>Allow for collaboration if desired.  </a:t>
            </a:r>
            <a:endParaRPr lang="en-US" b="1" dirty="0"/>
          </a:p>
          <a:p>
            <a:r>
              <a:rPr lang="en-US" b="1" dirty="0"/>
              <a:t>RAs must submit to receive training credit</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48</a:t>
            </a:fld>
            <a:endParaRPr lang="id-ID"/>
          </a:p>
        </p:txBody>
      </p:sp>
      <p:sp>
        <p:nvSpPr>
          <p:cNvPr id="5" name="Footer Placeholder 4">
            <a:extLst>
              <a:ext uri="{FF2B5EF4-FFF2-40B4-BE49-F238E27FC236}">
                <a16:creationId xmlns:a16="http://schemas.microsoft.com/office/drawing/2014/main" id="{553FAB8C-022C-9854-10ED-3F347E10A40A}"/>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65B9BCC-A915-D77B-3DBE-FAA489316F4C}"/>
              </a:ext>
            </a:extLst>
          </p:cNvPr>
          <p:cNvSpPr>
            <a:spLocks noGrp="1"/>
          </p:cNvSpPr>
          <p:nvPr>
            <p:ph type="hdr" sz="quarter"/>
          </p:nvPr>
        </p:nvSpPr>
        <p:spPr/>
        <p:txBody>
          <a:bodyPr/>
          <a:lstStyle/>
          <a:p>
            <a:r>
              <a:rPr lang="id-ID"/>
              <a:t>RA001 FDP Entitlement</a:t>
            </a:r>
          </a:p>
        </p:txBody>
      </p:sp>
    </p:spTree>
    <p:extLst>
      <p:ext uri="{BB962C8B-B14F-4D97-AF65-F5344CB8AC3E}">
        <p14:creationId xmlns:p14="http://schemas.microsoft.com/office/powerpoint/2010/main" val="39083301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TRAINER NOTE:</a:t>
            </a:r>
            <a:br>
              <a:rPr lang="en-US" b="1" dirty="0">
                <a:latin typeface="Arial"/>
                <a:cs typeface="Arial"/>
              </a:rPr>
            </a:br>
            <a:r>
              <a:rPr lang="en-US" b="1" dirty="0">
                <a:latin typeface="Arial"/>
                <a:cs typeface="Arial"/>
              </a:rPr>
              <a:t>Allow for collaboration if desired.  Each click will reveal the matched term to definition.</a:t>
            </a:r>
            <a:endParaRPr lang="en-US" b="1" dirty="0">
              <a:cs typeface="Arial"/>
            </a:endParaRPr>
          </a:p>
          <a:p>
            <a:endParaRPr lang="en-US" dirty="0">
              <a:cs typeface="Arial"/>
            </a:endParaRPr>
          </a:p>
        </p:txBody>
      </p:sp>
      <p:sp>
        <p:nvSpPr>
          <p:cNvPr id="4" name="Slide Number Placeholder 3"/>
          <p:cNvSpPr>
            <a:spLocks noGrp="1"/>
          </p:cNvSpPr>
          <p:nvPr>
            <p:ph type="sldNum" sz="quarter" idx="10"/>
          </p:nvPr>
        </p:nvSpPr>
        <p:spPr/>
        <p:txBody>
          <a:bodyPr/>
          <a:lstStyle/>
          <a:p>
            <a:fld id="{374E4620-CD0B-4675-A4A1-6DD05FDD20BE}" type="slidenum">
              <a:rPr lang="en-US" smtClean="0"/>
              <a:t>49</a:t>
            </a:fld>
            <a:endParaRPr lang="en-US"/>
          </a:p>
        </p:txBody>
      </p:sp>
      <p:sp>
        <p:nvSpPr>
          <p:cNvPr id="5" name="Footer Placeholder 4">
            <a:extLst>
              <a:ext uri="{FF2B5EF4-FFF2-40B4-BE49-F238E27FC236}">
                <a16:creationId xmlns:a16="http://schemas.microsoft.com/office/drawing/2014/main" id="{8A191F38-D128-0219-E51F-C88531E6859E}"/>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D2E91E05-DC17-D50F-D1E2-DA83FCA37FF9}"/>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5693320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A3AE7D-D00C-4FD1-BFA5-ACC68E164876}" type="slidenum">
              <a:rPr lang="id-ID" smtClean="0"/>
              <a:pPr/>
              <a:t>50</a:t>
            </a:fld>
            <a:endParaRPr lang="id-ID"/>
          </a:p>
        </p:txBody>
      </p:sp>
      <p:sp>
        <p:nvSpPr>
          <p:cNvPr id="5" name="Footer Placeholder 4">
            <a:extLst>
              <a:ext uri="{FF2B5EF4-FFF2-40B4-BE49-F238E27FC236}">
                <a16:creationId xmlns:a16="http://schemas.microsoft.com/office/drawing/2014/main" id="{89F630C2-2F6B-95D0-E56D-5635DA49E62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52A35D67-C761-92E1-8AE5-2917BAF927B9}"/>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71406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A3AE7D-D00C-4FD1-BFA5-ACC68E164876}" type="slidenum">
              <a:rPr lang="id-ID" smtClean="0"/>
              <a:t>6</a:t>
            </a:fld>
            <a:endParaRPr lang="id-ID"/>
          </a:p>
        </p:txBody>
      </p:sp>
      <p:sp>
        <p:nvSpPr>
          <p:cNvPr id="5" name="Footer Placeholder 4">
            <a:extLst>
              <a:ext uri="{FF2B5EF4-FFF2-40B4-BE49-F238E27FC236}">
                <a16:creationId xmlns:a16="http://schemas.microsoft.com/office/drawing/2014/main" id="{F57AA262-4EA5-7FB1-EF48-4B3EAF625CD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0CF5E24-7A61-5F03-D052-1096D560F1D0}"/>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9177692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Review information on slide with RAs</a:t>
            </a:r>
          </a:p>
        </p:txBody>
      </p:sp>
      <p:sp>
        <p:nvSpPr>
          <p:cNvPr id="4" name="Header Placeholder 3"/>
          <p:cNvSpPr>
            <a:spLocks noGrp="1"/>
          </p:cNvSpPr>
          <p:nvPr>
            <p:ph type="hdr" sz="quarter"/>
          </p:nvPr>
        </p:nvSpPr>
        <p:spPr/>
        <p:txBody>
          <a:bodyPr/>
          <a:lstStyle/>
          <a:p>
            <a:r>
              <a:rPr lang="en-US"/>
              <a:t>RA106 WBSCM Reports Part I</a:t>
            </a:r>
            <a:endParaRPr lang="id-ID"/>
          </a:p>
        </p:txBody>
      </p:sp>
      <p:sp>
        <p:nvSpPr>
          <p:cNvPr id="5" name="Footer Placeholder 4"/>
          <p:cNvSpPr>
            <a:spLocks noGrp="1"/>
          </p:cNvSpPr>
          <p:nvPr>
            <p:ph type="ftr" sz="quarter" idx="4"/>
          </p:nvPr>
        </p:nvSpPr>
        <p:spPr/>
        <p:txBody>
          <a:bodyPr/>
          <a:lstStyle/>
          <a:p>
            <a:r>
              <a:rPr lang="id-ID"/>
              <a:t>TDA USDA Foods</a:t>
            </a:r>
          </a:p>
        </p:txBody>
      </p:sp>
      <p:sp>
        <p:nvSpPr>
          <p:cNvPr id="6" name="Slide Number Placeholder 5"/>
          <p:cNvSpPr>
            <a:spLocks noGrp="1"/>
          </p:cNvSpPr>
          <p:nvPr>
            <p:ph type="sldNum" sz="quarter" idx="5"/>
          </p:nvPr>
        </p:nvSpPr>
        <p:spPr/>
        <p:txBody>
          <a:bodyPr/>
          <a:lstStyle/>
          <a:p>
            <a:fld id="{7CA3AE7D-D00C-4FD1-BFA5-ACC68E164876}" type="slidenum">
              <a:rPr lang="id-ID" smtClean="0"/>
              <a:pPr/>
              <a:t>51</a:t>
            </a:fld>
            <a:endParaRPr lang="id-ID"/>
          </a:p>
        </p:txBody>
      </p:sp>
    </p:spTree>
    <p:extLst>
      <p:ext uri="{BB962C8B-B14F-4D97-AF65-F5344CB8AC3E}">
        <p14:creationId xmlns:p14="http://schemas.microsoft.com/office/powerpoint/2010/main" val="27623734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US" b="1" dirty="0"/>
              <a:t>Entitlement balances previously found in the TX-UNPS Weekly Commodity Bulletin will now be accessed under Reports </a:t>
            </a:r>
            <a:r>
              <a:rPr lang="en-US" b="1" dirty="0">
                <a:sym typeface="Wingdings" panose="05000000000000000000" pitchFamily="2" charset="2"/>
              </a:rPr>
              <a:t> Entitlement Management</a:t>
            </a:r>
          </a:p>
          <a:p>
            <a:pPr marL="171450" indent="-171450">
              <a:buFont typeface="Wingdings" panose="05000000000000000000" pitchFamily="2" charset="2"/>
              <a:buChar char="Ø"/>
            </a:pPr>
            <a:r>
              <a:rPr lang="en-US" b="1" dirty="0">
                <a:sym typeface="Wingdings" panose="05000000000000000000" pitchFamily="2" charset="2"/>
              </a:rPr>
              <a:t>The RA Order Manager and RA View Only user roles will have access to Entitlement Reports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52</a:t>
            </a:fld>
            <a:endParaRPr lang="id-ID"/>
          </a:p>
        </p:txBody>
      </p:sp>
      <p:sp>
        <p:nvSpPr>
          <p:cNvPr id="5" name="Footer Placeholder 4">
            <a:extLst>
              <a:ext uri="{FF2B5EF4-FFF2-40B4-BE49-F238E27FC236}">
                <a16:creationId xmlns:a16="http://schemas.microsoft.com/office/drawing/2014/main" id="{C77F5970-33C9-C423-0A2A-D3FF74D1FD0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CD63D45-CA59-F80B-A1B0-0B3CDDE9C9D2}"/>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4061432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To access Entitlement/Bonus Detail Report, follow the next set of steps on each slide.</a:t>
            </a:r>
            <a:br>
              <a:rPr lang="en-US" b="1" dirty="0">
                <a:cs typeface="Arial"/>
              </a:rPr>
            </a:br>
            <a:endParaRPr lang="en-US" b="1" dirty="0"/>
          </a:p>
          <a:p>
            <a:r>
              <a:rPr lang="en-US" b="1" dirty="0">
                <a:latin typeface="Arial"/>
                <a:cs typeface="Arial"/>
              </a:rPr>
              <a:t>RAs would run this report to view: </a:t>
            </a:r>
          </a:p>
          <a:p>
            <a:pPr marL="181213" indent="-181213">
              <a:buFont typeface="Arial"/>
              <a:buChar char="•"/>
            </a:pPr>
            <a:r>
              <a:rPr lang="en-US" b="1" dirty="0">
                <a:latin typeface="Arial"/>
                <a:cs typeface="Arial"/>
              </a:rPr>
              <a:t>All transactions that impact RA entitlement, as well as...</a:t>
            </a:r>
          </a:p>
          <a:p>
            <a:pPr marL="181213" indent="-181213">
              <a:buFont typeface="Arial"/>
              <a:buChar char="•"/>
            </a:pPr>
            <a:r>
              <a:rPr lang="en-US" b="1" dirty="0">
                <a:latin typeface="Arial"/>
                <a:cs typeface="Arial"/>
              </a:rPr>
              <a:t>Order Quantities</a:t>
            </a:r>
            <a:endParaRPr lang="en-US" b="1" dirty="0">
              <a:cs typeface="Arial"/>
            </a:endParaRPr>
          </a:p>
          <a:p>
            <a:pPr marL="181213" indent="-181213">
              <a:buFont typeface="Arial"/>
              <a:buChar char="•"/>
            </a:pPr>
            <a:r>
              <a:rPr lang="en-US" b="1" dirty="0">
                <a:latin typeface="Arial"/>
                <a:cs typeface="Arial"/>
              </a:rPr>
              <a:t>Unit of Measure for requests</a:t>
            </a:r>
          </a:p>
          <a:p>
            <a:pPr marL="181213" indent="-181213">
              <a:buFont typeface="Arial"/>
              <a:buChar char="•"/>
            </a:pPr>
            <a:r>
              <a:rPr lang="en-US" b="1" dirty="0">
                <a:latin typeface="Arial"/>
                <a:cs typeface="Arial"/>
              </a:rPr>
              <a:t>Order Quantity in LB</a:t>
            </a:r>
            <a:endParaRPr lang="en-US" b="1" dirty="0">
              <a:cs typeface="Arial"/>
            </a:endParaRPr>
          </a:p>
          <a:p>
            <a:pPr marL="181213" indent="-181213">
              <a:buFont typeface="Arial"/>
              <a:buChar char="•"/>
            </a:pPr>
            <a:r>
              <a:rPr lang="en-US" b="1" dirty="0">
                <a:latin typeface="Arial"/>
                <a:cs typeface="Arial"/>
              </a:rPr>
              <a:t>Avg. Cost/</a:t>
            </a:r>
            <a:r>
              <a:rPr lang="en-US" b="1" dirty="0" err="1">
                <a:latin typeface="Arial"/>
                <a:cs typeface="Arial"/>
              </a:rPr>
              <a:t>Lb</a:t>
            </a:r>
            <a:r>
              <a:rPr lang="en-US" b="1" dirty="0">
                <a:latin typeface="Arial"/>
                <a:cs typeface="Arial"/>
              </a:rPr>
              <a:t> </a:t>
            </a:r>
          </a:p>
          <a:p>
            <a:pPr marL="181213" indent="-181213">
              <a:buFont typeface="Arial"/>
              <a:buChar char="•"/>
            </a:pPr>
            <a:r>
              <a:rPr lang="en-US" b="1" dirty="0">
                <a:latin typeface="Arial"/>
                <a:cs typeface="Arial"/>
              </a:rPr>
              <a:t>Entitlement Amount </a:t>
            </a:r>
            <a:r>
              <a:rPr lang="en-US" b="1" dirty="0" err="1">
                <a:latin typeface="Arial"/>
                <a:cs typeface="Arial"/>
              </a:rPr>
              <a:t>Availabl</a:t>
            </a:r>
            <a:r>
              <a:rPr lang="en-US" b="1" dirty="0">
                <a:latin typeface="Arial"/>
                <a:cs typeface="Arial"/>
              </a:rPr>
              <a:t> &lt;--- WBSCM does not include the letter "e" at the end of the world Available</a:t>
            </a:r>
          </a:p>
          <a:p>
            <a:pPr marL="181213" indent="-181213">
              <a:buFont typeface="Arial"/>
              <a:buChar char="•"/>
            </a:pPr>
            <a:r>
              <a:rPr lang="en-US" b="1" dirty="0">
                <a:latin typeface="Arial"/>
                <a:cs typeface="Arial"/>
              </a:rPr>
              <a:t>Entitlement Amount Pending</a:t>
            </a:r>
            <a:endParaRPr lang="en-US" b="1"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53</a:t>
            </a:fld>
            <a:endParaRPr lang="id-ID"/>
          </a:p>
        </p:txBody>
      </p:sp>
      <p:sp>
        <p:nvSpPr>
          <p:cNvPr id="5" name="Footer Placeholder 4">
            <a:extLst>
              <a:ext uri="{FF2B5EF4-FFF2-40B4-BE49-F238E27FC236}">
                <a16:creationId xmlns:a16="http://schemas.microsoft.com/office/drawing/2014/main" id="{7E5E7F8E-EEAC-F73E-FB12-10CAAD719A2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EC67068-BF16-B277-5DA9-A6DBEB07719B}"/>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4079159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54</a:t>
            </a:fld>
            <a:endParaRPr lang="id-ID"/>
          </a:p>
        </p:txBody>
      </p:sp>
      <p:sp>
        <p:nvSpPr>
          <p:cNvPr id="5" name="Footer Placeholder 4">
            <a:extLst>
              <a:ext uri="{FF2B5EF4-FFF2-40B4-BE49-F238E27FC236}">
                <a16:creationId xmlns:a16="http://schemas.microsoft.com/office/drawing/2014/main" id="{C8206CD2-32B9-785C-8CCC-CA5386480119}"/>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8C0286C-3365-3884-3F26-C4EDE9C6B10A}"/>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4531737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55</a:t>
            </a:fld>
            <a:endParaRPr lang="id-ID"/>
          </a:p>
        </p:txBody>
      </p:sp>
      <p:sp>
        <p:nvSpPr>
          <p:cNvPr id="5" name="Footer Placeholder 4">
            <a:extLst>
              <a:ext uri="{FF2B5EF4-FFF2-40B4-BE49-F238E27FC236}">
                <a16:creationId xmlns:a16="http://schemas.microsoft.com/office/drawing/2014/main" id="{EB99EC4F-12A4-3090-12FD-D65D3B04C0E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000CC52-678C-5E1E-3CD2-AEC116A03EFA}"/>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5186513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56</a:t>
            </a:fld>
            <a:endParaRPr lang="id-ID"/>
          </a:p>
        </p:txBody>
      </p:sp>
      <p:sp>
        <p:nvSpPr>
          <p:cNvPr id="5" name="Footer Placeholder 4">
            <a:extLst>
              <a:ext uri="{FF2B5EF4-FFF2-40B4-BE49-F238E27FC236}">
                <a16:creationId xmlns:a16="http://schemas.microsoft.com/office/drawing/2014/main" id="{74C0D20D-135A-39FD-1C30-C769E62678B0}"/>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B8B84F0-C16F-105D-25B0-1292440B47B6}"/>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4267490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57</a:t>
            </a:fld>
            <a:endParaRPr lang="id-ID"/>
          </a:p>
        </p:txBody>
      </p:sp>
      <p:sp>
        <p:nvSpPr>
          <p:cNvPr id="5" name="Footer Placeholder 4">
            <a:extLst>
              <a:ext uri="{FF2B5EF4-FFF2-40B4-BE49-F238E27FC236}">
                <a16:creationId xmlns:a16="http://schemas.microsoft.com/office/drawing/2014/main" id="{DBD880A8-38CD-AF94-7336-9B724A6672B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0F12AF4-3068-7537-17E2-C9D22B9596E9}"/>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6092268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TRAINER NOTE:</a:t>
            </a:r>
            <a:br>
              <a:rPr lang="en-US" b="1" dirty="0">
                <a:cs typeface="Arial"/>
              </a:rPr>
            </a:br>
            <a:r>
              <a:rPr lang="en-US" b="1" dirty="0">
                <a:cs typeface="Arial"/>
              </a:rPr>
              <a:t>Use Program Year example on the slide (2023) to demonstrate and pull staged data</a:t>
            </a:r>
          </a:p>
          <a:p>
            <a:r>
              <a:rPr lang="en-US" b="1" dirty="0">
                <a:cs typeface="Arial"/>
              </a:rPr>
              <a:t>No staged data exists for Program Year 2024 for Entitlement Detail Report or for any other future School/Program Years yet.</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58</a:t>
            </a:fld>
            <a:endParaRPr lang="id-ID"/>
          </a:p>
        </p:txBody>
      </p:sp>
      <p:sp>
        <p:nvSpPr>
          <p:cNvPr id="5" name="Footer Placeholder 4">
            <a:extLst>
              <a:ext uri="{FF2B5EF4-FFF2-40B4-BE49-F238E27FC236}">
                <a16:creationId xmlns:a16="http://schemas.microsoft.com/office/drawing/2014/main" id="{DBD880A8-38CD-AF94-7336-9B724A6672B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0F12AF4-3068-7537-17E2-C9D22B9596E9}"/>
              </a:ext>
            </a:extLst>
          </p:cNvPr>
          <p:cNvSpPr>
            <a:spLocks noGrp="1"/>
          </p:cNvSpPr>
          <p:nvPr>
            <p:ph type="hdr" sz="quarter"/>
          </p:nvPr>
        </p:nvSpPr>
        <p:spPr/>
        <p:txBody>
          <a:bodyPr/>
          <a:lstStyle/>
          <a:p>
            <a:r>
              <a:rPr lang="id-ID"/>
              <a:t>RA102 WBSCM Entitlement</a:t>
            </a:r>
          </a:p>
        </p:txBody>
      </p:sp>
    </p:spTree>
    <p:extLst>
      <p:ext uri="{BB962C8B-B14F-4D97-AF65-F5344CB8AC3E}">
        <p14:creationId xmlns:p14="http://schemas.microsoft.com/office/powerpoint/2010/main" val="26092268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59</a:t>
            </a:fld>
            <a:endParaRPr lang="id-ID"/>
          </a:p>
        </p:txBody>
      </p:sp>
      <p:sp>
        <p:nvSpPr>
          <p:cNvPr id="5" name="Footer Placeholder 4">
            <a:extLst>
              <a:ext uri="{FF2B5EF4-FFF2-40B4-BE49-F238E27FC236}">
                <a16:creationId xmlns:a16="http://schemas.microsoft.com/office/drawing/2014/main" id="{D8E54ACA-A70C-8269-2C7E-1618AD1DCBB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AD3D082-B023-24C7-701F-74CD5B50A317}"/>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736104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available info on PDF Report to compare with Excel Export</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60</a:t>
            </a:fld>
            <a:endParaRPr lang="id-ID"/>
          </a:p>
        </p:txBody>
      </p:sp>
      <p:sp>
        <p:nvSpPr>
          <p:cNvPr id="5" name="Footer Placeholder 4">
            <a:extLst>
              <a:ext uri="{FF2B5EF4-FFF2-40B4-BE49-F238E27FC236}">
                <a16:creationId xmlns:a16="http://schemas.microsoft.com/office/drawing/2014/main" id="{F38CE6A5-9A14-0B1B-86A6-77397A04B81E}"/>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2DECDEB4-4DA0-56EE-9608-117635E1E846}"/>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925209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A3AE7D-D00C-4FD1-BFA5-ACC68E164876}" type="slidenum">
              <a:rPr lang="id-ID" smtClean="0"/>
              <a:pPr/>
              <a:t>7</a:t>
            </a:fld>
            <a:endParaRPr lang="id-ID"/>
          </a:p>
        </p:txBody>
      </p:sp>
      <p:sp>
        <p:nvSpPr>
          <p:cNvPr id="5" name="Footer Placeholder 4">
            <a:extLst>
              <a:ext uri="{FF2B5EF4-FFF2-40B4-BE49-F238E27FC236}">
                <a16:creationId xmlns:a16="http://schemas.microsoft.com/office/drawing/2014/main" id="{9F07BD40-7A49-1C98-AAFC-314EBA7610F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5AFA3E38-751F-D77D-A8B3-9A5E14827AD0}"/>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6460658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Ask participants to download to PDF and also export to Excel so they can discover the limitations of PDF vs. Excel.</a:t>
            </a:r>
            <a:endParaRPr lang="en-US" b="1"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61</a:t>
            </a:fld>
            <a:endParaRPr lang="id-ID"/>
          </a:p>
        </p:txBody>
      </p:sp>
      <p:sp>
        <p:nvSpPr>
          <p:cNvPr id="5" name="Footer Placeholder 4">
            <a:extLst>
              <a:ext uri="{FF2B5EF4-FFF2-40B4-BE49-F238E27FC236}">
                <a16:creationId xmlns:a16="http://schemas.microsoft.com/office/drawing/2014/main" id="{FD095633-C012-E3D4-DF74-0A807ED66028}"/>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BDD0A3B-AD02-99EB-BC5F-9E58E18CC552}"/>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010627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62</a:t>
            </a:fld>
            <a:endParaRPr lang="id-ID"/>
          </a:p>
        </p:txBody>
      </p:sp>
      <p:sp>
        <p:nvSpPr>
          <p:cNvPr id="5" name="Footer Placeholder 4">
            <a:extLst>
              <a:ext uri="{FF2B5EF4-FFF2-40B4-BE49-F238E27FC236}">
                <a16:creationId xmlns:a16="http://schemas.microsoft.com/office/drawing/2014/main" id="{C98B1BD1-D5F2-55E9-9DE2-FB709F3885E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0D54C53-7A70-CF76-2452-3D89C2E034E3}"/>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36081141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The next slides will review the information located in each column of the Excel Report.</a:t>
            </a:r>
          </a:p>
        </p:txBody>
      </p:sp>
      <p:sp>
        <p:nvSpPr>
          <p:cNvPr id="4" name="Slide Number Placeholder 3"/>
          <p:cNvSpPr>
            <a:spLocks noGrp="1"/>
          </p:cNvSpPr>
          <p:nvPr>
            <p:ph type="sldNum" sz="quarter" idx="5"/>
          </p:nvPr>
        </p:nvSpPr>
        <p:spPr/>
        <p:txBody>
          <a:bodyPr/>
          <a:lstStyle/>
          <a:p>
            <a:fld id="{7CA3AE7D-D00C-4FD1-BFA5-ACC68E164876}" type="slidenum">
              <a:rPr lang="id-ID" smtClean="0"/>
              <a:pPr/>
              <a:t>63</a:t>
            </a:fld>
            <a:endParaRPr lang="id-ID"/>
          </a:p>
        </p:txBody>
      </p:sp>
      <p:sp>
        <p:nvSpPr>
          <p:cNvPr id="5" name="Footer Placeholder 4">
            <a:extLst>
              <a:ext uri="{FF2B5EF4-FFF2-40B4-BE49-F238E27FC236}">
                <a16:creationId xmlns:a16="http://schemas.microsoft.com/office/drawing/2014/main" id="{1F41C032-22AE-775C-8DA9-A1255E96373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94DCC76-3B84-1FFF-8482-F1066578E238}"/>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38458013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a:p>
            <a:r>
              <a:rPr lang="en-US" b="1" dirty="0">
                <a:cs typeface="Arial"/>
              </a:rPr>
              <a:t>Staged Data/Reports may include different Program Years based on Program Year entered in training environment</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64</a:t>
            </a:fld>
            <a:endParaRPr lang="id-ID"/>
          </a:p>
        </p:txBody>
      </p:sp>
      <p:sp>
        <p:nvSpPr>
          <p:cNvPr id="5" name="Footer Placeholder 4">
            <a:extLst>
              <a:ext uri="{FF2B5EF4-FFF2-40B4-BE49-F238E27FC236}">
                <a16:creationId xmlns:a16="http://schemas.microsoft.com/office/drawing/2014/main" id="{FE822562-BFE1-F8D9-03C4-83C8D2D02EB9}"/>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A3145E9-4AE4-74FD-66CC-F3AD0C6EEC84}"/>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6717378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65</a:t>
            </a:fld>
            <a:endParaRPr lang="id-ID"/>
          </a:p>
        </p:txBody>
      </p:sp>
      <p:sp>
        <p:nvSpPr>
          <p:cNvPr id="5" name="Footer Placeholder 4">
            <a:extLst>
              <a:ext uri="{FF2B5EF4-FFF2-40B4-BE49-F238E27FC236}">
                <a16:creationId xmlns:a16="http://schemas.microsoft.com/office/drawing/2014/main" id="{C6C90A43-B5D4-994E-9702-809C8458555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7CACB5E-9CFA-630E-723B-F6D352B29E95}"/>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41019221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66</a:t>
            </a:fld>
            <a:endParaRPr lang="id-ID"/>
          </a:p>
        </p:txBody>
      </p:sp>
      <p:sp>
        <p:nvSpPr>
          <p:cNvPr id="5" name="Footer Placeholder 4">
            <a:extLst>
              <a:ext uri="{FF2B5EF4-FFF2-40B4-BE49-F238E27FC236}">
                <a16:creationId xmlns:a16="http://schemas.microsoft.com/office/drawing/2014/main" id="{79E1B8F1-7389-6843-794E-989C23FD74B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A361443A-33B9-5857-8C6C-BE9D22200281}"/>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1605328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67</a:t>
            </a:fld>
            <a:endParaRPr lang="id-ID"/>
          </a:p>
        </p:txBody>
      </p:sp>
      <p:sp>
        <p:nvSpPr>
          <p:cNvPr id="5" name="Footer Placeholder 4">
            <a:extLst>
              <a:ext uri="{FF2B5EF4-FFF2-40B4-BE49-F238E27FC236}">
                <a16:creationId xmlns:a16="http://schemas.microsoft.com/office/drawing/2014/main" id="{26D9F7C7-C1B3-EBF6-73CD-3E6F2FDBDC6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B410258-FBA0-A99C-2384-BEEC9D891E1E}"/>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9004064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68</a:t>
            </a:fld>
            <a:endParaRPr lang="id-ID"/>
          </a:p>
        </p:txBody>
      </p:sp>
      <p:sp>
        <p:nvSpPr>
          <p:cNvPr id="5" name="Footer Placeholder 4">
            <a:extLst>
              <a:ext uri="{FF2B5EF4-FFF2-40B4-BE49-F238E27FC236}">
                <a16:creationId xmlns:a16="http://schemas.microsoft.com/office/drawing/2014/main" id="{091B4CC8-4D3F-CBA3-7010-BA41B4BB23D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95CFC22-22D7-4ACE-32CF-F4E2B8771EAF}"/>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5055760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69</a:t>
            </a:fld>
            <a:endParaRPr lang="id-ID"/>
          </a:p>
        </p:txBody>
      </p:sp>
      <p:sp>
        <p:nvSpPr>
          <p:cNvPr id="5" name="Footer Placeholder 4">
            <a:extLst>
              <a:ext uri="{FF2B5EF4-FFF2-40B4-BE49-F238E27FC236}">
                <a16:creationId xmlns:a16="http://schemas.microsoft.com/office/drawing/2014/main" id="{60535CA6-2991-19C2-905D-5BDCBCE307E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7F87179-C3FD-F268-8E97-B4722FE960E0}"/>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3290039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70</a:t>
            </a:fld>
            <a:endParaRPr lang="id-ID"/>
          </a:p>
        </p:txBody>
      </p:sp>
      <p:sp>
        <p:nvSpPr>
          <p:cNvPr id="5" name="Footer Placeholder 4">
            <a:extLst>
              <a:ext uri="{FF2B5EF4-FFF2-40B4-BE49-F238E27FC236}">
                <a16:creationId xmlns:a16="http://schemas.microsoft.com/office/drawing/2014/main" id="{8E042535-0C67-A6C5-C8C2-788B05767014}"/>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EC46717-A4C3-053E-1B8B-25B281BF1EE1}"/>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590546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A3AE7D-D00C-4FD1-BFA5-ACC68E164876}" type="slidenum">
              <a:rPr lang="id-ID" smtClean="0"/>
              <a:pPr/>
              <a:t>8</a:t>
            </a:fld>
            <a:endParaRPr lang="id-ID"/>
          </a:p>
        </p:txBody>
      </p:sp>
      <p:sp>
        <p:nvSpPr>
          <p:cNvPr id="5" name="Footer Placeholder 4">
            <a:extLst>
              <a:ext uri="{FF2B5EF4-FFF2-40B4-BE49-F238E27FC236}">
                <a16:creationId xmlns:a16="http://schemas.microsoft.com/office/drawing/2014/main" id="{251E99C0-A75A-E9A4-B45E-6D47DD09A51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869628F-CA84-3344-76E4-5B50A639DF0D}"/>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4246022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71</a:t>
            </a:fld>
            <a:endParaRPr lang="id-ID"/>
          </a:p>
        </p:txBody>
      </p:sp>
      <p:sp>
        <p:nvSpPr>
          <p:cNvPr id="5" name="Footer Placeholder 4">
            <a:extLst>
              <a:ext uri="{FF2B5EF4-FFF2-40B4-BE49-F238E27FC236}">
                <a16:creationId xmlns:a16="http://schemas.microsoft.com/office/drawing/2014/main" id="{573E1E8E-ACFD-4CA3-0252-DCB5E925645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8945A44-E410-E58C-C997-925849F8B72E}"/>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0210256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This column notes whether Entitlement or Bonus was used for requisition.</a:t>
            </a:r>
            <a:endParaRPr lang="en-US" b="1"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72</a:t>
            </a:fld>
            <a:endParaRPr lang="id-ID"/>
          </a:p>
        </p:txBody>
      </p:sp>
      <p:sp>
        <p:nvSpPr>
          <p:cNvPr id="5" name="Footer Placeholder 4">
            <a:extLst>
              <a:ext uri="{FF2B5EF4-FFF2-40B4-BE49-F238E27FC236}">
                <a16:creationId xmlns:a16="http://schemas.microsoft.com/office/drawing/2014/main" id="{F1822F44-FFAF-8EAE-2ED0-F24138FB5E4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1E26B561-C48A-CA62-31AD-CA86BD1982EB}"/>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4110826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73</a:t>
            </a:fld>
            <a:endParaRPr lang="id-ID"/>
          </a:p>
        </p:txBody>
      </p:sp>
      <p:sp>
        <p:nvSpPr>
          <p:cNvPr id="5" name="Footer Placeholder 4">
            <a:extLst>
              <a:ext uri="{FF2B5EF4-FFF2-40B4-BE49-F238E27FC236}">
                <a16:creationId xmlns:a16="http://schemas.microsoft.com/office/drawing/2014/main" id="{2CA752C5-1CAE-E5F3-AB5C-765E93536C7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A8EC876-5E9D-7DC0-1468-FAAD9BCE669E}"/>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4424154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74</a:t>
            </a:fld>
            <a:endParaRPr lang="id-ID"/>
          </a:p>
        </p:txBody>
      </p:sp>
      <p:sp>
        <p:nvSpPr>
          <p:cNvPr id="5" name="Footer Placeholder 4">
            <a:extLst>
              <a:ext uri="{FF2B5EF4-FFF2-40B4-BE49-F238E27FC236}">
                <a16:creationId xmlns:a16="http://schemas.microsoft.com/office/drawing/2014/main" id="{62E2658C-E5FE-1046-8758-34F429FF4FE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06AE108-2CBE-9152-84C2-34A2A963F79C}"/>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4024660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75</a:t>
            </a:fld>
            <a:endParaRPr lang="id-ID"/>
          </a:p>
        </p:txBody>
      </p:sp>
      <p:sp>
        <p:nvSpPr>
          <p:cNvPr id="5" name="Footer Placeholder 4">
            <a:extLst>
              <a:ext uri="{FF2B5EF4-FFF2-40B4-BE49-F238E27FC236}">
                <a16:creationId xmlns:a16="http://schemas.microsoft.com/office/drawing/2014/main" id="{23E5E537-05DE-0D23-2B56-01A56BDFF1F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7EAF7A4-63F1-BBE6-FB5D-9BCF0073AC63}"/>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4626135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76</a:t>
            </a:fld>
            <a:endParaRPr lang="id-ID"/>
          </a:p>
        </p:txBody>
      </p:sp>
      <p:sp>
        <p:nvSpPr>
          <p:cNvPr id="5" name="Footer Placeholder 4">
            <a:extLst>
              <a:ext uri="{FF2B5EF4-FFF2-40B4-BE49-F238E27FC236}">
                <a16:creationId xmlns:a16="http://schemas.microsoft.com/office/drawing/2014/main" id="{94F78BD7-5F41-64E8-749F-5C252562F97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7521E2D5-CA87-83AE-0030-49FD4E63861A}"/>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535080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RAs would look at this to know the status of their request that TDA ordered. </a:t>
            </a:r>
            <a:endParaRPr lang="en-US" b="1" dirty="0"/>
          </a:p>
          <a:p>
            <a:endParaRPr lang="en-US" b="1" dirty="0">
              <a:latin typeface="Arial"/>
              <a:cs typeface="Arial"/>
            </a:endParaRPr>
          </a:p>
          <a:p>
            <a:r>
              <a:rPr lang="en-US" b="1" dirty="0">
                <a:latin typeface="Arial"/>
                <a:cs typeface="Arial"/>
              </a:rPr>
              <a:t>The most important ones for them to pay attention to are Approved by SDA, Approved by SPA, Purchased (it will let them know USDA purchased the truck) and Order Received (tells them the truck made it to their warehouse or processor).</a:t>
            </a:r>
            <a:endParaRPr lang="en-US" b="1"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77</a:t>
            </a:fld>
            <a:endParaRPr lang="id-ID"/>
          </a:p>
        </p:txBody>
      </p:sp>
      <p:sp>
        <p:nvSpPr>
          <p:cNvPr id="5" name="Footer Placeholder 4">
            <a:extLst>
              <a:ext uri="{FF2B5EF4-FFF2-40B4-BE49-F238E27FC236}">
                <a16:creationId xmlns:a16="http://schemas.microsoft.com/office/drawing/2014/main" id="{A6A99776-F7A3-44E6-4FBC-685A9831B3D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AECA47F-52B8-F044-43F9-D11F43EF2D73}"/>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9174289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78</a:t>
            </a:fld>
            <a:endParaRPr lang="id-ID"/>
          </a:p>
        </p:txBody>
      </p:sp>
      <p:sp>
        <p:nvSpPr>
          <p:cNvPr id="5" name="Footer Placeholder 4">
            <a:extLst>
              <a:ext uri="{FF2B5EF4-FFF2-40B4-BE49-F238E27FC236}">
                <a16:creationId xmlns:a16="http://schemas.microsoft.com/office/drawing/2014/main" id="{61619F15-79D8-AB62-EC78-2F68E88249B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42110CF-1ACC-BBD1-50D3-ED3D1B9939E4}"/>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9925334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79</a:t>
            </a:fld>
            <a:endParaRPr lang="id-ID"/>
          </a:p>
        </p:txBody>
      </p:sp>
      <p:sp>
        <p:nvSpPr>
          <p:cNvPr id="5" name="Footer Placeholder 4">
            <a:extLst>
              <a:ext uri="{FF2B5EF4-FFF2-40B4-BE49-F238E27FC236}">
                <a16:creationId xmlns:a16="http://schemas.microsoft.com/office/drawing/2014/main" id="{875569F5-FF6C-44C0-0D92-B45938BCE85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990EC29E-790D-D742-B81F-E6EA91A904A5}"/>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5722073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80</a:t>
            </a:fld>
            <a:endParaRPr lang="id-ID"/>
          </a:p>
        </p:txBody>
      </p:sp>
      <p:sp>
        <p:nvSpPr>
          <p:cNvPr id="5" name="Footer Placeholder 4">
            <a:extLst>
              <a:ext uri="{FF2B5EF4-FFF2-40B4-BE49-F238E27FC236}">
                <a16:creationId xmlns:a16="http://schemas.microsoft.com/office/drawing/2014/main" id="{05AE12C0-3276-3F8C-AD8D-5B7D40C830F6}"/>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14353A2-F162-D609-901A-0FAF437DCE25}"/>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180987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Review terminology changes with RAs</a:t>
            </a:r>
          </a:p>
          <a:p>
            <a:endParaRPr lang="en-US" dirty="0"/>
          </a:p>
        </p:txBody>
      </p:sp>
      <p:sp>
        <p:nvSpPr>
          <p:cNvPr id="4" name="Slide Number Placeholder 3"/>
          <p:cNvSpPr>
            <a:spLocks noGrp="1"/>
          </p:cNvSpPr>
          <p:nvPr>
            <p:ph type="sldNum" sz="quarter" idx="10"/>
          </p:nvPr>
        </p:nvSpPr>
        <p:spPr/>
        <p:txBody>
          <a:bodyPr/>
          <a:lstStyle/>
          <a:p>
            <a:fld id="{374E4620-CD0B-4675-A4A1-6DD05FDD20BE}" type="slidenum">
              <a:rPr lang="en-US" smtClean="0"/>
              <a:t>9</a:t>
            </a:fld>
            <a:endParaRPr lang="en-US"/>
          </a:p>
        </p:txBody>
      </p:sp>
      <p:sp>
        <p:nvSpPr>
          <p:cNvPr id="5" name="Footer Placeholder 4">
            <a:extLst>
              <a:ext uri="{FF2B5EF4-FFF2-40B4-BE49-F238E27FC236}">
                <a16:creationId xmlns:a16="http://schemas.microsoft.com/office/drawing/2014/main" id="{A5D954E8-56FD-8651-C46F-947694D3AF12}"/>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1ED80857-386E-26B7-9AB1-4E76546AF4D3}"/>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8881111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81</a:t>
            </a:fld>
            <a:endParaRPr lang="id-ID"/>
          </a:p>
        </p:txBody>
      </p:sp>
      <p:sp>
        <p:nvSpPr>
          <p:cNvPr id="5" name="Footer Placeholder 4">
            <a:extLst>
              <a:ext uri="{FF2B5EF4-FFF2-40B4-BE49-F238E27FC236}">
                <a16:creationId xmlns:a16="http://schemas.microsoft.com/office/drawing/2014/main" id="{5F76752C-B853-39BF-C4AC-B0382687312B}"/>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B486798-904A-F193-6D8F-CBDBF9B47A8F}"/>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41652739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82</a:t>
            </a:fld>
            <a:endParaRPr lang="id-ID"/>
          </a:p>
        </p:txBody>
      </p:sp>
      <p:sp>
        <p:nvSpPr>
          <p:cNvPr id="5" name="Footer Placeholder 4">
            <a:extLst>
              <a:ext uri="{FF2B5EF4-FFF2-40B4-BE49-F238E27FC236}">
                <a16:creationId xmlns:a16="http://schemas.microsoft.com/office/drawing/2014/main" id="{5C420824-7DAB-6343-77DF-50B33F4F3BD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42CAB31-17A7-6512-07AF-ED40C5EA8AD8}"/>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8262056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83</a:t>
            </a:fld>
            <a:endParaRPr lang="id-ID"/>
          </a:p>
        </p:txBody>
      </p:sp>
      <p:sp>
        <p:nvSpPr>
          <p:cNvPr id="5" name="Footer Placeholder 4">
            <a:extLst>
              <a:ext uri="{FF2B5EF4-FFF2-40B4-BE49-F238E27FC236}">
                <a16:creationId xmlns:a16="http://schemas.microsoft.com/office/drawing/2014/main" id="{57E2D3F4-B168-2036-3DD8-55F11463E3A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37F9E817-0A93-E1D5-6BAF-3F5D18F98111}"/>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7328718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information on slide with RAs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84</a:t>
            </a:fld>
            <a:endParaRPr lang="id-ID"/>
          </a:p>
        </p:txBody>
      </p:sp>
      <p:sp>
        <p:nvSpPr>
          <p:cNvPr id="5" name="Footer Placeholder 4">
            <a:extLst>
              <a:ext uri="{FF2B5EF4-FFF2-40B4-BE49-F238E27FC236}">
                <a16:creationId xmlns:a16="http://schemas.microsoft.com/office/drawing/2014/main" id="{10E417F8-E430-F4E7-B94E-49EF9AA7D62A}"/>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D6B9359-AA44-5932-27FC-2CD65B8EA13F}"/>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8452115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Average Cost (Column W) is calculated by dividing Net Value by Order Quantity in LB</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85</a:t>
            </a:fld>
            <a:endParaRPr lang="id-ID"/>
          </a:p>
        </p:txBody>
      </p:sp>
      <p:sp>
        <p:nvSpPr>
          <p:cNvPr id="5" name="Footer Placeholder 4">
            <a:extLst>
              <a:ext uri="{FF2B5EF4-FFF2-40B4-BE49-F238E27FC236}">
                <a16:creationId xmlns:a16="http://schemas.microsoft.com/office/drawing/2014/main" id="{0607C161-B3BE-DC4D-7C74-3DF7C9DDDA55}"/>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1706E8D9-FE7D-A887-0C08-775076B1E3C0}"/>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8000220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Arial"/>
              </a:rPr>
              <a:t>Divide the Net Value of the line item (26,851.50) by the Order Quantity in LB for that line item ($13, 500) to determine the Avg. Cost/LB for that line ($1.99)</a:t>
            </a:r>
          </a:p>
        </p:txBody>
      </p:sp>
      <p:sp>
        <p:nvSpPr>
          <p:cNvPr id="4" name="Slide Number Placeholder 3"/>
          <p:cNvSpPr>
            <a:spLocks noGrp="1"/>
          </p:cNvSpPr>
          <p:nvPr>
            <p:ph type="sldNum" sz="quarter" idx="5"/>
          </p:nvPr>
        </p:nvSpPr>
        <p:spPr/>
        <p:txBody>
          <a:bodyPr/>
          <a:lstStyle/>
          <a:p>
            <a:fld id="{7CA3AE7D-D00C-4FD1-BFA5-ACC68E164876}" type="slidenum">
              <a:rPr lang="id-ID" smtClean="0"/>
              <a:pPr/>
              <a:t>86</a:t>
            </a:fld>
            <a:endParaRPr lang="id-ID"/>
          </a:p>
        </p:txBody>
      </p:sp>
      <p:sp>
        <p:nvSpPr>
          <p:cNvPr id="5" name="Footer Placeholder 4">
            <a:extLst>
              <a:ext uri="{FF2B5EF4-FFF2-40B4-BE49-F238E27FC236}">
                <a16:creationId xmlns:a16="http://schemas.microsoft.com/office/drawing/2014/main" id="{6BA45AE9-02FB-8D31-E4D3-C4B4CDA93173}"/>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BA3B1AA-9009-B26B-4951-4CB050F36368}"/>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9051537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Review information on slide with RAs</a:t>
            </a:r>
          </a:p>
          <a:p>
            <a:endParaRPr lang="en-US" b="1" dirty="0">
              <a:latin typeface="Arial"/>
              <a:cs typeface="Arial"/>
            </a:endParaRPr>
          </a:p>
          <a:p>
            <a:r>
              <a:rPr lang="en-US" b="1" dirty="0">
                <a:latin typeface="Arial"/>
                <a:cs typeface="Arial"/>
              </a:rPr>
              <a:t>*NOTE: WBSCM does not include the letter "e" in the word Available when referencing Entitlement Balance Available.</a:t>
            </a:r>
            <a:endParaRPr lang="en-US" b="1"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87</a:t>
            </a:fld>
            <a:endParaRPr lang="id-ID"/>
          </a:p>
        </p:txBody>
      </p:sp>
      <p:sp>
        <p:nvSpPr>
          <p:cNvPr id="5" name="Footer Placeholder 4">
            <a:extLst>
              <a:ext uri="{FF2B5EF4-FFF2-40B4-BE49-F238E27FC236}">
                <a16:creationId xmlns:a16="http://schemas.microsoft.com/office/drawing/2014/main" id="{9CDF0702-3AE0-593E-7B47-2A24D15B39BF}"/>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5E38C01-C28F-D844-FEA1-CEBCC9413C27}"/>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3842780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The Ent. Amount Pending is calculated by taking the Entitlement Amount that was available (Column Y) at the time the RA placed the request for that line item MINUS the Net Value of the material for that line (Column X) </a:t>
            </a:r>
          </a:p>
          <a:p>
            <a:endParaRPr lang="en-US" b="1" dirty="0">
              <a:latin typeface="Arial"/>
              <a:cs typeface="Arial"/>
            </a:endParaRPr>
          </a:p>
          <a:p>
            <a:r>
              <a:rPr lang="en-US" b="1" dirty="0">
                <a:latin typeface="Arial"/>
                <a:cs typeface="Arial"/>
              </a:rPr>
              <a:t>NOTE:</a:t>
            </a:r>
          </a:p>
          <a:p>
            <a:r>
              <a:rPr lang="en-US" b="1" dirty="0">
                <a:latin typeface="Arial"/>
                <a:cs typeface="Arial"/>
              </a:rPr>
              <a:t>Unless Entitlement is specified in search of the report, Bonus orders will be placed in report as well. </a:t>
            </a:r>
            <a:endParaRPr lang="en-US" b="1" dirty="0"/>
          </a:p>
          <a:p>
            <a:r>
              <a:rPr lang="en-US" b="1" dirty="0">
                <a:latin typeface="Arial"/>
                <a:cs typeface="Arial"/>
              </a:rPr>
              <a:t>Lines for Bonus items will still display values but it will not factor into the Ent. Amount Pending.</a:t>
            </a:r>
            <a:endParaRPr lang="en-US" b="1" dirty="0"/>
          </a:p>
        </p:txBody>
      </p:sp>
      <p:sp>
        <p:nvSpPr>
          <p:cNvPr id="4" name="Slide Number Placeholder 3"/>
          <p:cNvSpPr>
            <a:spLocks noGrp="1"/>
          </p:cNvSpPr>
          <p:nvPr>
            <p:ph type="sldNum" sz="quarter" idx="5"/>
          </p:nvPr>
        </p:nvSpPr>
        <p:spPr/>
        <p:txBody>
          <a:bodyPr/>
          <a:lstStyle/>
          <a:p>
            <a:fld id="{7CA3AE7D-D00C-4FD1-BFA5-ACC68E164876}" type="slidenum">
              <a:rPr lang="id-ID" smtClean="0"/>
              <a:pPr/>
              <a:t>88</a:t>
            </a:fld>
            <a:endParaRPr lang="id-ID"/>
          </a:p>
        </p:txBody>
      </p:sp>
      <p:sp>
        <p:nvSpPr>
          <p:cNvPr id="5" name="Footer Placeholder 4">
            <a:extLst>
              <a:ext uri="{FF2B5EF4-FFF2-40B4-BE49-F238E27FC236}">
                <a16:creationId xmlns:a16="http://schemas.microsoft.com/office/drawing/2014/main" id="{4B33F053-C2E5-2850-2F75-D65DBA6E940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2D89E4EA-A119-A6CF-031A-41D07E898B05}"/>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5559128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dirty="0"/>
              <a:t>Knowledge Check on next slide</a:t>
            </a:r>
          </a:p>
          <a:p>
            <a:endParaRPr lang="en-US" sz="700" dirty="0"/>
          </a:p>
        </p:txBody>
      </p:sp>
      <p:sp>
        <p:nvSpPr>
          <p:cNvPr id="4" name="Slide Number Placeholder 3"/>
          <p:cNvSpPr>
            <a:spLocks noGrp="1"/>
          </p:cNvSpPr>
          <p:nvPr>
            <p:ph type="sldNum" sz="quarter" idx="10"/>
          </p:nvPr>
        </p:nvSpPr>
        <p:spPr/>
        <p:txBody>
          <a:bodyPr/>
          <a:lstStyle/>
          <a:p>
            <a:fld id="{779C7E86-76DE-4D38-A718-39A1E655A738}" type="slidenum">
              <a:rPr lang="en-US" smtClean="0"/>
              <a:t>89</a:t>
            </a:fld>
            <a:endParaRPr lang="en-US"/>
          </a:p>
        </p:txBody>
      </p:sp>
      <p:sp>
        <p:nvSpPr>
          <p:cNvPr id="5" name="Footer Placeholder 4">
            <a:extLst>
              <a:ext uri="{FF2B5EF4-FFF2-40B4-BE49-F238E27FC236}">
                <a16:creationId xmlns:a16="http://schemas.microsoft.com/office/drawing/2014/main" id="{264ACCA8-E6A9-802F-4EC5-A5E26609AD3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5DD720A9-09FF-3BF6-9C5F-897E5803A83C}"/>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3356600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RAs submit Knowledge Check Responses via QR code or link/URL on the next slide</a:t>
            </a:r>
          </a:p>
          <a:p>
            <a:r>
              <a:rPr lang="en-US" b="1" dirty="0"/>
              <a:t>RAs must submit to receive training credit</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90</a:t>
            </a:fld>
            <a:endParaRPr lang="id-ID"/>
          </a:p>
        </p:txBody>
      </p:sp>
      <p:sp>
        <p:nvSpPr>
          <p:cNvPr id="5" name="Footer Placeholder 4">
            <a:extLst>
              <a:ext uri="{FF2B5EF4-FFF2-40B4-BE49-F238E27FC236}">
                <a16:creationId xmlns:a16="http://schemas.microsoft.com/office/drawing/2014/main" id="{3F1058A0-1B27-F81D-CE93-B3DC3619A80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3E3F5B2-8E2C-2B25-2EC6-3F961E7B3412}"/>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4102855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NOTE: Initial delivery point will be warehouse (state-contracted or RA for Direct Ship RAs) or processors. RAs will use processor and warehouse tracking systems when materials requested in WBSCM arrive at the designated Ship-To/initial delivery point.</a:t>
            </a:r>
          </a:p>
        </p:txBody>
      </p:sp>
      <p:sp>
        <p:nvSpPr>
          <p:cNvPr id="4" name="Slide Number Placeholder 3"/>
          <p:cNvSpPr>
            <a:spLocks noGrp="1"/>
          </p:cNvSpPr>
          <p:nvPr>
            <p:ph type="sldNum" sz="quarter" idx="5"/>
          </p:nvPr>
        </p:nvSpPr>
        <p:spPr/>
        <p:txBody>
          <a:bodyPr/>
          <a:lstStyle/>
          <a:p>
            <a:fld id="{7CA3AE7D-D00C-4FD1-BFA5-ACC68E164876}" type="slidenum">
              <a:rPr lang="id-ID" smtClean="0"/>
              <a:pPr/>
              <a:t>10</a:t>
            </a:fld>
            <a:endParaRPr lang="id-ID"/>
          </a:p>
        </p:txBody>
      </p:sp>
      <p:sp>
        <p:nvSpPr>
          <p:cNvPr id="5" name="Footer Placeholder 4">
            <a:extLst>
              <a:ext uri="{FF2B5EF4-FFF2-40B4-BE49-F238E27FC236}">
                <a16:creationId xmlns:a16="http://schemas.microsoft.com/office/drawing/2014/main" id="{84EEA5F1-2193-866B-AD20-8E0675D9879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7C95609-1E8E-B31B-61CD-E522B25B02A3}"/>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390177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RAs submit Knowledge Check Responses via QR code or link/URL on the next slide</a:t>
            </a:r>
          </a:p>
          <a:p>
            <a:r>
              <a:rPr lang="en-US" b="1" dirty="0"/>
              <a:t>RAs must submit to receive training credit</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91</a:t>
            </a:fld>
            <a:endParaRPr lang="id-ID"/>
          </a:p>
        </p:txBody>
      </p:sp>
      <p:sp>
        <p:nvSpPr>
          <p:cNvPr id="5" name="Footer Placeholder 4">
            <a:extLst>
              <a:ext uri="{FF2B5EF4-FFF2-40B4-BE49-F238E27FC236}">
                <a16:creationId xmlns:a16="http://schemas.microsoft.com/office/drawing/2014/main" id="{553FAB8C-022C-9854-10ED-3F347E10A40A}"/>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065B9BCC-A915-D77B-3DBE-FAA489316F4C}"/>
              </a:ext>
            </a:extLst>
          </p:cNvPr>
          <p:cNvSpPr>
            <a:spLocks noGrp="1"/>
          </p:cNvSpPr>
          <p:nvPr>
            <p:ph type="hdr" sz="quarter"/>
          </p:nvPr>
        </p:nvSpPr>
        <p:spPr/>
        <p:txBody>
          <a:bodyPr/>
          <a:lstStyle/>
          <a:p>
            <a:r>
              <a:rPr lang="id-ID"/>
              <a:t>RA001 FDP Entitlement</a:t>
            </a:r>
          </a:p>
        </p:txBody>
      </p:sp>
    </p:spTree>
    <p:extLst>
      <p:ext uri="{BB962C8B-B14F-4D97-AF65-F5344CB8AC3E}">
        <p14:creationId xmlns:p14="http://schemas.microsoft.com/office/powerpoint/2010/main" val="39083301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answer choices and explanations with RAs on next slides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92</a:t>
            </a:fld>
            <a:endParaRPr lang="id-ID"/>
          </a:p>
        </p:txBody>
      </p:sp>
      <p:sp>
        <p:nvSpPr>
          <p:cNvPr id="5" name="Footer Placeholder 4">
            <a:extLst>
              <a:ext uri="{FF2B5EF4-FFF2-40B4-BE49-F238E27FC236}">
                <a16:creationId xmlns:a16="http://schemas.microsoft.com/office/drawing/2014/main" id="{91499DEA-0F09-5417-35CC-B11BADF52A71}"/>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C5B829E7-9298-8FF7-453A-2B94A6CCADD8}"/>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9924493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answer choices and explanations with RAs on next slides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93</a:t>
            </a:fld>
            <a:endParaRPr lang="id-ID"/>
          </a:p>
        </p:txBody>
      </p:sp>
      <p:sp>
        <p:nvSpPr>
          <p:cNvPr id="5" name="Footer Placeholder 4">
            <a:extLst>
              <a:ext uri="{FF2B5EF4-FFF2-40B4-BE49-F238E27FC236}">
                <a16:creationId xmlns:a16="http://schemas.microsoft.com/office/drawing/2014/main" id="{2FD2EB5C-26F2-E431-5877-CB6113284F6D}"/>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8B185AD0-3D1F-7F82-B458-3D19E0C91939}"/>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95502676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answer choices and explanations with RAs on next slides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94</a:t>
            </a:fld>
            <a:endParaRPr lang="id-ID"/>
          </a:p>
        </p:txBody>
      </p:sp>
      <p:sp>
        <p:nvSpPr>
          <p:cNvPr id="5" name="Footer Placeholder 4">
            <a:extLst>
              <a:ext uri="{FF2B5EF4-FFF2-40B4-BE49-F238E27FC236}">
                <a16:creationId xmlns:a16="http://schemas.microsoft.com/office/drawing/2014/main" id="{C0F03341-70F1-6DDD-8E4D-8D391CFF147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F86EFCA0-BCC6-5667-1DCE-F237D5A49989}"/>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5432966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answer choices and explanations with RAs on next slides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95</a:t>
            </a:fld>
            <a:endParaRPr lang="id-ID"/>
          </a:p>
        </p:txBody>
      </p:sp>
      <p:sp>
        <p:nvSpPr>
          <p:cNvPr id="5" name="Footer Placeholder 4">
            <a:extLst>
              <a:ext uri="{FF2B5EF4-FFF2-40B4-BE49-F238E27FC236}">
                <a16:creationId xmlns:a16="http://schemas.microsoft.com/office/drawing/2014/main" id="{AEE74644-82CB-11F4-C4D5-1E4AE5574842}"/>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5C866894-5FAD-B802-37A6-FCE7328DFF58}"/>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42091316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answer choices and explanations with RAs on next slides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96</a:t>
            </a:fld>
            <a:endParaRPr lang="id-ID"/>
          </a:p>
        </p:txBody>
      </p:sp>
      <p:sp>
        <p:nvSpPr>
          <p:cNvPr id="5" name="Footer Placeholder 4">
            <a:extLst>
              <a:ext uri="{FF2B5EF4-FFF2-40B4-BE49-F238E27FC236}">
                <a16:creationId xmlns:a16="http://schemas.microsoft.com/office/drawing/2014/main" id="{66896CA3-015C-035A-F695-CA7359084637}"/>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DCDC0AC9-1AA0-6F0B-C190-27F0CEC9BFE8}"/>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6653381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answer choices and explanations with RAs on next slides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97</a:t>
            </a:fld>
            <a:endParaRPr lang="id-ID"/>
          </a:p>
        </p:txBody>
      </p:sp>
      <p:sp>
        <p:nvSpPr>
          <p:cNvPr id="5" name="Footer Placeholder 4">
            <a:extLst>
              <a:ext uri="{FF2B5EF4-FFF2-40B4-BE49-F238E27FC236}">
                <a16:creationId xmlns:a16="http://schemas.microsoft.com/office/drawing/2014/main" id="{DD950ED0-EF7E-40EF-FC70-90B88B55582A}"/>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D2B8601E-C7AB-DE59-94DC-30FB462C992B}"/>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8261679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answer choices and explanations with RAs on next slides</a:t>
            </a:r>
          </a:p>
          <a:p>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98</a:t>
            </a:fld>
            <a:endParaRPr lang="id-ID"/>
          </a:p>
        </p:txBody>
      </p:sp>
      <p:sp>
        <p:nvSpPr>
          <p:cNvPr id="5" name="Footer Placeholder 4">
            <a:extLst>
              <a:ext uri="{FF2B5EF4-FFF2-40B4-BE49-F238E27FC236}">
                <a16:creationId xmlns:a16="http://schemas.microsoft.com/office/drawing/2014/main" id="{F97FBA36-ACDD-107E-191A-09754D05536A}"/>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4FC0143-B07B-5738-9CB3-6BA4DE964F3B}"/>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2275748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Review answer choices and explanations with RAs</a:t>
            </a:r>
            <a:endParaRPr lang="en-US" dirty="0">
              <a:cs typeface="Arial"/>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99</a:t>
            </a:fld>
            <a:endParaRPr lang="id-ID"/>
          </a:p>
        </p:txBody>
      </p:sp>
      <p:sp>
        <p:nvSpPr>
          <p:cNvPr id="5" name="Footer Placeholder 4">
            <a:extLst>
              <a:ext uri="{FF2B5EF4-FFF2-40B4-BE49-F238E27FC236}">
                <a16:creationId xmlns:a16="http://schemas.microsoft.com/office/drawing/2014/main" id="{955D4088-0BEB-9A08-4343-C392D420011C}"/>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42CE4BE6-6309-D50F-176C-9A1D3692EBC5}"/>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29660230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7CA3AE7D-D00C-4FD1-BFA5-ACC68E164876}" type="slidenum">
              <a:rPr lang="id-ID" smtClean="0"/>
              <a:pPr/>
              <a:t>100</a:t>
            </a:fld>
            <a:endParaRPr lang="id-ID"/>
          </a:p>
        </p:txBody>
      </p:sp>
      <p:sp>
        <p:nvSpPr>
          <p:cNvPr id="5" name="Footer Placeholder 4">
            <a:extLst>
              <a:ext uri="{FF2B5EF4-FFF2-40B4-BE49-F238E27FC236}">
                <a16:creationId xmlns:a16="http://schemas.microsoft.com/office/drawing/2014/main" id="{7345ABE5-2472-B84D-2A88-AB3BF9423AE9}"/>
              </a:ext>
            </a:extLst>
          </p:cNvPr>
          <p:cNvSpPr>
            <a:spLocks noGrp="1"/>
          </p:cNvSpPr>
          <p:nvPr>
            <p:ph type="ftr" sz="quarter" idx="4"/>
          </p:nvPr>
        </p:nvSpPr>
        <p:spPr/>
        <p:txBody>
          <a:bodyPr/>
          <a:lstStyle/>
          <a:p>
            <a:r>
              <a:rPr lang="id-ID"/>
              <a:t>TDA USDA Foods</a:t>
            </a:r>
          </a:p>
        </p:txBody>
      </p:sp>
      <p:sp>
        <p:nvSpPr>
          <p:cNvPr id="6" name="Header Placeholder 5">
            <a:extLst>
              <a:ext uri="{FF2B5EF4-FFF2-40B4-BE49-F238E27FC236}">
                <a16:creationId xmlns:a16="http://schemas.microsoft.com/office/drawing/2014/main" id="{6F16598D-6092-594D-16D9-8A63BFA38FA7}"/>
              </a:ext>
            </a:extLst>
          </p:cNvPr>
          <p:cNvSpPr>
            <a:spLocks noGrp="1"/>
          </p:cNvSpPr>
          <p:nvPr>
            <p:ph type="hdr" sz="quarter"/>
          </p:nvPr>
        </p:nvSpPr>
        <p:spPr/>
        <p:txBody>
          <a:bodyPr/>
          <a:lstStyle/>
          <a:p>
            <a:r>
              <a:rPr lang="en-US"/>
              <a:t>RA106 WBSCM Reports Part I</a:t>
            </a:r>
            <a:endParaRPr lang="id-ID"/>
          </a:p>
        </p:txBody>
      </p:sp>
    </p:spTree>
    <p:extLst>
      <p:ext uri="{BB962C8B-B14F-4D97-AF65-F5344CB8AC3E}">
        <p14:creationId xmlns:p14="http://schemas.microsoft.com/office/powerpoint/2010/main" val="10015106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hyperlink" Target="mailto:program.intake@usda.gov" TargetMode="External"/><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hyperlink" Target="https://www.usda.gov/sites/default/files/documents/USDA-OASCR%20P-Complaint-Form-0508-0002-508-11-28-17Fax2Mail.pdf"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texasagriculture.gov/"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www.texasagriculture.gov/" TargetMode="External"/><Relationship Id="rId3" Type="http://schemas.openxmlformats.org/officeDocument/2006/relationships/hyperlink" Target="https://www.usda.gov/sites/default/files/documents/USDA-OASCR%20P-Complaint-Form-0508-0002-508-11-28-17Fax2Mail.pdf" TargetMode="External"/><Relationship Id="rId7" Type="http://schemas.openxmlformats.org/officeDocument/2006/relationships/image" Target="../media/image2.png"/><Relationship Id="rId2" Type="http://schemas.openxmlformats.org/officeDocument/2006/relationships/hyperlink" Target="tel:800-877-8339" TargetMode="External"/><Relationship Id="rId1" Type="http://schemas.openxmlformats.org/officeDocument/2006/relationships/slideMaster" Target="../slideMasters/slideMaster2.xml"/><Relationship Id="rId6" Type="http://schemas.openxmlformats.org/officeDocument/2006/relationships/image" Target="../media/image1.emf"/><Relationship Id="rId5" Type="http://schemas.openxmlformats.org/officeDocument/2006/relationships/hyperlink" Target="mailto:program.intake@usda.gov" TargetMode="External"/><Relationship Id="rId4" Type="http://schemas.openxmlformats.org/officeDocument/2006/relationships/hyperlink" Target="https://www.usda.gov/oascr/how-to-file-a-program-discrimination-complaint" TargetMode="External"/><Relationship Id="rId9"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hyperlink" Target="mailto:program.intake@usda.gov" TargetMode="External"/><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hyperlink" Target="https://www.usda.gov/sites/default/files/documents/USDA-OASCR%20P-Complaint-Form-0508-0002-508-11-28-17Fax2Mail.pdf" TargetMode="External"/><Relationship Id="rId5" Type="http://schemas.openxmlformats.org/officeDocument/2006/relationships/image" Target="../media/image6.png"/><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hyperlink" Target="mailto:program.intake@usda.gov" TargetMode="External"/><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hyperlink" Target="https://www.usda.gov/sites/default/files/documents/USDA-OASCR%20P-Complaint-Form-0508-0002-508-11-28-17Fax2Mail.pdf"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C4783180-5CEA-49EA-9288-FE89122273CE}"/>
              </a:ext>
            </a:extLst>
          </p:cNvPr>
          <p:cNvSpPr>
            <a:spLocks noGrp="1"/>
          </p:cNvSpPr>
          <p:nvPr>
            <p:ph type="body" sz="quarter" idx="10" hasCustomPrompt="1"/>
          </p:nvPr>
        </p:nvSpPr>
        <p:spPr>
          <a:xfrm>
            <a:off x="1558057" y="1718075"/>
            <a:ext cx="5515260" cy="1354239"/>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44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Food Distribution Program</a:t>
            </a:r>
          </a:p>
        </p:txBody>
      </p:sp>
      <p:sp>
        <p:nvSpPr>
          <p:cNvPr id="37" name="Text Placeholder 35">
            <a:extLst>
              <a:ext uri="{FF2B5EF4-FFF2-40B4-BE49-F238E27FC236}">
                <a16:creationId xmlns:a16="http://schemas.microsoft.com/office/drawing/2014/main" id="{FF3CD36B-BAA5-45EB-9D35-4FB8C5224380}"/>
              </a:ext>
            </a:extLst>
          </p:cNvPr>
          <p:cNvSpPr>
            <a:spLocks noGrp="1"/>
          </p:cNvSpPr>
          <p:nvPr>
            <p:ph type="body" sz="quarter" idx="11" hasCustomPrompt="1"/>
          </p:nvPr>
        </p:nvSpPr>
        <p:spPr>
          <a:xfrm>
            <a:off x="1558057" y="3139170"/>
            <a:ext cx="5515260" cy="914667"/>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32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Cover Subtitle</a:t>
            </a:r>
          </a:p>
        </p:txBody>
      </p:sp>
      <p:sp>
        <p:nvSpPr>
          <p:cNvPr id="38" name="Text Placeholder 35">
            <a:extLst>
              <a:ext uri="{FF2B5EF4-FFF2-40B4-BE49-F238E27FC236}">
                <a16:creationId xmlns:a16="http://schemas.microsoft.com/office/drawing/2014/main" id="{6AFECDFB-63F9-49CA-934A-636B5D240069}"/>
              </a:ext>
            </a:extLst>
          </p:cNvPr>
          <p:cNvSpPr>
            <a:spLocks noGrp="1"/>
          </p:cNvSpPr>
          <p:nvPr>
            <p:ph type="body" sz="quarter" idx="12" hasCustomPrompt="1"/>
          </p:nvPr>
        </p:nvSpPr>
        <p:spPr>
          <a:xfrm>
            <a:off x="2693324" y="4062388"/>
            <a:ext cx="3241150" cy="618863"/>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1800" b="0" i="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Presenter Name and Presenter Title</a:t>
            </a:r>
          </a:p>
        </p:txBody>
      </p:sp>
      <p:sp>
        <p:nvSpPr>
          <p:cNvPr id="45" name="Slide Number Placeholder 44">
            <a:extLst>
              <a:ext uri="{FF2B5EF4-FFF2-40B4-BE49-F238E27FC236}">
                <a16:creationId xmlns:a16="http://schemas.microsoft.com/office/drawing/2014/main" id="{2FAE11C9-C47D-47D4-B2DC-888B61AE17E9}"/>
              </a:ext>
            </a:extLst>
          </p:cNvPr>
          <p:cNvSpPr>
            <a:spLocks noGrp="1"/>
          </p:cNvSpPr>
          <p:nvPr>
            <p:ph type="sldNum" sz="quarter" idx="13"/>
          </p:nvPr>
        </p:nvSpPr>
        <p:spPr>
          <a:solidFill>
            <a:srgbClr val="721F5D"/>
          </a:solidFill>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3654FC96-E7E1-4EB5-9637-FE04CB992480}"/>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5" name="TextBox 14">
            <a:extLst>
              <a:ext uri="{FF2B5EF4-FFF2-40B4-BE49-F238E27FC236}">
                <a16:creationId xmlns:a16="http://schemas.microsoft.com/office/drawing/2014/main" id="{9ECF0D75-ED8B-4444-9F3D-94170CEC80C4}"/>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7" name="TextBox 16">
            <a:extLst>
              <a:ext uri="{FF2B5EF4-FFF2-40B4-BE49-F238E27FC236}">
                <a16:creationId xmlns:a16="http://schemas.microsoft.com/office/drawing/2014/main" id="{A593E4E9-B196-42FA-9238-0B9146C7A754}"/>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18" name="Date Placeholder 3">
            <a:extLst>
              <a:ext uri="{FF2B5EF4-FFF2-40B4-BE49-F238E27FC236}">
                <a16:creationId xmlns:a16="http://schemas.microsoft.com/office/drawing/2014/main" id="{D1DDA43B-62EE-49F7-A64E-FA080BBDCE7A}"/>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995EE88A-C7A6-40F4-87AA-88E5667A0B63}" type="datetime1">
              <a:rPr lang="en-US" smtClean="0"/>
              <a:t>11/7/2023</a:t>
            </a:fld>
            <a:endParaRPr lang="en-US"/>
          </a:p>
          <a:p>
            <a:r>
              <a:rPr lang="en-US"/>
              <a:t>www.SquareMeals.org</a:t>
            </a:r>
          </a:p>
        </p:txBody>
      </p:sp>
      <p:sp>
        <p:nvSpPr>
          <p:cNvPr id="19" name="TextBox 18">
            <a:extLst>
              <a:ext uri="{FF2B5EF4-FFF2-40B4-BE49-F238E27FC236}">
                <a16:creationId xmlns:a16="http://schemas.microsoft.com/office/drawing/2014/main" id="{DE301348-DAED-43DD-A322-BF162A63A427}"/>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3" name="Picture 22"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3F60835F-A5DD-46C7-B061-EA102FDE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4" name="Picture 23" descr="Social Media Icons (4 total). Left to Right and Top to Bottom: Facebook, Instagram, Twitter and YouTube.">
            <a:extLst>
              <a:ext uri="{FF2B5EF4-FFF2-40B4-BE49-F238E27FC236}">
                <a16:creationId xmlns:a16="http://schemas.microsoft.com/office/drawing/2014/main" id="{916AE8EF-E893-4336-B757-7691B75C04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25" name="Picture 24">
            <a:extLst>
              <a:ext uri="{FF2B5EF4-FFF2-40B4-BE49-F238E27FC236}">
                <a16:creationId xmlns:a16="http://schemas.microsoft.com/office/drawing/2014/main" id="{84720CD5-7BCB-45B4-AE7F-AC8B9414C98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Tree>
    <p:extLst>
      <p:ext uri="{BB962C8B-B14F-4D97-AF65-F5344CB8AC3E}">
        <p14:creationId xmlns:p14="http://schemas.microsoft.com/office/powerpoint/2010/main" val="2930822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2FE80F4C-A791-4F2A-9DE9-9547CADD3885}"/>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18" name="Slide Number Placeholder 17">
            <a:extLst>
              <a:ext uri="{FF2B5EF4-FFF2-40B4-BE49-F238E27FC236}">
                <a16:creationId xmlns:a16="http://schemas.microsoft.com/office/drawing/2014/main" id="{CE15DB58-E246-4579-83F0-D8D0A6729F30}"/>
              </a:ext>
            </a:extLst>
          </p:cNvPr>
          <p:cNvSpPr>
            <a:spLocks noGrp="1"/>
          </p:cNvSpPr>
          <p:nvPr>
            <p:ph type="sldNum" sz="quarter" idx="10"/>
          </p:nvPr>
        </p:nvSpPr>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2E00A892-E3BB-4BE0-82F5-82504612496F}"/>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6" name="TextBox 15">
            <a:extLst>
              <a:ext uri="{FF2B5EF4-FFF2-40B4-BE49-F238E27FC236}">
                <a16:creationId xmlns:a16="http://schemas.microsoft.com/office/drawing/2014/main" id="{EBCEFFB6-30FE-4CBD-AA28-34BFDC20E26B}"/>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9" name="TextBox 18">
            <a:extLst>
              <a:ext uri="{FF2B5EF4-FFF2-40B4-BE49-F238E27FC236}">
                <a16:creationId xmlns:a16="http://schemas.microsoft.com/office/drawing/2014/main" id="{822A0D84-3BAC-4C8E-B095-EDAC63A72973}"/>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20" name="Date Placeholder 3">
            <a:extLst>
              <a:ext uri="{FF2B5EF4-FFF2-40B4-BE49-F238E27FC236}">
                <a16:creationId xmlns:a16="http://schemas.microsoft.com/office/drawing/2014/main" id="{C5DB78E9-DA0B-4B5E-9049-9A505C4B0758}"/>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85674842-E8B5-492C-B282-BEF7197A003C}" type="datetime1">
              <a:rPr lang="en-US" smtClean="0"/>
              <a:t>11/7/2023</a:t>
            </a:fld>
            <a:endParaRPr lang="en-US"/>
          </a:p>
          <a:p>
            <a:r>
              <a:rPr lang="en-US"/>
              <a:t>www.SquareMeals.org</a:t>
            </a:r>
          </a:p>
        </p:txBody>
      </p:sp>
      <p:sp>
        <p:nvSpPr>
          <p:cNvPr id="21" name="TextBox 20">
            <a:extLst>
              <a:ext uri="{FF2B5EF4-FFF2-40B4-BE49-F238E27FC236}">
                <a16:creationId xmlns:a16="http://schemas.microsoft.com/office/drawing/2014/main" id="{253D2272-8DCA-4F88-966F-F26C484A9C1E}"/>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5" name="Picture 24"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70DFB41C-511D-416D-BDC8-08DBF7913D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6" name="Picture 25" descr="Social Media Icons (4 total). Left to Right and Top to Bottom: Facebook, Instagram, Twitter and YouTube.">
            <a:extLst>
              <a:ext uri="{FF2B5EF4-FFF2-40B4-BE49-F238E27FC236}">
                <a16:creationId xmlns:a16="http://schemas.microsoft.com/office/drawing/2014/main" id="{91F000C6-684B-4673-845C-66BE84529D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13" name="Picture 12">
            <a:extLst>
              <a:ext uri="{FF2B5EF4-FFF2-40B4-BE49-F238E27FC236}">
                <a16:creationId xmlns:a16="http://schemas.microsoft.com/office/drawing/2014/main" id="{9F58A134-A986-48F0-AE07-DC578DFD9A9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
        <p:nvSpPr>
          <p:cNvPr id="17" name="TextBox 16">
            <a:extLst>
              <a:ext uri="{FF2B5EF4-FFF2-40B4-BE49-F238E27FC236}">
                <a16:creationId xmlns:a16="http://schemas.microsoft.com/office/drawing/2014/main" id="{8E65F6D8-7C97-AFAE-F88F-42555B909277}"/>
              </a:ext>
            </a:extLst>
          </p:cNvPr>
          <p:cNvSpPr txBox="1"/>
          <p:nvPr userDrawn="1"/>
        </p:nvSpPr>
        <p:spPr>
          <a:xfrm>
            <a:off x="319509" y="267391"/>
            <a:ext cx="11082010" cy="4932376"/>
          </a:xfrm>
          <a:prstGeom prst="rect">
            <a:avLst/>
          </a:prstGeom>
          <a:noFill/>
        </p:spPr>
        <p:txBody>
          <a:bodyPr wrap="square" rtlCol="0" anchor="ctr">
            <a:spAutoFit/>
          </a:bodyPr>
          <a:lstStyle/>
          <a:p>
            <a:pPr marL="0" marR="0"/>
            <a:r>
              <a:rPr lang="en-US" sz="1200">
                <a:solidFill>
                  <a:srgbClr val="1B1B1B"/>
                </a:solidFill>
                <a:effectLst/>
                <a:latin typeface="Calibri" panose="020F0502020204030204" pitchFamily="34" charset="0"/>
                <a:ea typeface="Times New Roman" panose="02020603050405020304" pitchFamily="18"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To file a program discrimination complaint, a Complainant should complete a Form AD-3027, USDA Program Discrimination Complaint Form which can be obtained online at: </a:t>
            </a:r>
            <a:r>
              <a:rPr lang="en-US" sz="1200" u="sng">
                <a:solidFill>
                  <a:srgbClr val="0070C0"/>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https://www.usda.gov/sites/default/files/documents/USDA-OASCR%20P-Complaint-Form-0508-0002-508-11-28-17Fax2Mail.pdf</a:t>
            </a:r>
            <a:r>
              <a:rPr lang="en-US" sz="1200">
                <a:solidFill>
                  <a:srgbClr val="1B1B1B"/>
                </a:solidFill>
                <a:effectLst/>
                <a:latin typeface="Calibri" panose="020F0502020204030204" pitchFamily="34" charset="0"/>
                <a:ea typeface="Times New Roman" panose="02020603050405020304" pitchFamily="18"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marR="0"/>
            <a:endParaRPr lang="en-US" sz="1200">
              <a:effectLst/>
              <a:latin typeface="Times New Roman" panose="02020603050405020304" pitchFamily="18" charset="0"/>
              <a:ea typeface="Times New Roman" panose="02020603050405020304" pitchFamily="18"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U.S. Department of Agriculture</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Office of the Assistant Secretary for Civil Rights</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1400 Independence Avenue, SW</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Washington, D.C. 20250-9410;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fax:</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(833) 256-1665 or (202) 690-7442;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email: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program.intake@usda.gov</a:t>
            </a:r>
            <a:endPar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14000"/>
              </a:lnSpc>
              <a:spcBef>
                <a:spcPts val="0"/>
              </a:spcBef>
              <a:spcAft>
                <a:spcPts val="900"/>
              </a:spcAft>
              <a:buFont typeface="+mj-lt"/>
              <a:buNone/>
              <a:tabLst>
                <a:tab pos="457200" algn="l"/>
              </a:tabLst>
            </a:pPr>
            <a:r>
              <a:rPr lang="en-US" sz="1200" kern="1200">
                <a:solidFill>
                  <a:srgbClr val="1B1B1B"/>
                </a:solidFill>
                <a:effectLst/>
                <a:latin typeface="Calibri" panose="020F0502020204030204" pitchFamily="34" charset="0"/>
                <a:cs typeface="Calibri" panose="020F0502020204030204" pitchFamily="34" charset="0"/>
              </a:rPr>
              <a:t>This institution is an equal opportunity provider.</a:t>
            </a:r>
            <a:endParaRPr lang="en-US" sz="120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6733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940255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22" name="Text Placeholder 32">
            <a:extLst>
              <a:ext uri="{FF2B5EF4-FFF2-40B4-BE49-F238E27FC236}">
                <a16:creationId xmlns:a16="http://schemas.microsoft.com/office/drawing/2014/main" id="{1422056E-AA47-4A18-8530-A58160F4EEB7}"/>
              </a:ext>
            </a:extLst>
          </p:cNvPr>
          <p:cNvSpPr>
            <a:spLocks noGrp="1"/>
          </p:cNvSpPr>
          <p:nvPr>
            <p:ph type="body" sz="quarter" idx="15" hasCustomPrompt="1"/>
          </p:nvPr>
        </p:nvSpPr>
        <p:spPr>
          <a:xfrm>
            <a:off x="4445122" y="4635168"/>
            <a:ext cx="4884409"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email@texasagriculture.gov</a:t>
            </a:r>
          </a:p>
        </p:txBody>
      </p:sp>
      <p:sp>
        <p:nvSpPr>
          <p:cNvPr id="23" name="Text Placeholder 32">
            <a:extLst>
              <a:ext uri="{FF2B5EF4-FFF2-40B4-BE49-F238E27FC236}">
                <a16:creationId xmlns:a16="http://schemas.microsoft.com/office/drawing/2014/main" id="{A6BEE151-EC98-44C0-82BE-78C0DFE5220B}"/>
              </a:ext>
            </a:extLst>
          </p:cNvPr>
          <p:cNvSpPr>
            <a:spLocks noGrp="1"/>
          </p:cNvSpPr>
          <p:nvPr>
            <p:ph type="body" sz="quarter" idx="16" hasCustomPrompt="1"/>
          </p:nvPr>
        </p:nvSpPr>
        <p:spPr>
          <a:xfrm>
            <a:off x="4659812" y="5696549"/>
            <a:ext cx="1705129" cy="39467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123-456-7890</a:t>
            </a:r>
          </a:p>
        </p:txBody>
      </p:sp>
      <p:sp>
        <p:nvSpPr>
          <p:cNvPr id="24" name="Text Placeholder 32">
            <a:extLst>
              <a:ext uri="{FF2B5EF4-FFF2-40B4-BE49-F238E27FC236}">
                <a16:creationId xmlns:a16="http://schemas.microsoft.com/office/drawing/2014/main" id="{25EE5466-3CFB-4BC8-B19D-1E3BAB53F4D6}"/>
              </a:ext>
            </a:extLst>
          </p:cNvPr>
          <p:cNvSpPr>
            <a:spLocks noGrp="1"/>
          </p:cNvSpPr>
          <p:nvPr>
            <p:ph type="body" sz="quarter" idx="17" hasCustomPrompt="1"/>
          </p:nvPr>
        </p:nvSpPr>
        <p:spPr>
          <a:xfrm>
            <a:off x="3981997" y="2760149"/>
            <a:ext cx="5282254" cy="61436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12354 Street Name City, State Zip Code</a:t>
            </a:r>
          </a:p>
        </p:txBody>
      </p:sp>
      <p:sp>
        <p:nvSpPr>
          <p:cNvPr id="25" name="Text Placeholder 32">
            <a:extLst>
              <a:ext uri="{FF2B5EF4-FFF2-40B4-BE49-F238E27FC236}">
                <a16:creationId xmlns:a16="http://schemas.microsoft.com/office/drawing/2014/main" id="{25201F35-CBA4-4C14-A9BD-BE63B85DB6E2}"/>
              </a:ext>
            </a:extLst>
          </p:cNvPr>
          <p:cNvSpPr>
            <a:spLocks noGrp="1"/>
          </p:cNvSpPr>
          <p:nvPr>
            <p:ph type="body" sz="quarter" idx="18" hasCustomPrompt="1"/>
          </p:nvPr>
        </p:nvSpPr>
        <p:spPr>
          <a:xfrm>
            <a:off x="4247638" y="3724191"/>
            <a:ext cx="2646221"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www.SquareMeals.org</a:t>
            </a:r>
          </a:p>
        </p:txBody>
      </p:sp>
      <p:sp>
        <p:nvSpPr>
          <p:cNvPr id="2" name="Slide Number Placeholder 1">
            <a:extLst>
              <a:ext uri="{FF2B5EF4-FFF2-40B4-BE49-F238E27FC236}">
                <a16:creationId xmlns:a16="http://schemas.microsoft.com/office/drawing/2014/main" id="{A505F1EA-7316-4BCA-8A92-A2140B80E914}"/>
              </a:ext>
            </a:extLst>
          </p:cNvPr>
          <p:cNvSpPr>
            <a:spLocks noGrp="1"/>
          </p:cNvSpPr>
          <p:nvPr>
            <p:ph type="sldNum" sz="quarter" idx="19"/>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7142828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D7A3A3-AFE4-4ACE-AE35-4BB0C5838B5E}"/>
              </a:ext>
            </a:extLst>
          </p:cNvPr>
          <p:cNvSpPr>
            <a:spLocks noGrp="1"/>
          </p:cNvSpPr>
          <p:nvPr>
            <p:ph type="sldNum" sz="quarter" idx="1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1542662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21" name="Text Placeholder 6">
            <a:extLst>
              <a:ext uri="{FF2B5EF4-FFF2-40B4-BE49-F238E27FC236}">
                <a16:creationId xmlns:a16="http://schemas.microsoft.com/office/drawing/2014/main" id="{13C852D5-A265-4904-80DB-D2A541F10479}"/>
              </a:ext>
            </a:extLst>
          </p:cNvPr>
          <p:cNvSpPr>
            <a:spLocks noGrp="1"/>
          </p:cNvSpPr>
          <p:nvPr>
            <p:ph type="body" sz="quarter" idx="10" hasCustomPrompt="1"/>
          </p:nvPr>
        </p:nvSpPr>
        <p:spPr>
          <a:xfrm>
            <a:off x="895013" y="2629171"/>
            <a:ext cx="10992187" cy="1219200"/>
          </a:xfrm>
          <a:prstGeom prst="rect">
            <a:avLst/>
          </a:prstGeom>
        </p:spPr>
        <p:txBody>
          <a:bodyPr/>
          <a:lstStyle>
            <a:lvl1pPr marL="609585" marR="0" indent="-609585"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667">
                <a:latin typeface="Arial" panose="020B0604020202020204" pitchFamily="34" charset="0"/>
                <a:cs typeface="Arial" panose="020B0604020202020204" pitchFamily="34" charset="0"/>
              </a:defRPr>
            </a:lvl1pPr>
          </a:lstStyle>
          <a:p>
            <a:pPr lvl="0"/>
            <a:r>
              <a:rPr lang="en-US"/>
              <a:t>Arial Regular 20pt – for body copy</a:t>
            </a:r>
          </a:p>
          <a:p>
            <a:pPr lvl="0"/>
            <a:endParaRPr lang="en-US"/>
          </a:p>
        </p:txBody>
      </p:sp>
      <p:sp>
        <p:nvSpPr>
          <p:cNvPr id="22" name="Text Placeholder 8">
            <a:extLst>
              <a:ext uri="{FF2B5EF4-FFF2-40B4-BE49-F238E27FC236}">
                <a16:creationId xmlns:a16="http://schemas.microsoft.com/office/drawing/2014/main" id="{56B828D8-EF7C-404E-8DB2-CAABBA716557}"/>
              </a:ext>
            </a:extLst>
          </p:cNvPr>
          <p:cNvSpPr>
            <a:spLocks noGrp="1"/>
          </p:cNvSpPr>
          <p:nvPr>
            <p:ph type="body" sz="quarter" idx="11" hasCustomPrompt="1"/>
          </p:nvPr>
        </p:nvSpPr>
        <p:spPr>
          <a:xfrm>
            <a:off x="867093" y="426760"/>
            <a:ext cx="10992187" cy="609600"/>
          </a:xfrm>
          <a:prstGeom prst="rect">
            <a:avLst/>
          </a:prstGeom>
        </p:spPr>
        <p:txBody>
          <a:bodyPr/>
          <a:lstStyle>
            <a:lvl1pPr marL="0" indent="0">
              <a:buNone/>
              <a:defRPr>
                <a:solidFill>
                  <a:srgbClr val="167263"/>
                </a:solidFill>
                <a:latin typeface="Arial" panose="020B0604020202020204" pitchFamily="34" charset="0"/>
                <a:cs typeface="Arial" panose="020B0604020202020204" pitchFamily="34" charset="0"/>
              </a:defRPr>
            </a:lvl1pPr>
          </a:lstStyle>
          <a:p>
            <a:pPr lvl="0"/>
            <a:r>
              <a:rPr lang="en-US"/>
              <a:t>CLICK HERE TO EDIT TITLE </a:t>
            </a:r>
          </a:p>
        </p:txBody>
      </p:sp>
      <p:sp>
        <p:nvSpPr>
          <p:cNvPr id="23" name="Text Placeholder 8">
            <a:extLst>
              <a:ext uri="{FF2B5EF4-FFF2-40B4-BE49-F238E27FC236}">
                <a16:creationId xmlns:a16="http://schemas.microsoft.com/office/drawing/2014/main" id="{AF79DE77-DA2C-4D66-AF87-082008BA8390}"/>
              </a:ext>
            </a:extLst>
          </p:cNvPr>
          <p:cNvSpPr>
            <a:spLocks noGrp="1"/>
          </p:cNvSpPr>
          <p:nvPr>
            <p:ph type="body" sz="quarter" idx="12" hasCustomPrompt="1"/>
          </p:nvPr>
        </p:nvSpPr>
        <p:spPr>
          <a:xfrm>
            <a:off x="895013" y="1076187"/>
            <a:ext cx="10964267" cy="609600"/>
          </a:xfrm>
          <a:prstGeom prst="rect">
            <a:avLst/>
          </a:prstGeom>
        </p:spPr>
        <p:txBody>
          <a:bodyPr/>
          <a:lstStyle>
            <a:lvl1pPr marL="0" indent="0">
              <a:buNone/>
              <a:defRPr sz="2667" b="1">
                <a:solidFill>
                  <a:srgbClr val="2F6D8F"/>
                </a:solidFill>
                <a:latin typeface="Arial Black" panose="020B0A04020102020204" pitchFamily="34" charset="0"/>
                <a:cs typeface="Arial" panose="020B0604020202020204" pitchFamily="34" charset="0"/>
              </a:defRPr>
            </a:lvl1pPr>
          </a:lstStyle>
          <a:p>
            <a:pPr lvl="0"/>
            <a:r>
              <a:rPr lang="en-US"/>
              <a:t>Subtitle goes here</a:t>
            </a:r>
          </a:p>
        </p:txBody>
      </p:sp>
      <p:sp>
        <p:nvSpPr>
          <p:cNvPr id="25" name="Text Placeholder 10">
            <a:extLst>
              <a:ext uri="{FF2B5EF4-FFF2-40B4-BE49-F238E27FC236}">
                <a16:creationId xmlns:a16="http://schemas.microsoft.com/office/drawing/2014/main" id="{00F2CA8E-A781-4C15-BAC1-9D87FDA21245}"/>
              </a:ext>
            </a:extLst>
          </p:cNvPr>
          <p:cNvSpPr>
            <a:spLocks noGrp="1"/>
          </p:cNvSpPr>
          <p:nvPr>
            <p:ph type="body" sz="quarter" idx="14" hasCustomPrompt="1"/>
          </p:nvPr>
        </p:nvSpPr>
        <p:spPr>
          <a:xfrm>
            <a:off x="895013" y="2112824"/>
            <a:ext cx="10992187" cy="503376"/>
          </a:xfrm>
          <a:prstGeom prst="rect">
            <a:avLst/>
          </a:prstGeom>
        </p:spPr>
        <p:txBody>
          <a:bodyPr/>
          <a:lstStyle>
            <a:lvl1pPr marL="0" indent="0">
              <a:buNone/>
              <a:defRPr sz="2667" b="1">
                <a:solidFill>
                  <a:srgbClr val="167263"/>
                </a:solidFill>
                <a:latin typeface="Arial" panose="020B0604020202020204" pitchFamily="34" charset="0"/>
                <a:cs typeface="Arial" panose="020B0604020202020204" pitchFamily="34" charset="0"/>
              </a:defRPr>
            </a:lvl1pPr>
          </a:lstStyle>
          <a:p>
            <a:pPr lvl="0"/>
            <a:r>
              <a:rPr lang="en-US"/>
              <a:t>Call out goes here</a:t>
            </a:r>
          </a:p>
        </p:txBody>
      </p:sp>
      <p:sp>
        <p:nvSpPr>
          <p:cNvPr id="26" name="Text Placeholder 6">
            <a:extLst>
              <a:ext uri="{FF2B5EF4-FFF2-40B4-BE49-F238E27FC236}">
                <a16:creationId xmlns:a16="http://schemas.microsoft.com/office/drawing/2014/main" id="{BB3A21E9-EF00-467D-98A2-F56E0F091EE0}"/>
              </a:ext>
            </a:extLst>
          </p:cNvPr>
          <p:cNvSpPr>
            <a:spLocks noGrp="1"/>
          </p:cNvSpPr>
          <p:nvPr>
            <p:ph type="body" sz="quarter" idx="15" hasCustomPrompt="1"/>
          </p:nvPr>
        </p:nvSpPr>
        <p:spPr>
          <a:xfrm>
            <a:off x="895013" y="4369341"/>
            <a:ext cx="10992187" cy="1016000"/>
          </a:xfrm>
          <a:prstGeom prst="rect">
            <a:avLst/>
          </a:prstGeom>
        </p:spPr>
        <p:txBody>
          <a:bodyPr/>
          <a:lstStyle>
            <a:lvl1pPr marL="609585" marR="0" indent="-609585"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sz="2667">
                <a:latin typeface="Arial" panose="020B0604020202020204" pitchFamily="34" charset="0"/>
                <a:cs typeface="Arial" panose="020B0604020202020204" pitchFamily="34" charset="0"/>
              </a:defRPr>
            </a:lvl1pPr>
          </a:lstStyle>
          <a:p>
            <a:pPr lvl="0"/>
            <a:r>
              <a:rPr lang="en-US"/>
              <a:t>Arial Regular 20pt – for body copy</a:t>
            </a:r>
          </a:p>
          <a:p>
            <a:pPr lvl="0"/>
            <a:endParaRPr lang="en-US"/>
          </a:p>
        </p:txBody>
      </p:sp>
      <p:sp>
        <p:nvSpPr>
          <p:cNvPr id="27" name="Text Placeholder 10">
            <a:extLst>
              <a:ext uri="{FF2B5EF4-FFF2-40B4-BE49-F238E27FC236}">
                <a16:creationId xmlns:a16="http://schemas.microsoft.com/office/drawing/2014/main" id="{DF2CB29E-6790-4BD2-B627-1E1A07B558C6}"/>
              </a:ext>
            </a:extLst>
          </p:cNvPr>
          <p:cNvSpPr>
            <a:spLocks noGrp="1"/>
          </p:cNvSpPr>
          <p:nvPr>
            <p:ph type="body" sz="quarter" idx="16" hasCustomPrompt="1"/>
          </p:nvPr>
        </p:nvSpPr>
        <p:spPr>
          <a:xfrm>
            <a:off x="895013" y="3840024"/>
            <a:ext cx="10992187" cy="503376"/>
          </a:xfrm>
          <a:prstGeom prst="rect">
            <a:avLst/>
          </a:prstGeom>
        </p:spPr>
        <p:txBody>
          <a:bodyPr/>
          <a:lstStyle>
            <a:lvl1pPr marL="0" indent="0">
              <a:buNone/>
              <a:defRPr sz="2667" b="1">
                <a:solidFill>
                  <a:srgbClr val="167263"/>
                </a:solidFill>
                <a:latin typeface="Arial" panose="020B0604020202020204" pitchFamily="34" charset="0"/>
                <a:cs typeface="Arial" panose="020B0604020202020204" pitchFamily="34" charset="0"/>
              </a:defRPr>
            </a:lvl1pPr>
          </a:lstStyle>
          <a:p>
            <a:pPr lvl="0"/>
            <a:r>
              <a:rPr lang="en-US"/>
              <a:t>Call out goes here</a:t>
            </a:r>
          </a:p>
        </p:txBody>
      </p:sp>
      <p:sp>
        <p:nvSpPr>
          <p:cNvPr id="2" name="Slide Number Placeholder 1">
            <a:extLst>
              <a:ext uri="{FF2B5EF4-FFF2-40B4-BE49-F238E27FC236}">
                <a16:creationId xmlns:a16="http://schemas.microsoft.com/office/drawing/2014/main" id="{1810F1EE-4E1E-4AAD-BC3E-85B24D397A36}"/>
              </a:ext>
            </a:extLst>
          </p:cNvPr>
          <p:cNvSpPr>
            <a:spLocks noGrp="1"/>
          </p:cNvSpPr>
          <p:nvPr>
            <p:ph type="sldNum" sz="quarter" idx="17"/>
          </p:nvPr>
        </p:nvSpPr>
        <p:spPr/>
        <p:txBody>
          <a:bodyPr/>
          <a:lstStyle/>
          <a:p>
            <a:fld id="{B2192B31-B341-4013-B7E8-60D2E97D576A}" type="slidenum">
              <a:rPr lang="en-US" smtClean="0"/>
              <a:pPr/>
              <a:t>‹#›</a:t>
            </a:fld>
            <a:endParaRPr lang="en-US"/>
          </a:p>
        </p:txBody>
      </p:sp>
    </p:spTree>
    <p:extLst>
      <p:ext uri="{BB962C8B-B14F-4D97-AF65-F5344CB8AC3E}">
        <p14:creationId xmlns:p14="http://schemas.microsoft.com/office/powerpoint/2010/main" val="2041999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806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1" name="Text Placeholder 35">
            <a:extLst>
              <a:ext uri="{FF2B5EF4-FFF2-40B4-BE49-F238E27FC236}">
                <a16:creationId xmlns:a16="http://schemas.microsoft.com/office/drawing/2014/main" id="{BC06565D-FEFA-426B-AEB4-841F53F914CD}"/>
              </a:ext>
            </a:extLst>
          </p:cNvPr>
          <p:cNvSpPr>
            <a:spLocks noGrp="1"/>
          </p:cNvSpPr>
          <p:nvPr>
            <p:ph type="body" sz="quarter" idx="10" hasCustomPrompt="1"/>
          </p:nvPr>
        </p:nvSpPr>
        <p:spPr>
          <a:xfrm>
            <a:off x="5446059" y="1485015"/>
            <a:ext cx="6138071" cy="2421888"/>
          </a:xfrm>
          <a:prstGeom prst="rect">
            <a:avLst/>
          </a:prstGeom>
          <a:effectLst/>
        </p:spPr>
        <p:txBody>
          <a:bodyPr anchor="ctr">
            <a:noAutofit/>
          </a:bodyPr>
          <a:lstStyle>
            <a:lvl1pPr marL="0" indent="0" algn="ctr">
              <a:buNone/>
              <a:defRPr sz="5500" b="1">
                <a:solidFill>
                  <a:srgbClr val="EF4B25"/>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Presentation Title Goes Here</a:t>
            </a:r>
          </a:p>
        </p:txBody>
      </p:sp>
      <p:sp>
        <p:nvSpPr>
          <p:cNvPr id="32" name="Text Placeholder 35">
            <a:extLst>
              <a:ext uri="{FF2B5EF4-FFF2-40B4-BE49-F238E27FC236}">
                <a16:creationId xmlns:a16="http://schemas.microsoft.com/office/drawing/2014/main" id="{125970A6-0368-48BA-A3A0-A4EB1B31E3E8}"/>
              </a:ext>
            </a:extLst>
          </p:cNvPr>
          <p:cNvSpPr>
            <a:spLocks noGrp="1"/>
          </p:cNvSpPr>
          <p:nvPr>
            <p:ph type="body" sz="quarter" idx="11" hasCustomPrompt="1"/>
          </p:nvPr>
        </p:nvSpPr>
        <p:spPr>
          <a:xfrm>
            <a:off x="5446060" y="3930333"/>
            <a:ext cx="6138071" cy="622300"/>
          </a:xfrm>
          <a:prstGeom prst="rect">
            <a:avLst/>
          </a:prstGeom>
          <a:effectLst/>
        </p:spPr>
        <p:txBody>
          <a:bodyPr anchor="ctr">
            <a:noAutofit/>
          </a:bodyPr>
          <a:lstStyle>
            <a:lvl1pPr marL="0" indent="0" algn="ctr">
              <a:buNone/>
              <a:defRPr sz="2667" b="1">
                <a:solidFill>
                  <a:srgbClr val="66B948"/>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Cover Subtitle If Applicable</a:t>
            </a:r>
          </a:p>
        </p:txBody>
      </p:sp>
      <p:sp>
        <p:nvSpPr>
          <p:cNvPr id="33" name="Text Placeholder 35">
            <a:extLst>
              <a:ext uri="{FF2B5EF4-FFF2-40B4-BE49-F238E27FC236}">
                <a16:creationId xmlns:a16="http://schemas.microsoft.com/office/drawing/2014/main" id="{075118FE-8CFF-47D3-8733-7A8C9E4CAD67}"/>
              </a:ext>
            </a:extLst>
          </p:cNvPr>
          <p:cNvSpPr>
            <a:spLocks noGrp="1"/>
          </p:cNvSpPr>
          <p:nvPr>
            <p:ph type="body" sz="quarter" idx="12" hasCustomPrompt="1"/>
          </p:nvPr>
        </p:nvSpPr>
        <p:spPr>
          <a:xfrm>
            <a:off x="5446058" y="4583264"/>
            <a:ext cx="6138072" cy="375044"/>
          </a:xfrm>
          <a:prstGeom prst="rect">
            <a:avLst/>
          </a:prstGeom>
          <a:effectLst/>
        </p:spPr>
        <p:txBody>
          <a:bodyPr anchor="ctr">
            <a:noAutofit/>
          </a:bodyPr>
          <a:lstStyle>
            <a:lvl1pPr marL="0" indent="0" algn="ctr">
              <a:buNone/>
              <a:defRPr sz="1500" b="0" i="1">
                <a:solidFill>
                  <a:srgbClr val="036A38"/>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Presenter Name and Presenter Title</a:t>
            </a:r>
          </a:p>
        </p:txBody>
      </p:sp>
      <p:sp>
        <p:nvSpPr>
          <p:cNvPr id="60" name="Slide Number Placeholder 59">
            <a:extLst>
              <a:ext uri="{FF2B5EF4-FFF2-40B4-BE49-F238E27FC236}">
                <a16:creationId xmlns:a16="http://schemas.microsoft.com/office/drawing/2014/main" id="{C738F399-C1FD-431D-AF81-6BCF55341E85}"/>
              </a:ext>
            </a:extLst>
          </p:cNvPr>
          <p:cNvSpPr>
            <a:spLocks noGrp="1"/>
          </p:cNvSpPr>
          <p:nvPr>
            <p:ph type="sldNum" sz="quarter" idx="13"/>
          </p:nvPr>
        </p:nvSpPr>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2C3B0FCF-EF66-4188-BEA8-56FC0E5CAECA}"/>
              </a:ext>
            </a:extLst>
          </p:cNvPr>
          <p:cNvSpPr/>
          <p:nvPr userDrawn="1"/>
        </p:nvSpPr>
        <p:spPr>
          <a:xfrm>
            <a:off x="1" y="5368923"/>
            <a:ext cx="12191999" cy="1489078"/>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17">
              <a:latin typeface="Rockwell Light" panose="02040303020102020203" pitchFamily="18" charset="0"/>
            </a:endParaRPr>
          </a:p>
        </p:txBody>
      </p:sp>
      <p:sp>
        <p:nvSpPr>
          <p:cNvPr id="19" name="TextBox 18">
            <a:extLst>
              <a:ext uri="{FF2B5EF4-FFF2-40B4-BE49-F238E27FC236}">
                <a16:creationId xmlns:a16="http://schemas.microsoft.com/office/drawing/2014/main" id="{35C1645B-565C-4DC4-9198-A1E5930C99F9}"/>
              </a:ext>
            </a:extLst>
          </p:cNvPr>
          <p:cNvSpPr txBox="1"/>
          <p:nvPr userDrawn="1"/>
        </p:nvSpPr>
        <p:spPr>
          <a:xfrm>
            <a:off x="105656" y="6461009"/>
            <a:ext cx="5335448" cy="400110"/>
          </a:xfrm>
          <a:prstGeom prst="rect">
            <a:avLst/>
          </a:prstGeom>
          <a:noFill/>
        </p:spPr>
        <p:txBody>
          <a:bodyPr wrap="square" rtlCol="0">
            <a:spAutoFit/>
          </a:bodyPr>
          <a:lstStyle/>
          <a:p>
            <a:pPr lvl="0"/>
            <a:r>
              <a:rPr lang="en-US" sz="1000">
                <a:solidFill>
                  <a:schemeClr val="bg1"/>
                </a:solidFill>
                <a:latin typeface="Arial" panose="020B0604020202020204" pitchFamily="34" charset="0"/>
                <a:cs typeface="Arial" panose="020B0604020202020204" pitchFamily="34" charset="0"/>
              </a:rPr>
              <a:t>Food and Nutrition Division</a:t>
            </a:r>
          </a:p>
          <a:p>
            <a:pPr lvl="0"/>
            <a:r>
              <a:rPr lang="en-US" sz="1000">
                <a:solidFill>
                  <a:schemeClr val="bg1"/>
                </a:solidFill>
                <a:latin typeface="Arial" panose="020B0604020202020204" pitchFamily="34" charset="0"/>
                <a:cs typeface="Arial" panose="020B0604020202020204" pitchFamily="34" charset="0"/>
              </a:rPr>
              <a:t>Food Distribution Program</a:t>
            </a:r>
          </a:p>
        </p:txBody>
      </p:sp>
      <p:sp>
        <p:nvSpPr>
          <p:cNvPr id="23" name="TextBox 22">
            <a:extLst>
              <a:ext uri="{FF2B5EF4-FFF2-40B4-BE49-F238E27FC236}">
                <a16:creationId xmlns:a16="http://schemas.microsoft.com/office/drawing/2014/main" id="{2C710D3E-9233-4A21-B14B-7992ED583906}"/>
              </a:ext>
            </a:extLst>
          </p:cNvPr>
          <p:cNvSpPr txBox="1"/>
          <p:nvPr userDrawn="1"/>
        </p:nvSpPr>
        <p:spPr>
          <a:xfrm>
            <a:off x="2673352" y="6454762"/>
            <a:ext cx="6912827" cy="400110"/>
          </a:xfrm>
          <a:prstGeom prst="rect">
            <a:avLst/>
          </a:prstGeom>
          <a:noFill/>
          <a:effectLst/>
        </p:spPr>
        <p:txBody>
          <a:bodyPr wrap="square" rtlCol="0">
            <a:spAutoFit/>
          </a:bodyPr>
          <a:lstStyle/>
          <a:p>
            <a:pPr algn="ctr"/>
            <a:r>
              <a:rPr lang="en-US" sz="1000">
                <a:solidFill>
                  <a:schemeClr val="bg1"/>
                </a:solidFill>
                <a:latin typeface="Arial" panose="020B0604020202020204" pitchFamily="34" charset="0"/>
                <a:cs typeface="Arial" panose="020B0604020202020204" pitchFamily="34" charset="0"/>
              </a:rPr>
              <a:t>This product was funded by USDA. </a:t>
            </a:r>
          </a:p>
          <a:p>
            <a:pPr algn="ctr"/>
            <a:r>
              <a:rPr lang="en-US" sz="1000">
                <a:solidFill>
                  <a:schemeClr val="bg1"/>
                </a:solidFill>
                <a:latin typeface="Arial" panose="020B0604020202020204" pitchFamily="34" charset="0"/>
                <a:cs typeface="Arial" panose="020B0604020202020204" pitchFamily="34" charset="0"/>
              </a:rPr>
              <a:t>This institution is an equal opportunity provider.</a:t>
            </a:r>
          </a:p>
        </p:txBody>
      </p:sp>
      <p:sp>
        <p:nvSpPr>
          <p:cNvPr id="25" name="Date Placeholder 3">
            <a:extLst>
              <a:ext uri="{FF2B5EF4-FFF2-40B4-BE49-F238E27FC236}">
                <a16:creationId xmlns:a16="http://schemas.microsoft.com/office/drawing/2014/main" id="{BDDA97CE-0018-4654-A875-EDF0130E7590}"/>
              </a:ext>
            </a:extLst>
          </p:cNvPr>
          <p:cNvSpPr>
            <a:spLocks noGrp="1"/>
          </p:cNvSpPr>
          <p:nvPr>
            <p:ph type="dt" sz="half" idx="2"/>
          </p:nvPr>
        </p:nvSpPr>
        <p:spPr>
          <a:xfrm>
            <a:off x="10569797" y="6432071"/>
            <a:ext cx="1482379" cy="446264"/>
          </a:xfrm>
          <a:prstGeom prst="rect">
            <a:avLst/>
          </a:prstGeom>
        </p:spPr>
        <p:txBody>
          <a:bodyPr vert="horz" lIns="91440" tIns="45720" rIns="91440" bIns="45720" rtlCol="0" anchor="ctr"/>
          <a:lstStyle>
            <a:lvl1pPr algn="r">
              <a:defRPr lang="en-US" sz="10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698E3379-8524-4A6B-9B3A-AD3CDA904EC3}" type="datetime1">
              <a:rPr lang="en-US" smtClean="0"/>
              <a:t>11/7/2023</a:t>
            </a:fld>
            <a:endParaRPr lang="en-US"/>
          </a:p>
          <a:p>
            <a:r>
              <a:rPr lang="en-US"/>
              <a:t>www.SquareMeals.org</a:t>
            </a:r>
          </a:p>
        </p:txBody>
      </p:sp>
      <p:sp>
        <p:nvSpPr>
          <p:cNvPr id="26" name="TextBox 25">
            <a:extLst>
              <a:ext uri="{FF2B5EF4-FFF2-40B4-BE49-F238E27FC236}">
                <a16:creationId xmlns:a16="http://schemas.microsoft.com/office/drawing/2014/main" id="{4B0A4CB7-4A6A-48F6-A570-103DB5C631A1}"/>
              </a:ext>
            </a:extLst>
          </p:cNvPr>
          <p:cNvSpPr txBox="1"/>
          <p:nvPr userDrawn="1"/>
        </p:nvSpPr>
        <p:spPr>
          <a:xfrm>
            <a:off x="1" y="6089348"/>
            <a:ext cx="12192000" cy="400110"/>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000"/>
              <a:t>Fraud Hotline: 1-866-5-FRAUD-4 or 1-866-537-2834 | P.O. Box 12847 | Austin, TX 78711</a:t>
            </a:r>
          </a:p>
          <a:p>
            <a:pPr lvl="0"/>
            <a:r>
              <a:rPr lang="en-US" sz="1000"/>
              <a:t>Toll Free: (877) TEX-MEAL | For the hearing impaired: (800) 735-2989 (TTY)</a:t>
            </a:r>
          </a:p>
        </p:txBody>
      </p:sp>
      <p:pic>
        <p:nvPicPr>
          <p:cNvPr id="15" name="Picture 14"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4AFEA102-F0CB-4DE9-BC42-92A78F7C6E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599" y="5509591"/>
            <a:ext cx="1474708" cy="1139548"/>
          </a:xfrm>
          <a:prstGeom prst="rect">
            <a:avLst/>
          </a:prstGeom>
        </p:spPr>
      </p:pic>
      <p:pic>
        <p:nvPicPr>
          <p:cNvPr id="16" name="Picture 15" descr="Social Media Icons (4 total). Left to Right and Top to Bottom: Facebook, Instagram, Twitter and YouTube.">
            <a:extLst>
              <a:ext uri="{FF2B5EF4-FFF2-40B4-BE49-F238E27FC236}">
                <a16:creationId xmlns:a16="http://schemas.microsoft.com/office/drawing/2014/main" id="{6CB60FE3-F0B9-4E68-90A0-A77B6A12E9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30977" y="5822826"/>
            <a:ext cx="631302" cy="613184"/>
          </a:xfrm>
          <a:prstGeom prst="rect">
            <a:avLst/>
          </a:prstGeom>
        </p:spPr>
      </p:pic>
      <p:pic>
        <p:nvPicPr>
          <p:cNvPr id="18" name="Picture 17">
            <a:hlinkClick r:id="rId4"/>
            <a:extLst>
              <a:ext uri="{FF2B5EF4-FFF2-40B4-BE49-F238E27FC236}">
                <a16:creationId xmlns:a16="http://schemas.microsoft.com/office/drawing/2014/main" id="{63113D82-8D09-4016-956E-F070E22BB63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928599" y="5161818"/>
            <a:ext cx="2334801" cy="852231"/>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Text Placeholder 35">
            <a:extLst>
              <a:ext uri="{FF2B5EF4-FFF2-40B4-BE49-F238E27FC236}">
                <a16:creationId xmlns:a16="http://schemas.microsoft.com/office/drawing/2014/main" id="{8B096BAD-C447-4711-AE05-B60354A08800}"/>
              </a:ext>
            </a:extLst>
          </p:cNvPr>
          <p:cNvSpPr>
            <a:spLocks noGrp="1"/>
          </p:cNvSpPr>
          <p:nvPr>
            <p:ph type="body" sz="quarter" idx="10" hasCustomPrompt="1"/>
          </p:nvPr>
        </p:nvSpPr>
        <p:spPr>
          <a:xfrm>
            <a:off x="5753130" y="784329"/>
            <a:ext cx="5610658" cy="575497"/>
          </a:xfrm>
          <a:prstGeom prst="rect">
            <a:avLst/>
          </a:prstGeom>
          <a:effectLst/>
        </p:spPr>
        <p:txBody>
          <a:bodyPr>
            <a:noAutofit/>
          </a:bodyPr>
          <a:lstStyle>
            <a:lvl1pPr marL="0" indent="0" algn="l">
              <a:buNone/>
              <a:defRPr sz="3000" b="1">
                <a:solidFill>
                  <a:srgbClr val="EF4B25"/>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COVER TITLE GOES HERE</a:t>
            </a:r>
          </a:p>
        </p:txBody>
      </p:sp>
      <p:sp>
        <p:nvSpPr>
          <p:cNvPr id="20" name="Text Placeholder 29">
            <a:extLst>
              <a:ext uri="{FF2B5EF4-FFF2-40B4-BE49-F238E27FC236}">
                <a16:creationId xmlns:a16="http://schemas.microsoft.com/office/drawing/2014/main" id="{52596B0E-D002-43B7-AAB3-7B8EB5581587}"/>
              </a:ext>
            </a:extLst>
          </p:cNvPr>
          <p:cNvSpPr>
            <a:spLocks noGrp="1"/>
          </p:cNvSpPr>
          <p:nvPr>
            <p:ph type="body" sz="quarter" idx="11" hasCustomPrompt="1"/>
          </p:nvPr>
        </p:nvSpPr>
        <p:spPr>
          <a:xfrm>
            <a:off x="5753129" y="1407767"/>
            <a:ext cx="5610658" cy="1438685"/>
          </a:xfrm>
          <a:prstGeom prst="rect">
            <a:avLst/>
          </a:prstGeom>
        </p:spPr>
        <p:txBody>
          <a:bodyPr/>
          <a:lstStyle>
            <a:lvl1pPr marL="0" indent="0">
              <a:buNone/>
              <a:defRPr sz="1667">
                <a:solidFill>
                  <a:schemeClr val="tx1"/>
                </a:solidFill>
                <a:latin typeface="Arial" panose="020B0604020202020204" pitchFamily="34" charset="0"/>
                <a:cs typeface="Arial" panose="020B0604020202020204" pitchFamily="34" charset="0"/>
              </a:defRPr>
            </a:lvl1pPr>
          </a:lstStyle>
          <a:p>
            <a:pPr lvl="0"/>
            <a:r>
              <a:rPr lang="en-US"/>
              <a:t>Arial Regular 20pt – for standard body copy</a:t>
            </a:r>
          </a:p>
        </p:txBody>
      </p:sp>
      <p:sp>
        <p:nvSpPr>
          <p:cNvPr id="21" name="Text Placeholder 29">
            <a:extLst>
              <a:ext uri="{FF2B5EF4-FFF2-40B4-BE49-F238E27FC236}">
                <a16:creationId xmlns:a16="http://schemas.microsoft.com/office/drawing/2014/main" id="{418EE665-872B-4CDE-9308-40ABD8DA0347}"/>
              </a:ext>
            </a:extLst>
          </p:cNvPr>
          <p:cNvSpPr>
            <a:spLocks noGrp="1"/>
          </p:cNvSpPr>
          <p:nvPr>
            <p:ph type="body" sz="quarter" idx="12" hasCustomPrompt="1"/>
          </p:nvPr>
        </p:nvSpPr>
        <p:spPr>
          <a:xfrm>
            <a:off x="6188819" y="3048352"/>
            <a:ext cx="5174968" cy="2422278"/>
          </a:xfrm>
          <a:prstGeom prst="rect">
            <a:avLst/>
          </a:prstGeom>
        </p:spPr>
        <p:txBody>
          <a:bodyPr/>
          <a:lstStyle>
            <a:lvl1pPr marL="285739" indent="-285739">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1pPr>
          </a:lstStyle>
          <a:p>
            <a:pPr lvl="0"/>
            <a:r>
              <a:rPr lang="en-US"/>
              <a:t>Arial Regular 18pt – for support copy</a:t>
            </a:r>
          </a:p>
        </p:txBody>
      </p:sp>
      <p:sp>
        <p:nvSpPr>
          <p:cNvPr id="23" name="Slide Number Placeholder 22">
            <a:extLst>
              <a:ext uri="{FF2B5EF4-FFF2-40B4-BE49-F238E27FC236}">
                <a16:creationId xmlns:a16="http://schemas.microsoft.com/office/drawing/2014/main" id="{7A7C0F32-8E7D-446C-8CB1-07BB1A96620B}"/>
              </a:ext>
            </a:extLst>
          </p:cNvPr>
          <p:cNvSpPr>
            <a:spLocks noGrp="1"/>
          </p:cNvSpPr>
          <p:nvPr>
            <p:ph type="sldNum" sz="quarter" idx="13"/>
          </p:nvPr>
        </p:nvSpPr>
        <p:spPr/>
        <p:txBody>
          <a:bodyPr/>
          <a:lstStyle/>
          <a:p>
            <a:fld id="{4179449E-6FBB-2343-B3AE-D1EFA46A6E77}"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9" name="Text Placeholder 35">
            <a:extLst>
              <a:ext uri="{FF2B5EF4-FFF2-40B4-BE49-F238E27FC236}">
                <a16:creationId xmlns:a16="http://schemas.microsoft.com/office/drawing/2014/main" id="{8B096BAD-C447-4711-AE05-B60354A08800}"/>
              </a:ext>
            </a:extLst>
          </p:cNvPr>
          <p:cNvSpPr>
            <a:spLocks noGrp="1"/>
          </p:cNvSpPr>
          <p:nvPr>
            <p:ph type="body" sz="quarter" idx="10" hasCustomPrompt="1"/>
          </p:nvPr>
        </p:nvSpPr>
        <p:spPr>
          <a:xfrm>
            <a:off x="822537" y="784329"/>
            <a:ext cx="5610658" cy="575497"/>
          </a:xfrm>
          <a:prstGeom prst="rect">
            <a:avLst/>
          </a:prstGeom>
          <a:effectLst/>
        </p:spPr>
        <p:txBody>
          <a:bodyPr>
            <a:noAutofit/>
          </a:bodyPr>
          <a:lstStyle>
            <a:lvl1pPr marL="0" indent="0" algn="l">
              <a:buNone/>
              <a:defRPr sz="3000" b="1">
                <a:solidFill>
                  <a:srgbClr val="EF4B25"/>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COVER TITLE GOES HERE</a:t>
            </a:r>
          </a:p>
        </p:txBody>
      </p:sp>
      <p:sp>
        <p:nvSpPr>
          <p:cNvPr id="20" name="Text Placeholder 29">
            <a:extLst>
              <a:ext uri="{FF2B5EF4-FFF2-40B4-BE49-F238E27FC236}">
                <a16:creationId xmlns:a16="http://schemas.microsoft.com/office/drawing/2014/main" id="{52596B0E-D002-43B7-AAB3-7B8EB5581587}"/>
              </a:ext>
            </a:extLst>
          </p:cNvPr>
          <p:cNvSpPr>
            <a:spLocks noGrp="1"/>
          </p:cNvSpPr>
          <p:nvPr>
            <p:ph type="body" sz="quarter" idx="11" hasCustomPrompt="1"/>
          </p:nvPr>
        </p:nvSpPr>
        <p:spPr>
          <a:xfrm>
            <a:off x="822536" y="1407767"/>
            <a:ext cx="5610658" cy="1438685"/>
          </a:xfrm>
          <a:prstGeom prst="rect">
            <a:avLst/>
          </a:prstGeom>
        </p:spPr>
        <p:txBody>
          <a:bodyPr/>
          <a:lstStyle>
            <a:lvl1pPr marL="0" indent="0">
              <a:buNone/>
              <a:defRPr sz="1667">
                <a:solidFill>
                  <a:schemeClr val="tx1"/>
                </a:solidFill>
                <a:latin typeface="Arial" panose="020B0604020202020204" pitchFamily="34" charset="0"/>
                <a:cs typeface="Arial" panose="020B0604020202020204" pitchFamily="34" charset="0"/>
              </a:defRPr>
            </a:lvl1pPr>
          </a:lstStyle>
          <a:p>
            <a:pPr lvl="0"/>
            <a:r>
              <a:rPr lang="en-US"/>
              <a:t>Arial Regular 20pt – for standard body copy</a:t>
            </a:r>
          </a:p>
        </p:txBody>
      </p:sp>
      <p:sp>
        <p:nvSpPr>
          <p:cNvPr id="21" name="Text Placeholder 29">
            <a:extLst>
              <a:ext uri="{FF2B5EF4-FFF2-40B4-BE49-F238E27FC236}">
                <a16:creationId xmlns:a16="http://schemas.microsoft.com/office/drawing/2014/main" id="{418EE665-872B-4CDE-9308-40ABD8DA0347}"/>
              </a:ext>
            </a:extLst>
          </p:cNvPr>
          <p:cNvSpPr>
            <a:spLocks noGrp="1"/>
          </p:cNvSpPr>
          <p:nvPr>
            <p:ph type="body" sz="quarter" idx="12" hasCustomPrompt="1"/>
          </p:nvPr>
        </p:nvSpPr>
        <p:spPr>
          <a:xfrm>
            <a:off x="1258226" y="3048352"/>
            <a:ext cx="5174968" cy="2422278"/>
          </a:xfrm>
          <a:prstGeom prst="rect">
            <a:avLst/>
          </a:prstGeom>
        </p:spPr>
        <p:txBody>
          <a:bodyPr/>
          <a:lstStyle>
            <a:lvl1pPr marL="285739" indent="-285739">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1pPr>
          </a:lstStyle>
          <a:p>
            <a:pPr lvl="0"/>
            <a:r>
              <a:rPr lang="en-US"/>
              <a:t>Arial Regular 18pt – for support copy</a:t>
            </a:r>
          </a:p>
        </p:txBody>
      </p:sp>
      <p:sp>
        <p:nvSpPr>
          <p:cNvPr id="23" name="Slide Number Placeholder 22">
            <a:extLst>
              <a:ext uri="{FF2B5EF4-FFF2-40B4-BE49-F238E27FC236}">
                <a16:creationId xmlns:a16="http://schemas.microsoft.com/office/drawing/2014/main" id="{7A7C0F32-8E7D-446C-8CB1-07BB1A96620B}"/>
              </a:ext>
            </a:extLst>
          </p:cNvPr>
          <p:cNvSpPr>
            <a:spLocks noGrp="1"/>
          </p:cNvSpPr>
          <p:nvPr>
            <p:ph type="sldNum" sz="quarter" idx="13"/>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25179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Text Placeholder 29">
            <a:extLst>
              <a:ext uri="{FF2B5EF4-FFF2-40B4-BE49-F238E27FC236}">
                <a16:creationId xmlns:a16="http://schemas.microsoft.com/office/drawing/2014/main" id="{668FCC56-BF3D-4E0B-8207-DA91AB973A08}"/>
              </a:ext>
            </a:extLst>
          </p:cNvPr>
          <p:cNvSpPr>
            <a:spLocks noGrp="1"/>
          </p:cNvSpPr>
          <p:nvPr>
            <p:ph type="body" sz="quarter" idx="11" hasCustomPrompt="1"/>
          </p:nvPr>
        </p:nvSpPr>
        <p:spPr>
          <a:xfrm>
            <a:off x="1591234" y="1639185"/>
            <a:ext cx="9806170" cy="1935492"/>
          </a:xfrm>
          <a:prstGeom prst="rect">
            <a:avLst/>
          </a:prstGeom>
        </p:spPr>
        <p:txBody>
          <a:bodyPr/>
          <a:lstStyle>
            <a:lvl1pPr marL="0" indent="0">
              <a:buNone/>
              <a:defRPr sz="1667">
                <a:solidFill>
                  <a:schemeClr val="tx1"/>
                </a:solidFill>
                <a:latin typeface="Arial" panose="020B0604020202020204" pitchFamily="34" charset="0"/>
                <a:cs typeface="Arial" panose="020B0604020202020204" pitchFamily="34" charset="0"/>
              </a:defRPr>
            </a:lvl1pPr>
          </a:lstStyle>
          <a:p>
            <a:pPr lvl="0"/>
            <a:r>
              <a:rPr lang="en-US"/>
              <a:t>Arial Regular 20pt – for standard body copy</a:t>
            </a:r>
          </a:p>
        </p:txBody>
      </p:sp>
      <p:sp>
        <p:nvSpPr>
          <p:cNvPr id="15" name="Text Placeholder 29">
            <a:extLst>
              <a:ext uri="{FF2B5EF4-FFF2-40B4-BE49-F238E27FC236}">
                <a16:creationId xmlns:a16="http://schemas.microsoft.com/office/drawing/2014/main" id="{1A2AB199-D75D-4785-8572-F81A8B416AF1}"/>
              </a:ext>
            </a:extLst>
          </p:cNvPr>
          <p:cNvSpPr>
            <a:spLocks noGrp="1"/>
          </p:cNvSpPr>
          <p:nvPr>
            <p:ph type="body" sz="quarter" idx="12" hasCustomPrompt="1"/>
          </p:nvPr>
        </p:nvSpPr>
        <p:spPr>
          <a:xfrm>
            <a:off x="1591234" y="3787285"/>
            <a:ext cx="9806170" cy="2228106"/>
          </a:xfrm>
          <a:prstGeom prst="rect">
            <a:avLst/>
          </a:prstGeom>
        </p:spPr>
        <p:txBody>
          <a:bodyPr/>
          <a:lstStyle>
            <a:lvl1pPr marL="285739" indent="-285739">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1pPr>
          </a:lstStyle>
          <a:p>
            <a:pPr lvl="0"/>
            <a:r>
              <a:rPr lang="en-US"/>
              <a:t>Arial Regular 18pt – for support copy</a:t>
            </a:r>
          </a:p>
        </p:txBody>
      </p:sp>
      <p:sp>
        <p:nvSpPr>
          <p:cNvPr id="17" name="Slide Number Placeholder 16">
            <a:extLst>
              <a:ext uri="{FF2B5EF4-FFF2-40B4-BE49-F238E27FC236}">
                <a16:creationId xmlns:a16="http://schemas.microsoft.com/office/drawing/2014/main" id="{5B46CDE3-21A1-493E-AF23-88433F7DD0B8}"/>
              </a:ext>
            </a:extLst>
          </p:cNvPr>
          <p:cNvSpPr>
            <a:spLocks noGrp="1"/>
          </p:cNvSpPr>
          <p:nvPr>
            <p:ph type="sldNum" sz="quarter" idx="14"/>
          </p:nvPr>
        </p:nvSpPr>
        <p:spPr/>
        <p:txBody>
          <a:bodyPr/>
          <a:lstStyle/>
          <a:p>
            <a:fld id="{4179449E-6FBB-2343-B3AE-D1EFA46A6E77}" type="slidenum">
              <a:rPr lang="en-US" smtClean="0"/>
              <a:pPr/>
              <a:t>‹#›</a:t>
            </a:fld>
            <a:endParaRPr lang="en-US"/>
          </a:p>
        </p:txBody>
      </p:sp>
      <p:sp>
        <p:nvSpPr>
          <p:cNvPr id="8" name="Text Placeholder 35">
            <a:extLst>
              <a:ext uri="{FF2B5EF4-FFF2-40B4-BE49-F238E27FC236}">
                <a16:creationId xmlns:a16="http://schemas.microsoft.com/office/drawing/2014/main" id="{4D7869F5-91ED-2642-92D8-9CECD3368993}"/>
              </a:ext>
            </a:extLst>
          </p:cNvPr>
          <p:cNvSpPr>
            <a:spLocks noGrp="1"/>
          </p:cNvSpPr>
          <p:nvPr>
            <p:ph type="body" sz="quarter" idx="10" hasCustomPrompt="1"/>
          </p:nvPr>
        </p:nvSpPr>
        <p:spPr>
          <a:xfrm>
            <a:off x="1568822" y="493059"/>
            <a:ext cx="9828583" cy="490454"/>
          </a:xfrm>
          <a:prstGeom prst="rect">
            <a:avLst/>
          </a:prstGeom>
          <a:effectLst/>
        </p:spPr>
        <p:txBody>
          <a:bodyPr>
            <a:noAutofit/>
          </a:bodyPr>
          <a:lstStyle>
            <a:lvl1pPr marL="0" indent="0" algn="l">
              <a:buNone/>
              <a:defRPr sz="3000" b="1">
                <a:solidFill>
                  <a:srgbClr val="EF4B25"/>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COVER TITLE GOES HERE</a:t>
            </a:r>
          </a:p>
        </p:txBody>
      </p:sp>
      <p:sp>
        <p:nvSpPr>
          <p:cNvPr id="9" name="Text Placeholder 35">
            <a:extLst>
              <a:ext uri="{FF2B5EF4-FFF2-40B4-BE49-F238E27FC236}">
                <a16:creationId xmlns:a16="http://schemas.microsoft.com/office/drawing/2014/main" id="{9B03F062-BA63-6844-B0D0-1736F4A22C94}"/>
              </a:ext>
            </a:extLst>
          </p:cNvPr>
          <p:cNvSpPr>
            <a:spLocks noGrp="1"/>
          </p:cNvSpPr>
          <p:nvPr>
            <p:ph type="body" sz="quarter" idx="16" hasCustomPrompt="1"/>
          </p:nvPr>
        </p:nvSpPr>
        <p:spPr>
          <a:xfrm>
            <a:off x="1568822" y="983512"/>
            <a:ext cx="9828583" cy="461480"/>
          </a:xfrm>
          <a:prstGeom prst="rect">
            <a:avLst/>
          </a:prstGeom>
          <a:effectLst/>
        </p:spPr>
        <p:txBody>
          <a:bodyPr>
            <a:noAutofit/>
          </a:bodyPr>
          <a:lstStyle>
            <a:lvl1pPr marL="0" indent="0" algn="l">
              <a:buNone/>
              <a:defRPr sz="3000" b="1">
                <a:solidFill>
                  <a:srgbClr val="66B948"/>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Subtitle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42" name="Text Placeholder 16">
            <a:extLst>
              <a:ext uri="{FF2B5EF4-FFF2-40B4-BE49-F238E27FC236}">
                <a16:creationId xmlns:a16="http://schemas.microsoft.com/office/drawing/2014/main" id="{9193E231-2F7F-45EF-A84D-6008A9A8A9F7}"/>
              </a:ext>
            </a:extLst>
          </p:cNvPr>
          <p:cNvSpPr>
            <a:spLocks noGrp="1"/>
          </p:cNvSpPr>
          <p:nvPr userDrawn="1">
            <p:ph type="body" sz="quarter" idx="14" hasCustomPrompt="1"/>
          </p:nvPr>
        </p:nvSpPr>
        <p:spPr>
          <a:xfrm>
            <a:off x="690281" y="5144341"/>
            <a:ext cx="6562165" cy="1292316"/>
          </a:xfrm>
          <a:prstGeom prst="rect">
            <a:avLst/>
          </a:prstGeom>
          <a:effectLst>
            <a:outerShdw blurRad="50800" dist="38100" dir="10800000" algn="r"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Arial Bold 40pt – Call Out Text Goes Here</a:t>
            </a:r>
          </a:p>
        </p:txBody>
      </p:sp>
      <p:sp>
        <p:nvSpPr>
          <p:cNvPr id="43" name="Text Placeholder 27">
            <a:extLst>
              <a:ext uri="{FF2B5EF4-FFF2-40B4-BE49-F238E27FC236}">
                <a16:creationId xmlns:a16="http://schemas.microsoft.com/office/drawing/2014/main" id="{9CFEB79B-0622-46FB-BEB3-B2AFBBBD17FF}"/>
              </a:ext>
            </a:extLst>
          </p:cNvPr>
          <p:cNvSpPr>
            <a:spLocks noGrp="1"/>
          </p:cNvSpPr>
          <p:nvPr>
            <p:ph type="body" sz="quarter" idx="15" hasCustomPrompt="1"/>
          </p:nvPr>
        </p:nvSpPr>
        <p:spPr>
          <a:xfrm>
            <a:off x="9599703" y="1098670"/>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4" name="Text Placeholder 29">
            <a:extLst>
              <a:ext uri="{FF2B5EF4-FFF2-40B4-BE49-F238E27FC236}">
                <a16:creationId xmlns:a16="http://schemas.microsoft.com/office/drawing/2014/main" id="{36BE54BA-FF7D-4FA1-9409-FD33BE958667}"/>
              </a:ext>
            </a:extLst>
          </p:cNvPr>
          <p:cNvSpPr>
            <a:spLocks noGrp="1"/>
          </p:cNvSpPr>
          <p:nvPr>
            <p:ph type="body" sz="quarter" idx="11" hasCustomPrompt="1"/>
          </p:nvPr>
        </p:nvSpPr>
        <p:spPr>
          <a:xfrm>
            <a:off x="9607665" y="1462088"/>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5" name="Text Placeholder 27">
            <a:extLst>
              <a:ext uri="{FF2B5EF4-FFF2-40B4-BE49-F238E27FC236}">
                <a16:creationId xmlns:a16="http://schemas.microsoft.com/office/drawing/2014/main" id="{88408997-FE2C-406D-8F08-CF754DDE55D5}"/>
              </a:ext>
            </a:extLst>
          </p:cNvPr>
          <p:cNvSpPr>
            <a:spLocks noGrp="1"/>
          </p:cNvSpPr>
          <p:nvPr>
            <p:ph type="body" sz="quarter" idx="12" hasCustomPrompt="1"/>
          </p:nvPr>
        </p:nvSpPr>
        <p:spPr>
          <a:xfrm>
            <a:off x="9614489" y="2310229"/>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6" name="Text Placeholder 29">
            <a:extLst>
              <a:ext uri="{FF2B5EF4-FFF2-40B4-BE49-F238E27FC236}">
                <a16:creationId xmlns:a16="http://schemas.microsoft.com/office/drawing/2014/main" id="{BF42D664-5FF6-4B6F-A70D-A69DE1A01366}"/>
              </a:ext>
            </a:extLst>
          </p:cNvPr>
          <p:cNvSpPr>
            <a:spLocks noGrp="1"/>
          </p:cNvSpPr>
          <p:nvPr>
            <p:ph type="body" sz="quarter" idx="13" hasCustomPrompt="1"/>
          </p:nvPr>
        </p:nvSpPr>
        <p:spPr>
          <a:xfrm>
            <a:off x="9622451" y="2616903"/>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7" name="Text Placeholder 27">
            <a:extLst>
              <a:ext uri="{FF2B5EF4-FFF2-40B4-BE49-F238E27FC236}">
                <a16:creationId xmlns:a16="http://schemas.microsoft.com/office/drawing/2014/main" id="{AA73B4E5-7F53-47F0-81EE-E15F97FA43B5}"/>
              </a:ext>
            </a:extLst>
          </p:cNvPr>
          <p:cNvSpPr>
            <a:spLocks noGrp="1"/>
          </p:cNvSpPr>
          <p:nvPr>
            <p:ph type="body" sz="quarter" idx="16" hasCustomPrompt="1"/>
          </p:nvPr>
        </p:nvSpPr>
        <p:spPr>
          <a:xfrm>
            <a:off x="9621218" y="3460931"/>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8" name="Text Placeholder 29">
            <a:extLst>
              <a:ext uri="{FF2B5EF4-FFF2-40B4-BE49-F238E27FC236}">
                <a16:creationId xmlns:a16="http://schemas.microsoft.com/office/drawing/2014/main" id="{8216857C-863A-4834-BDDC-143606136537}"/>
              </a:ext>
            </a:extLst>
          </p:cNvPr>
          <p:cNvSpPr>
            <a:spLocks noGrp="1"/>
          </p:cNvSpPr>
          <p:nvPr>
            <p:ph type="body" sz="quarter" idx="17" hasCustomPrompt="1"/>
          </p:nvPr>
        </p:nvSpPr>
        <p:spPr>
          <a:xfrm>
            <a:off x="9629180" y="3767605"/>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9" name="Text Placeholder 27">
            <a:extLst>
              <a:ext uri="{FF2B5EF4-FFF2-40B4-BE49-F238E27FC236}">
                <a16:creationId xmlns:a16="http://schemas.microsoft.com/office/drawing/2014/main" id="{9DF11995-4D08-496B-8981-D2048444E2FD}"/>
              </a:ext>
            </a:extLst>
          </p:cNvPr>
          <p:cNvSpPr>
            <a:spLocks noGrp="1"/>
          </p:cNvSpPr>
          <p:nvPr>
            <p:ph type="body" sz="quarter" idx="18" hasCustomPrompt="1"/>
          </p:nvPr>
        </p:nvSpPr>
        <p:spPr>
          <a:xfrm>
            <a:off x="9636004" y="4642633"/>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50" name="Text Placeholder 29">
            <a:extLst>
              <a:ext uri="{FF2B5EF4-FFF2-40B4-BE49-F238E27FC236}">
                <a16:creationId xmlns:a16="http://schemas.microsoft.com/office/drawing/2014/main" id="{2AA45E2E-E27F-44AC-A44C-17DF89A1D13B}"/>
              </a:ext>
            </a:extLst>
          </p:cNvPr>
          <p:cNvSpPr>
            <a:spLocks noGrp="1"/>
          </p:cNvSpPr>
          <p:nvPr>
            <p:ph type="body" sz="quarter" idx="19" hasCustomPrompt="1"/>
          </p:nvPr>
        </p:nvSpPr>
        <p:spPr>
          <a:xfrm>
            <a:off x="9643966" y="4949307"/>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68" name="Slide Number Placeholder 67">
            <a:extLst>
              <a:ext uri="{FF2B5EF4-FFF2-40B4-BE49-F238E27FC236}">
                <a16:creationId xmlns:a16="http://schemas.microsoft.com/office/drawing/2014/main" id="{F4C567D1-DCB9-4662-BB96-26F8516538E6}"/>
              </a:ext>
            </a:extLst>
          </p:cNvPr>
          <p:cNvSpPr>
            <a:spLocks noGrp="1"/>
          </p:cNvSpPr>
          <p:nvPr>
            <p:ph type="sldNum" sz="quarter" idx="20"/>
          </p:nvPr>
        </p:nvSpPr>
        <p:spPr/>
        <p:txBody>
          <a:bodyPr/>
          <a:lstStyle/>
          <a:p>
            <a:fld id="{4179449E-6FBB-2343-B3AE-D1EFA46A6E7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0" name="Slide Number Placeholder 39">
            <a:extLst>
              <a:ext uri="{FF2B5EF4-FFF2-40B4-BE49-F238E27FC236}">
                <a16:creationId xmlns:a16="http://schemas.microsoft.com/office/drawing/2014/main" id="{B760BF00-A805-4469-9860-7067A4915DD1}"/>
              </a:ext>
            </a:extLst>
          </p:cNvPr>
          <p:cNvSpPr>
            <a:spLocks noGrp="1"/>
          </p:cNvSpPr>
          <p:nvPr userDrawn="1">
            <p:ph type="sldNum" sz="quarter" idx="10"/>
          </p:nvPr>
        </p:nvSpPr>
        <p:spPr/>
        <p:txBody>
          <a:bodyPr/>
          <a:lstStyle/>
          <a:p>
            <a:fld id="{4179449E-6FBB-2343-B3AE-D1EFA46A6E77}" type="slidenum">
              <a:rPr lang="en-US" smtClean="0"/>
              <a:pPr/>
              <a:t>‹#›</a:t>
            </a:fld>
            <a:endParaRPr lang="en-US"/>
          </a:p>
        </p:txBody>
      </p:sp>
      <p:sp>
        <p:nvSpPr>
          <p:cNvPr id="18" name="Text Placeholder 35">
            <a:extLst>
              <a:ext uri="{FF2B5EF4-FFF2-40B4-BE49-F238E27FC236}">
                <a16:creationId xmlns:a16="http://schemas.microsoft.com/office/drawing/2014/main" id="{44A803ED-2983-0940-9FDA-3E15524EFC19}"/>
              </a:ext>
            </a:extLst>
          </p:cNvPr>
          <p:cNvSpPr>
            <a:spLocks noGrp="1"/>
          </p:cNvSpPr>
          <p:nvPr>
            <p:ph type="body" sz="quarter" idx="15" hasCustomPrompt="1"/>
          </p:nvPr>
        </p:nvSpPr>
        <p:spPr>
          <a:xfrm>
            <a:off x="456599" y="3098423"/>
            <a:ext cx="4520239" cy="1572491"/>
          </a:xfrm>
          <a:prstGeom prst="rect">
            <a:avLst/>
          </a:prstGeom>
          <a:effectLst/>
        </p:spPr>
        <p:txBody>
          <a:bodyPr anchor="ctr">
            <a:noAutofit/>
          </a:bodyPr>
          <a:lstStyle>
            <a:lvl1pPr marL="0" indent="0" algn="ctr">
              <a:buNone/>
              <a:defRPr sz="4500" b="1">
                <a:solidFill>
                  <a:srgbClr val="EF4B25"/>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SECTION TITLE GOES HERE</a:t>
            </a:r>
          </a:p>
        </p:txBody>
      </p:sp>
      <p:sp>
        <p:nvSpPr>
          <p:cNvPr id="20" name="Text Placeholder 35">
            <a:extLst>
              <a:ext uri="{FF2B5EF4-FFF2-40B4-BE49-F238E27FC236}">
                <a16:creationId xmlns:a16="http://schemas.microsoft.com/office/drawing/2014/main" id="{C6895FAC-C978-8045-B848-BA718D808D69}"/>
              </a:ext>
            </a:extLst>
          </p:cNvPr>
          <p:cNvSpPr>
            <a:spLocks noGrp="1"/>
          </p:cNvSpPr>
          <p:nvPr>
            <p:ph type="body" sz="quarter" idx="16" hasCustomPrompt="1"/>
          </p:nvPr>
        </p:nvSpPr>
        <p:spPr>
          <a:xfrm>
            <a:off x="465430" y="4711736"/>
            <a:ext cx="4512469" cy="918755"/>
          </a:xfrm>
          <a:prstGeom prst="rect">
            <a:avLst/>
          </a:prstGeom>
          <a:effectLst/>
        </p:spPr>
        <p:txBody>
          <a:bodyPr anchor="ctr">
            <a:noAutofit/>
          </a:bodyPr>
          <a:lstStyle>
            <a:lvl1pPr marL="0" indent="0" algn="ctr">
              <a:buNone/>
              <a:defRPr sz="4500" b="1">
                <a:solidFill>
                  <a:srgbClr val="66B948"/>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Subtitle</a:t>
            </a:r>
          </a:p>
        </p:txBody>
      </p:sp>
    </p:spTree>
    <p:extLst>
      <p:ext uri="{BB962C8B-B14F-4D97-AF65-F5344CB8AC3E}">
        <p14:creationId xmlns:p14="http://schemas.microsoft.com/office/powerpoint/2010/main" val="3033754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4" name="Text Placeholder 29">
            <a:extLst>
              <a:ext uri="{FF2B5EF4-FFF2-40B4-BE49-F238E27FC236}">
                <a16:creationId xmlns:a16="http://schemas.microsoft.com/office/drawing/2014/main" id="{668FCC56-BF3D-4E0B-8207-DA91AB973A08}"/>
              </a:ext>
            </a:extLst>
          </p:cNvPr>
          <p:cNvSpPr>
            <a:spLocks noGrp="1"/>
          </p:cNvSpPr>
          <p:nvPr>
            <p:ph type="body" sz="quarter" idx="11" hasCustomPrompt="1"/>
          </p:nvPr>
        </p:nvSpPr>
        <p:spPr>
          <a:xfrm>
            <a:off x="1591234" y="1639185"/>
            <a:ext cx="9806170" cy="1935492"/>
          </a:xfrm>
          <a:prstGeom prst="rect">
            <a:avLst/>
          </a:prstGeom>
        </p:spPr>
        <p:txBody>
          <a:bodyPr/>
          <a:lstStyle>
            <a:lvl1pPr marL="0" indent="0">
              <a:buNone/>
              <a:defRPr sz="1667">
                <a:solidFill>
                  <a:schemeClr val="tx1"/>
                </a:solidFill>
                <a:latin typeface="Arial" panose="020B0604020202020204" pitchFamily="34" charset="0"/>
                <a:cs typeface="Arial" panose="020B0604020202020204" pitchFamily="34" charset="0"/>
              </a:defRPr>
            </a:lvl1pPr>
          </a:lstStyle>
          <a:p>
            <a:pPr lvl="0"/>
            <a:r>
              <a:rPr lang="en-US"/>
              <a:t>Arial Regular 20pt – for standard body copy</a:t>
            </a:r>
          </a:p>
        </p:txBody>
      </p:sp>
      <p:sp>
        <p:nvSpPr>
          <p:cNvPr id="15" name="Text Placeholder 29">
            <a:extLst>
              <a:ext uri="{FF2B5EF4-FFF2-40B4-BE49-F238E27FC236}">
                <a16:creationId xmlns:a16="http://schemas.microsoft.com/office/drawing/2014/main" id="{1A2AB199-D75D-4785-8572-F81A8B416AF1}"/>
              </a:ext>
            </a:extLst>
          </p:cNvPr>
          <p:cNvSpPr>
            <a:spLocks noGrp="1"/>
          </p:cNvSpPr>
          <p:nvPr>
            <p:ph type="body" sz="quarter" idx="12" hasCustomPrompt="1"/>
          </p:nvPr>
        </p:nvSpPr>
        <p:spPr>
          <a:xfrm>
            <a:off x="1591234" y="3787285"/>
            <a:ext cx="9806170" cy="2228106"/>
          </a:xfrm>
          <a:prstGeom prst="rect">
            <a:avLst/>
          </a:prstGeom>
        </p:spPr>
        <p:txBody>
          <a:bodyPr/>
          <a:lstStyle>
            <a:lvl1pPr marL="285739" indent="-285739">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1pPr>
          </a:lstStyle>
          <a:p>
            <a:pPr lvl="0"/>
            <a:r>
              <a:rPr lang="en-US"/>
              <a:t>Arial Regular 18pt – for support copy</a:t>
            </a:r>
          </a:p>
        </p:txBody>
      </p:sp>
      <p:sp>
        <p:nvSpPr>
          <p:cNvPr id="17" name="Slide Number Placeholder 16">
            <a:extLst>
              <a:ext uri="{FF2B5EF4-FFF2-40B4-BE49-F238E27FC236}">
                <a16:creationId xmlns:a16="http://schemas.microsoft.com/office/drawing/2014/main" id="{5B46CDE3-21A1-493E-AF23-88433F7DD0B8}"/>
              </a:ext>
            </a:extLst>
          </p:cNvPr>
          <p:cNvSpPr>
            <a:spLocks noGrp="1"/>
          </p:cNvSpPr>
          <p:nvPr>
            <p:ph type="sldNum" sz="quarter" idx="14"/>
          </p:nvPr>
        </p:nvSpPr>
        <p:spPr/>
        <p:txBody>
          <a:bodyPr/>
          <a:lstStyle/>
          <a:p>
            <a:fld id="{4179449E-6FBB-2343-B3AE-D1EFA46A6E77}" type="slidenum">
              <a:rPr lang="en-US" smtClean="0"/>
              <a:pPr/>
              <a:t>‹#›</a:t>
            </a:fld>
            <a:endParaRPr lang="en-US"/>
          </a:p>
        </p:txBody>
      </p:sp>
      <p:sp>
        <p:nvSpPr>
          <p:cNvPr id="8" name="Text Placeholder 35">
            <a:extLst>
              <a:ext uri="{FF2B5EF4-FFF2-40B4-BE49-F238E27FC236}">
                <a16:creationId xmlns:a16="http://schemas.microsoft.com/office/drawing/2014/main" id="{4D7869F5-91ED-2642-92D8-9CECD3368993}"/>
              </a:ext>
            </a:extLst>
          </p:cNvPr>
          <p:cNvSpPr>
            <a:spLocks noGrp="1"/>
          </p:cNvSpPr>
          <p:nvPr>
            <p:ph type="body" sz="quarter" idx="10" hasCustomPrompt="1"/>
          </p:nvPr>
        </p:nvSpPr>
        <p:spPr>
          <a:xfrm>
            <a:off x="1568822" y="493059"/>
            <a:ext cx="9828583" cy="490454"/>
          </a:xfrm>
          <a:prstGeom prst="rect">
            <a:avLst/>
          </a:prstGeom>
          <a:effectLst/>
        </p:spPr>
        <p:txBody>
          <a:bodyPr>
            <a:noAutofit/>
          </a:bodyPr>
          <a:lstStyle>
            <a:lvl1pPr marL="0" indent="0" algn="l">
              <a:buNone/>
              <a:defRPr sz="3000" b="1">
                <a:solidFill>
                  <a:srgbClr val="EF4B25"/>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COVER TITLE GOES HERE</a:t>
            </a:r>
          </a:p>
        </p:txBody>
      </p:sp>
      <p:sp>
        <p:nvSpPr>
          <p:cNvPr id="9" name="Text Placeholder 35">
            <a:extLst>
              <a:ext uri="{FF2B5EF4-FFF2-40B4-BE49-F238E27FC236}">
                <a16:creationId xmlns:a16="http://schemas.microsoft.com/office/drawing/2014/main" id="{9B03F062-BA63-6844-B0D0-1736F4A22C94}"/>
              </a:ext>
            </a:extLst>
          </p:cNvPr>
          <p:cNvSpPr>
            <a:spLocks noGrp="1"/>
          </p:cNvSpPr>
          <p:nvPr>
            <p:ph type="body" sz="quarter" idx="16" hasCustomPrompt="1"/>
          </p:nvPr>
        </p:nvSpPr>
        <p:spPr>
          <a:xfrm>
            <a:off x="1568822" y="983512"/>
            <a:ext cx="9828583" cy="461480"/>
          </a:xfrm>
          <a:prstGeom prst="rect">
            <a:avLst/>
          </a:prstGeom>
          <a:effectLst/>
        </p:spPr>
        <p:txBody>
          <a:bodyPr>
            <a:noAutofit/>
          </a:bodyPr>
          <a:lstStyle>
            <a:lvl1pPr marL="0" indent="0" algn="l">
              <a:buNone/>
              <a:defRPr sz="3000" b="1">
                <a:solidFill>
                  <a:srgbClr val="66B948"/>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Subtitle</a:t>
            </a:r>
          </a:p>
        </p:txBody>
      </p:sp>
    </p:spTree>
    <p:extLst>
      <p:ext uri="{BB962C8B-B14F-4D97-AF65-F5344CB8AC3E}">
        <p14:creationId xmlns:p14="http://schemas.microsoft.com/office/powerpoint/2010/main" val="2154734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9" name="Text Placeholder 35">
            <a:extLst>
              <a:ext uri="{FF2B5EF4-FFF2-40B4-BE49-F238E27FC236}">
                <a16:creationId xmlns:a16="http://schemas.microsoft.com/office/drawing/2014/main" id="{8B096BAD-C447-4711-AE05-B60354A08800}"/>
              </a:ext>
            </a:extLst>
          </p:cNvPr>
          <p:cNvSpPr>
            <a:spLocks noGrp="1"/>
          </p:cNvSpPr>
          <p:nvPr>
            <p:ph type="body" sz="quarter" idx="10" hasCustomPrompt="1"/>
          </p:nvPr>
        </p:nvSpPr>
        <p:spPr>
          <a:xfrm>
            <a:off x="5764336" y="784329"/>
            <a:ext cx="5610658" cy="575497"/>
          </a:xfrm>
          <a:prstGeom prst="rect">
            <a:avLst/>
          </a:prstGeom>
          <a:effectLst/>
        </p:spPr>
        <p:txBody>
          <a:bodyPr>
            <a:noAutofit/>
          </a:bodyPr>
          <a:lstStyle>
            <a:lvl1pPr marL="0" indent="0" algn="l">
              <a:buNone/>
              <a:defRPr sz="3000" b="1">
                <a:solidFill>
                  <a:srgbClr val="EF4B25"/>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COVER TITLE GOES HERE</a:t>
            </a:r>
          </a:p>
        </p:txBody>
      </p:sp>
      <p:sp>
        <p:nvSpPr>
          <p:cNvPr id="20" name="Text Placeholder 29">
            <a:extLst>
              <a:ext uri="{FF2B5EF4-FFF2-40B4-BE49-F238E27FC236}">
                <a16:creationId xmlns:a16="http://schemas.microsoft.com/office/drawing/2014/main" id="{52596B0E-D002-43B7-AAB3-7B8EB5581587}"/>
              </a:ext>
            </a:extLst>
          </p:cNvPr>
          <p:cNvSpPr>
            <a:spLocks noGrp="1"/>
          </p:cNvSpPr>
          <p:nvPr>
            <p:ph type="body" sz="quarter" idx="11" hasCustomPrompt="1"/>
          </p:nvPr>
        </p:nvSpPr>
        <p:spPr>
          <a:xfrm>
            <a:off x="5764335" y="1407767"/>
            <a:ext cx="5610658" cy="1438685"/>
          </a:xfrm>
          <a:prstGeom prst="rect">
            <a:avLst/>
          </a:prstGeom>
        </p:spPr>
        <p:txBody>
          <a:bodyPr/>
          <a:lstStyle>
            <a:lvl1pPr marL="0" indent="0">
              <a:buNone/>
              <a:defRPr sz="1667">
                <a:solidFill>
                  <a:schemeClr val="tx1"/>
                </a:solidFill>
                <a:latin typeface="Arial" panose="020B0604020202020204" pitchFamily="34" charset="0"/>
                <a:cs typeface="Arial" panose="020B0604020202020204" pitchFamily="34" charset="0"/>
              </a:defRPr>
            </a:lvl1pPr>
          </a:lstStyle>
          <a:p>
            <a:pPr lvl="0"/>
            <a:r>
              <a:rPr lang="en-US"/>
              <a:t>Arial Regular 20pt – for standard body copy</a:t>
            </a:r>
          </a:p>
        </p:txBody>
      </p:sp>
      <p:sp>
        <p:nvSpPr>
          <p:cNvPr id="21" name="Text Placeholder 29">
            <a:extLst>
              <a:ext uri="{FF2B5EF4-FFF2-40B4-BE49-F238E27FC236}">
                <a16:creationId xmlns:a16="http://schemas.microsoft.com/office/drawing/2014/main" id="{418EE665-872B-4CDE-9308-40ABD8DA0347}"/>
              </a:ext>
            </a:extLst>
          </p:cNvPr>
          <p:cNvSpPr>
            <a:spLocks noGrp="1"/>
          </p:cNvSpPr>
          <p:nvPr>
            <p:ph type="body" sz="quarter" idx="12" hasCustomPrompt="1"/>
          </p:nvPr>
        </p:nvSpPr>
        <p:spPr>
          <a:xfrm>
            <a:off x="6200025" y="3048352"/>
            <a:ext cx="5174968" cy="2422278"/>
          </a:xfrm>
          <a:prstGeom prst="rect">
            <a:avLst/>
          </a:prstGeom>
        </p:spPr>
        <p:txBody>
          <a:bodyPr/>
          <a:lstStyle>
            <a:lvl1pPr marL="285739" indent="-285739">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1pPr>
          </a:lstStyle>
          <a:p>
            <a:pPr lvl="0"/>
            <a:r>
              <a:rPr lang="en-US"/>
              <a:t>Arial Regular 18pt – for support copy</a:t>
            </a:r>
          </a:p>
        </p:txBody>
      </p:sp>
      <p:sp>
        <p:nvSpPr>
          <p:cNvPr id="23" name="Slide Number Placeholder 22">
            <a:extLst>
              <a:ext uri="{FF2B5EF4-FFF2-40B4-BE49-F238E27FC236}">
                <a16:creationId xmlns:a16="http://schemas.microsoft.com/office/drawing/2014/main" id="{7A7C0F32-8E7D-446C-8CB1-07BB1A96620B}"/>
              </a:ext>
            </a:extLst>
          </p:cNvPr>
          <p:cNvSpPr>
            <a:spLocks noGrp="1"/>
          </p:cNvSpPr>
          <p:nvPr>
            <p:ph type="sldNum" sz="quarter" idx="13"/>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435736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40" name="Slide Number Placeholder 39">
            <a:extLst>
              <a:ext uri="{FF2B5EF4-FFF2-40B4-BE49-F238E27FC236}">
                <a16:creationId xmlns:a16="http://schemas.microsoft.com/office/drawing/2014/main" id="{B760BF00-A805-4469-9860-7067A4915DD1}"/>
              </a:ext>
            </a:extLst>
          </p:cNvPr>
          <p:cNvSpPr>
            <a:spLocks noGrp="1"/>
          </p:cNvSpPr>
          <p:nvPr userDrawn="1">
            <p:ph type="sldNum" sz="quarter" idx="10"/>
          </p:nvPr>
        </p:nvSpPr>
        <p:spPr/>
        <p:txBody>
          <a:bodyPr/>
          <a:lstStyle/>
          <a:p>
            <a:fld id="{4179449E-6FBB-2343-B3AE-D1EFA46A6E77}" type="slidenum">
              <a:rPr lang="en-US" smtClean="0"/>
              <a:pPr/>
              <a:t>‹#›</a:t>
            </a:fld>
            <a:endParaRPr lang="en-US"/>
          </a:p>
        </p:txBody>
      </p:sp>
      <p:sp>
        <p:nvSpPr>
          <p:cNvPr id="15" name="Text Placeholder 29">
            <a:extLst>
              <a:ext uri="{FF2B5EF4-FFF2-40B4-BE49-F238E27FC236}">
                <a16:creationId xmlns:a16="http://schemas.microsoft.com/office/drawing/2014/main" id="{A9AF7782-C45A-5E4C-9F3A-1ECCB3988A70}"/>
              </a:ext>
            </a:extLst>
          </p:cNvPr>
          <p:cNvSpPr>
            <a:spLocks noGrp="1"/>
          </p:cNvSpPr>
          <p:nvPr>
            <p:ph type="body" sz="quarter" idx="12" hasCustomPrompt="1"/>
          </p:nvPr>
        </p:nvSpPr>
        <p:spPr>
          <a:xfrm>
            <a:off x="840443" y="1639185"/>
            <a:ext cx="10552457" cy="1935492"/>
          </a:xfrm>
          <a:prstGeom prst="rect">
            <a:avLst/>
          </a:prstGeom>
        </p:spPr>
        <p:txBody>
          <a:bodyPr/>
          <a:lstStyle>
            <a:lvl1pPr marL="0" indent="0">
              <a:buNone/>
              <a:defRPr sz="1667">
                <a:solidFill>
                  <a:schemeClr val="tx1"/>
                </a:solidFill>
                <a:latin typeface="Arial" panose="020B0604020202020204" pitchFamily="34" charset="0"/>
                <a:cs typeface="Arial" panose="020B0604020202020204" pitchFamily="34" charset="0"/>
              </a:defRPr>
            </a:lvl1pPr>
          </a:lstStyle>
          <a:p>
            <a:pPr lvl="0"/>
            <a:r>
              <a:rPr lang="en-US"/>
              <a:t>Arial Regular 20pt – for standard body copy</a:t>
            </a:r>
          </a:p>
        </p:txBody>
      </p:sp>
      <p:sp>
        <p:nvSpPr>
          <p:cNvPr id="16" name="Text Placeholder 29">
            <a:extLst>
              <a:ext uri="{FF2B5EF4-FFF2-40B4-BE49-F238E27FC236}">
                <a16:creationId xmlns:a16="http://schemas.microsoft.com/office/drawing/2014/main" id="{4AC1A665-381F-CB49-AFF2-039048BFC550}"/>
              </a:ext>
            </a:extLst>
          </p:cNvPr>
          <p:cNvSpPr>
            <a:spLocks noGrp="1"/>
          </p:cNvSpPr>
          <p:nvPr>
            <p:ph type="body" sz="quarter" idx="13" hasCustomPrompt="1"/>
          </p:nvPr>
        </p:nvSpPr>
        <p:spPr>
          <a:xfrm>
            <a:off x="840443" y="3787285"/>
            <a:ext cx="10552457" cy="2228106"/>
          </a:xfrm>
          <a:prstGeom prst="rect">
            <a:avLst/>
          </a:prstGeom>
        </p:spPr>
        <p:txBody>
          <a:bodyPr/>
          <a:lstStyle>
            <a:lvl1pPr marL="285739" indent="-285739">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1pPr>
          </a:lstStyle>
          <a:p>
            <a:pPr lvl="0"/>
            <a:r>
              <a:rPr lang="en-US"/>
              <a:t>Arial Regular 18pt – for support copy</a:t>
            </a:r>
          </a:p>
        </p:txBody>
      </p:sp>
      <p:sp>
        <p:nvSpPr>
          <p:cNvPr id="18" name="Text Placeholder 35">
            <a:extLst>
              <a:ext uri="{FF2B5EF4-FFF2-40B4-BE49-F238E27FC236}">
                <a16:creationId xmlns:a16="http://schemas.microsoft.com/office/drawing/2014/main" id="{44A803ED-2983-0940-9FDA-3E15524EFC19}"/>
              </a:ext>
            </a:extLst>
          </p:cNvPr>
          <p:cNvSpPr>
            <a:spLocks noGrp="1"/>
          </p:cNvSpPr>
          <p:nvPr>
            <p:ph type="body" sz="quarter" idx="15" hasCustomPrompt="1"/>
          </p:nvPr>
        </p:nvSpPr>
        <p:spPr>
          <a:xfrm>
            <a:off x="822537" y="504184"/>
            <a:ext cx="10574868" cy="461479"/>
          </a:xfrm>
          <a:prstGeom prst="rect">
            <a:avLst/>
          </a:prstGeom>
          <a:effectLst/>
        </p:spPr>
        <p:txBody>
          <a:bodyPr>
            <a:noAutofit/>
          </a:bodyPr>
          <a:lstStyle>
            <a:lvl1pPr marL="0" indent="0" algn="l">
              <a:buNone/>
              <a:defRPr sz="3000" b="1">
                <a:solidFill>
                  <a:srgbClr val="EF4B25"/>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COVER TITLE GOES HERE</a:t>
            </a:r>
          </a:p>
        </p:txBody>
      </p:sp>
      <p:sp>
        <p:nvSpPr>
          <p:cNvPr id="20" name="Text Placeholder 35">
            <a:extLst>
              <a:ext uri="{FF2B5EF4-FFF2-40B4-BE49-F238E27FC236}">
                <a16:creationId xmlns:a16="http://schemas.microsoft.com/office/drawing/2014/main" id="{C6895FAC-C978-8045-B848-BA718D808D69}"/>
              </a:ext>
            </a:extLst>
          </p:cNvPr>
          <p:cNvSpPr>
            <a:spLocks noGrp="1"/>
          </p:cNvSpPr>
          <p:nvPr>
            <p:ph type="body" sz="quarter" idx="16" hasCustomPrompt="1"/>
          </p:nvPr>
        </p:nvSpPr>
        <p:spPr>
          <a:xfrm>
            <a:off x="818032" y="983512"/>
            <a:ext cx="10574868" cy="461480"/>
          </a:xfrm>
          <a:prstGeom prst="rect">
            <a:avLst/>
          </a:prstGeom>
          <a:effectLst/>
        </p:spPr>
        <p:txBody>
          <a:bodyPr>
            <a:noAutofit/>
          </a:bodyPr>
          <a:lstStyle>
            <a:lvl1pPr marL="0" indent="0" algn="l">
              <a:buNone/>
              <a:defRPr sz="3000" b="1">
                <a:solidFill>
                  <a:srgbClr val="66B948"/>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Subtitle</a:t>
            </a:r>
          </a:p>
        </p:txBody>
      </p:sp>
    </p:spTree>
    <p:extLst>
      <p:ext uri="{BB962C8B-B14F-4D97-AF65-F5344CB8AC3E}">
        <p14:creationId xmlns:p14="http://schemas.microsoft.com/office/powerpoint/2010/main" val="1666332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0" name="Slide Number Placeholder 39">
            <a:extLst>
              <a:ext uri="{FF2B5EF4-FFF2-40B4-BE49-F238E27FC236}">
                <a16:creationId xmlns:a16="http://schemas.microsoft.com/office/drawing/2014/main" id="{B760BF00-A805-4469-9860-7067A4915DD1}"/>
              </a:ext>
            </a:extLst>
          </p:cNvPr>
          <p:cNvSpPr>
            <a:spLocks noGrp="1"/>
          </p:cNvSpPr>
          <p:nvPr userDrawn="1">
            <p:ph type="sldNum" sz="quarter" idx="10"/>
          </p:nvPr>
        </p:nvSpPr>
        <p:spPr/>
        <p:txBody>
          <a:bodyPr/>
          <a:lstStyle/>
          <a:p>
            <a:fld id="{4179449E-6FBB-2343-B3AE-D1EFA46A6E77}" type="slidenum">
              <a:rPr lang="en-US" smtClean="0"/>
              <a:pPr/>
              <a:t>‹#›</a:t>
            </a:fld>
            <a:endParaRPr lang="en-US"/>
          </a:p>
        </p:txBody>
      </p:sp>
      <p:sp>
        <p:nvSpPr>
          <p:cNvPr id="15" name="Text Placeholder 29">
            <a:extLst>
              <a:ext uri="{FF2B5EF4-FFF2-40B4-BE49-F238E27FC236}">
                <a16:creationId xmlns:a16="http://schemas.microsoft.com/office/drawing/2014/main" id="{A9AF7782-C45A-5E4C-9F3A-1ECCB3988A70}"/>
              </a:ext>
            </a:extLst>
          </p:cNvPr>
          <p:cNvSpPr>
            <a:spLocks noGrp="1"/>
          </p:cNvSpPr>
          <p:nvPr>
            <p:ph type="body" sz="quarter" idx="12" hasCustomPrompt="1"/>
          </p:nvPr>
        </p:nvSpPr>
        <p:spPr>
          <a:xfrm>
            <a:off x="1119188" y="4020447"/>
            <a:ext cx="4512469" cy="1935492"/>
          </a:xfrm>
          <a:prstGeom prst="rect">
            <a:avLst/>
          </a:prstGeom>
        </p:spPr>
        <p:txBody>
          <a:bodyPr/>
          <a:lstStyle>
            <a:lvl1pPr marL="0" indent="0">
              <a:buNone/>
              <a:defRPr sz="1667">
                <a:solidFill>
                  <a:schemeClr val="bg1"/>
                </a:solidFill>
                <a:latin typeface="Arial" panose="020B0604020202020204" pitchFamily="34" charset="0"/>
                <a:cs typeface="Arial" panose="020B0604020202020204" pitchFamily="34" charset="0"/>
              </a:defRPr>
            </a:lvl1pPr>
          </a:lstStyle>
          <a:p>
            <a:pPr lvl="0"/>
            <a:r>
              <a:rPr lang="en-US"/>
              <a:t>Arial Regular 20pt – for standard body copy</a:t>
            </a:r>
          </a:p>
        </p:txBody>
      </p:sp>
      <p:sp>
        <p:nvSpPr>
          <p:cNvPr id="16" name="Text Placeholder 29">
            <a:extLst>
              <a:ext uri="{FF2B5EF4-FFF2-40B4-BE49-F238E27FC236}">
                <a16:creationId xmlns:a16="http://schemas.microsoft.com/office/drawing/2014/main" id="{4AC1A665-381F-CB49-AFF2-039048BFC550}"/>
              </a:ext>
            </a:extLst>
          </p:cNvPr>
          <p:cNvSpPr>
            <a:spLocks noGrp="1"/>
          </p:cNvSpPr>
          <p:nvPr>
            <p:ph type="body" sz="quarter" idx="13" hasCustomPrompt="1"/>
          </p:nvPr>
        </p:nvSpPr>
        <p:spPr>
          <a:xfrm>
            <a:off x="6243771" y="4020447"/>
            <a:ext cx="4995729" cy="1935492"/>
          </a:xfrm>
          <a:prstGeom prst="rect">
            <a:avLst/>
          </a:prstGeom>
        </p:spPr>
        <p:txBody>
          <a:bodyPr/>
          <a:lstStyle>
            <a:lvl1pPr marL="285739" indent="-285739">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1pPr>
          </a:lstStyle>
          <a:p>
            <a:pPr lvl="0"/>
            <a:r>
              <a:rPr lang="en-US"/>
              <a:t>Arial Regular 18pt – for support copy</a:t>
            </a:r>
          </a:p>
        </p:txBody>
      </p:sp>
      <p:sp>
        <p:nvSpPr>
          <p:cNvPr id="18" name="Text Placeholder 35">
            <a:extLst>
              <a:ext uri="{FF2B5EF4-FFF2-40B4-BE49-F238E27FC236}">
                <a16:creationId xmlns:a16="http://schemas.microsoft.com/office/drawing/2014/main" id="{44A803ED-2983-0940-9FDA-3E15524EFC19}"/>
              </a:ext>
            </a:extLst>
          </p:cNvPr>
          <p:cNvSpPr>
            <a:spLocks noGrp="1"/>
          </p:cNvSpPr>
          <p:nvPr>
            <p:ph type="body" sz="quarter" idx="15" hasCustomPrompt="1"/>
          </p:nvPr>
        </p:nvSpPr>
        <p:spPr>
          <a:xfrm>
            <a:off x="1124211" y="2349659"/>
            <a:ext cx="4520239" cy="824613"/>
          </a:xfrm>
          <a:prstGeom prst="rect">
            <a:avLst/>
          </a:prstGeom>
          <a:effectLst/>
        </p:spPr>
        <p:txBody>
          <a:bodyPr anchor="ctr">
            <a:noAutofit/>
          </a:bodyPr>
          <a:lstStyle>
            <a:lvl1pPr marL="0" indent="0" algn="ctr">
              <a:buNone/>
              <a:defRPr sz="3000" b="1">
                <a:solidFill>
                  <a:schemeClr val="bg1"/>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COVER TITLE GOES HERE</a:t>
            </a:r>
          </a:p>
        </p:txBody>
      </p:sp>
      <p:sp>
        <p:nvSpPr>
          <p:cNvPr id="20" name="Text Placeholder 35">
            <a:extLst>
              <a:ext uri="{FF2B5EF4-FFF2-40B4-BE49-F238E27FC236}">
                <a16:creationId xmlns:a16="http://schemas.microsoft.com/office/drawing/2014/main" id="{C6895FAC-C978-8045-B848-BA718D808D69}"/>
              </a:ext>
            </a:extLst>
          </p:cNvPr>
          <p:cNvSpPr>
            <a:spLocks noGrp="1"/>
          </p:cNvSpPr>
          <p:nvPr>
            <p:ph type="body" sz="quarter" idx="16" hasCustomPrompt="1"/>
          </p:nvPr>
        </p:nvSpPr>
        <p:spPr>
          <a:xfrm>
            <a:off x="1119188" y="3174272"/>
            <a:ext cx="4512469" cy="461480"/>
          </a:xfrm>
          <a:prstGeom prst="rect">
            <a:avLst/>
          </a:prstGeom>
          <a:effectLst/>
        </p:spPr>
        <p:txBody>
          <a:bodyPr anchor="ctr">
            <a:noAutofit/>
          </a:bodyPr>
          <a:lstStyle>
            <a:lvl1pPr marL="0" indent="0" algn="ctr">
              <a:buNone/>
              <a:defRPr sz="3000" b="1">
                <a:solidFill>
                  <a:schemeClr val="bg1"/>
                </a:solidFill>
                <a:latin typeface="Arial" panose="020B0604020202020204" pitchFamily="34" charset="0"/>
                <a:cs typeface="Arial" panose="020B0604020202020204" pitchFamily="34" charset="0"/>
              </a:defRPr>
            </a:lvl1pPr>
            <a:lvl2pPr>
              <a:defRPr sz="4500" b="1">
                <a:latin typeface="Arial" panose="020B0604020202020204" pitchFamily="34" charset="0"/>
                <a:cs typeface="Arial" panose="020B0604020202020204" pitchFamily="34" charset="0"/>
              </a:defRPr>
            </a:lvl2pPr>
            <a:lvl3pPr>
              <a:defRPr sz="4500" b="1">
                <a:latin typeface="Arial" panose="020B0604020202020204" pitchFamily="34" charset="0"/>
                <a:cs typeface="Arial" panose="020B0604020202020204" pitchFamily="34" charset="0"/>
              </a:defRPr>
            </a:lvl3pPr>
            <a:lvl4pPr>
              <a:defRPr sz="4500" b="1">
                <a:latin typeface="Arial" panose="020B0604020202020204" pitchFamily="34" charset="0"/>
                <a:cs typeface="Arial" panose="020B0604020202020204" pitchFamily="34" charset="0"/>
              </a:defRPr>
            </a:lvl4pPr>
            <a:lvl5pPr>
              <a:defRPr sz="4500" b="1">
                <a:latin typeface="Arial" panose="020B0604020202020204" pitchFamily="34" charset="0"/>
                <a:cs typeface="Arial" panose="020B0604020202020204" pitchFamily="34" charset="0"/>
              </a:defRPr>
            </a:lvl5pPr>
          </a:lstStyle>
          <a:p>
            <a:pPr lvl="0"/>
            <a:r>
              <a:rPr lang="en-US"/>
              <a:t>Subtitle</a:t>
            </a:r>
          </a:p>
        </p:txBody>
      </p:sp>
    </p:spTree>
    <p:extLst>
      <p:ext uri="{BB962C8B-B14F-4D97-AF65-F5344CB8AC3E}">
        <p14:creationId xmlns:p14="http://schemas.microsoft.com/office/powerpoint/2010/main" val="1745634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0" name="Slide Number Placeholder 39">
            <a:extLst>
              <a:ext uri="{FF2B5EF4-FFF2-40B4-BE49-F238E27FC236}">
                <a16:creationId xmlns:a16="http://schemas.microsoft.com/office/drawing/2014/main" id="{B760BF00-A805-4469-9860-7067A4915DD1}"/>
              </a:ext>
            </a:extLst>
          </p:cNvPr>
          <p:cNvSpPr>
            <a:spLocks noGrp="1"/>
          </p:cNvSpPr>
          <p:nvPr userDrawn="1">
            <p:ph type="sldNum" sz="quarter" idx="1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3677319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9CDEBA-592B-406D-B5B6-6D09ACB92D1B}"/>
              </a:ext>
            </a:extLst>
          </p:cNvPr>
          <p:cNvSpPr>
            <a:spLocks noGrp="1"/>
          </p:cNvSpPr>
          <p:nvPr>
            <p:ph type="sldNum" sz="quarter" idx="10"/>
          </p:nvPr>
        </p:nvSpPr>
        <p:spPr/>
        <p:txBody>
          <a:bodyPr/>
          <a:lstStyle/>
          <a:p>
            <a:fld id="{4179449E-6FBB-2343-B3AE-D1EFA46A6E77}" type="slidenum">
              <a:rPr lang="en-US" smtClean="0"/>
              <a:pPr/>
              <a:t>‹#›</a:t>
            </a:fld>
            <a:endParaRPr lang="en-US"/>
          </a:p>
        </p:txBody>
      </p:sp>
      <p:sp>
        <p:nvSpPr>
          <p:cNvPr id="4" name="TextBox 3">
            <a:extLst>
              <a:ext uri="{FF2B5EF4-FFF2-40B4-BE49-F238E27FC236}">
                <a16:creationId xmlns:a16="http://schemas.microsoft.com/office/drawing/2014/main" id="{5623C297-E639-4FBC-BB71-9D754B0EC7F9}"/>
              </a:ext>
            </a:extLst>
          </p:cNvPr>
          <p:cNvSpPr txBox="1"/>
          <p:nvPr userDrawn="1"/>
        </p:nvSpPr>
        <p:spPr>
          <a:xfrm>
            <a:off x="308380" y="571282"/>
            <a:ext cx="11575238" cy="4399859"/>
          </a:xfrm>
          <a:prstGeom prst="rect">
            <a:avLst/>
          </a:prstGeom>
          <a:noFill/>
        </p:spPr>
        <p:txBody>
          <a:bodyPr wrap="square" rtlCol="0" anchor="ctr">
            <a:spAutoFit/>
          </a:bodyPr>
          <a:lstStyle/>
          <a:p>
            <a:pPr algn="l"/>
            <a:r>
              <a:rPr lang="en-US" sz="1333">
                <a:solidFill>
                  <a:srgbClr val="000000"/>
                </a:solidFill>
                <a:effectLst/>
                <a:latin typeface="Arial" panose="020B0604020202020204" pitchFamily="34" charset="0"/>
                <a:cs typeface="Arial" panose="020B0604020202020204" pitchFamily="34"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a:t>
            </a:r>
            <a:br>
              <a:rPr lang="en-US" sz="1333">
                <a:solidFill>
                  <a:srgbClr val="000000"/>
                </a:solidFill>
                <a:effectLst/>
                <a:latin typeface="Arial" panose="020B0604020202020204" pitchFamily="34" charset="0"/>
                <a:cs typeface="Arial" panose="020B0604020202020204" pitchFamily="34" charset="0"/>
              </a:rPr>
            </a:br>
            <a:br>
              <a:rPr lang="en-US" sz="1333">
                <a:solidFill>
                  <a:srgbClr val="000000"/>
                </a:solidFill>
                <a:effectLst/>
                <a:latin typeface="Arial" panose="020B0604020202020204" pitchFamily="34" charset="0"/>
                <a:cs typeface="Arial" panose="020B0604020202020204" pitchFamily="34" charset="0"/>
              </a:rPr>
            </a:br>
            <a:r>
              <a:rPr lang="en-US" sz="1333">
                <a:solidFill>
                  <a:srgbClr val="000000"/>
                </a:solidFill>
                <a:effectLst/>
                <a:latin typeface="Arial" panose="020B0604020202020204" pitchFamily="34" charset="0"/>
                <a:cs typeface="Arial" panose="020B0604020202020204" pitchFamily="34" charset="0"/>
              </a:rPr>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a:t>
            </a:r>
            <a:r>
              <a:rPr lang="en-US" sz="1333" b="1" u="sng">
                <a:solidFill>
                  <a:srgbClr val="C00000"/>
                </a:solidFill>
                <a:effectLst/>
                <a:latin typeface="Arial" panose="020B0604020202020204" pitchFamily="34" charset="0"/>
                <a:cs typeface="Arial" panose="020B0604020202020204" pitchFamily="34" charset="0"/>
                <a:hlinkClick r:id="rId2" tooltip="800-877-8339"/>
              </a:rPr>
              <a:t>(800) 877-8339</a:t>
            </a:r>
            <a:r>
              <a:rPr lang="en-US" sz="1333">
                <a:solidFill>
                  <a:srgbClr val="000000"/>
                </a:solidFill>
                <a:effectLst/>
                <a:latin typeface="Arial" panose="020B0604020202020204" pitchFamily="34" charset="0"/>
                <a:cs typeface="Arial" panose="020B0604020202020204" pitchFamily="34" charset="0"/>
              </a:rPr>
              <a:t>. Additionally, program information may be made available in languages other than English. </a:t>
            </a:r>
            <a:br>
              <a:rPr lang="en-US" sz="1333">
                <a:solidFill>
                  <a:srgbClr val="000000"/>
                </a:solidFill>
                <a:effectLst/>
                <a:latin typeface="Arial" panose="020B0604020202020204" pitchFamily="34" charset="0"/>
                <a:cs typeface="Arial" panose="020B0604020202020204" pitchFamily="34" charset="0"/>
              </a:rPr>
            </a:br>
            <a:br>
              <a:rPr lang="en-US" sz="1333">
                <a:solidFill>
                  <a:srgbClr val="000000"/>
                </a:solidFill>
                <a:effectLst/>
                <a:latin typeface="Arial" panose="020B0604020202020204" pitchFamily="34" charset="0"/>
                <a:cs typeface="Arial" panose="020B0604020202020204" pitchFamily="34" charset="0"/>
              </a:rPr>
            </a:br>
            <a:r>
              <a:rPr lang="en-US" sz="1333">
                <a:solidFill>
                  <a:srgbClr val="000000"/>
                </a:solidFill>
                <a:effectLst/>
                <a:latin typeface="Arial" panose="020B0604020202020204" pitchFamily="34" charset="0"/>
                <a:cs typeface="Arial" panose="020B0604020202020204" pitchFamily="34" charset="0"/>
              </a:rPr>
              <a:t>To file a program complaint of discrimination, complete the </a:t>
            </a:r>
            <a:r>
              <a:rPr lang="en-US" sz="1333" b="1" u="sng">
                <a:solidFill>
                  <a:srgbClr val="0066FF"/>
                </a:solidFill>
                <a:effectLst/>
                <a:latin typeface="Arial" panose="020B0604020202020204" pitchFamily="34" charset="0"/>
                <a:cs typeface="Arial" panose="020B0604020202020204" pitchFamily="34" charset="0"/>
                <a:hlinkClick r:id="rId3" tooltip="USDA Program Discrimination Complaint Form">
                  <a:extLst>
                    <a:ext uri="{A12FA001-AC4F-418D-AE19-62706E023703}">
                      <ahyp:hlinkClr xmlns:ahyp="http://schemas.microsoft.com/office/drawing/2018/hyperlinkcolor" val="tx"/>
                    </a:ext>
                  </a:extLst>
                </a:hlinkClick>
              </a:rPr>
              <a:t>USDA Program Discrimination Complaint Form</a:t>
            </a:r>
            <a:r>
              <a:rPr lang="en-US" sz="1333">
                <a:solidFill>
                  <a:srgbClr val="000000"/>
                </a:solidFill>
                <a:effectLst/>
                <a:latin typeface="Arial" panose="020B0604020202020204" pitchFamily="34" charset="0"/>
                <a:cs typeface="Arial" panose="020B0604020202020204" pitchFamily="34" charset="0"/>
              </a:rPr>
              <a:t>, (AD-3027) found online at: </a:t>
            </a:r>
            <a:r>
              <a:rPr lang="en-US" sz="1333" b="1" u="sng">
                <a:solidFill>
                  <a:srgbClr val="0066FF"/>
                </a:solidFill>
                <a:effectLst/>
                <a:latin typeface="Arial" panose="020B0604020202020204" pitchFamily="34" charset="0"/>
                <a:cs typeface="Arial" panose="020B0604020202020204" pitchFamily="34" charset="0"/>
                <a:hlinkClick r:id="rId4" tooltip="How to File a Complaint">
                  <a:extLst>
                    <a:ext uri="{A12FA001-AC4F-418D-AE19-62706E023703}">
                      <ahyp:hlinkClr xmlns:ahyp="http://schemas.microsoft.com/office/drawing/2018/hyperlinkcolor" val="tx"/>
                    </a:ext>
                  </a:extLst>
                </a:hlinkClick>
              </a:rPr>
              <a:t>How to File a Complaint</a:t>
            </a:r>
            <a:r>
              <a:rPr lang="en-US" sz="1333">
                <a:solidFill>
                  <a:srgbClr val="000000"/>
                </a:solidFill>
                <a:effectLst/>
                <a:latin typeface="Arial" panose="020B0604020202020204" pitchFamily="34" charset="0"/>
                <a:cs typeface="Arial" panose="020B0604020202020204" pitchFamily="34" charset="0"/>
              </a:rPr>
              <a:t>, and at any USDA office, or write a letter addressed to USDA and provide in the letter all of the information requested in the form. To request a copy of the complaint form, call (866) 632-9992. Submit your completed form or letter to USDA by:</a:t>
            </a:r>
            <a:endParaRPr lang="en-US" sz="1333">
              <a:effectLst/>
              <a:latin typeface="Arial" panose="020B0604020202020204" pitchFamily="34" charset="0"/>
              <a:cs typeface="Arial" panose="020B0604020202020204" pitchFamily="34" charset="0"/>
            </a:endParaRPr>
          </a:p>
          <a:p>
            <a:endParaRPr lang="en-US" sz="1333">
              <a:latin typeface="Arial" panose="020B0604020202020204" pitchFamily="34" charset="0"/>
              <a:cs typeface="Arial" panose="020B0604020202020204" pitchFamily="34" charset="0"/>
            </a:endParaRPr>
          </a:p>
          <a:p>
            <a:r>
              <a:rPr lang="en-US" sz="1333">
                <a:latin typeface="Arial" panose="020B0604020202020204" pitchFamily="34" charset="0"/>
                <a:cs typeface="Arial" panose="020B0604020202020204" pitchFamily="34" charset="0"/>
              </a:rPr>
              <a:t>mail: </a:t>
            </a:r>
          </a:p>
          <a:p>
            <a:r>
              <a:rPr lang="en-US" sz="1333">
                <a:latin typeface="Arial" panose="020B0604020202020204" pitchFamily="34" charset="0"/>
                <a:cs typeface="Arial" panose="020B0604020202020204" pitchFamily="34" charset="0"/>
              </a:rPr>
              <a:t>U.S. Department of Agriculture </a:t>
            </a:r>
            <a:br>
              <a:rPr lang="en-US" sz="1333">
                <a:latin typeface="Arial" panose="020B0604020202020204" pitchFamily="34" charset="0"/>
                <a:cs typeface="Arial" panose="020B0604020202020204" pitchFamily="34" charset="0"/>
              </a:rPr>
            </a:br>
            <a:r>
              <a:rPr lang="en-US" sz="1333">
                <a:latin typeface="Arial" panose="020B0604020202020204" pitchFamily="34" charset="0"/>
                <a:cs typeface="Arial" panose="020B0604020202020204" pitchFamily="34" charset="0"/>
              </a:rPr>
              <a:t>Office of the Assistant Secretary for Civil Rights </a:t>
            </a:r>
            <a:br>
              <a:rPr lang="en-US" sz="1333">
                <a:latin typeface="Arial" panose="020B0604020202020204" pitchFamily="34" charset="0"/>
                <a:cs typeface="Arial" panose="020B0604020202020204" pitchFamily="34" charset="0"/>
              </a:rPr>
            </a:br>
            <a:r>
              <a:rPr lang="en-US" sz="1333">
                <a:latin typeface="Arial" panose="020B0604020202020204" pitchFamily="34" charset="0"/>
                <a:cs typeface="Arial" panose="020B0604020202020204" pitchFamily="34" charset="0"/>
              </a:rPr>
              <a:t>1400 Independence Avenue, SW </a:t>
            </a:r>
            <a:br>
              <a:rPr lang="en-US" sz="1333">
                <a:latin typeface="Arial" panose="020B0604020202020204" pitchFamily="34" charset="0"/>
                <a:cs typeface="Arial" panose="020B0604020202020204" pitchFamily="34" charset="0"/>
              </a:rPr>
            </a:br>
            <a:r>
              <a:rPr lang="en-US" sz="1333">
                <a:latin typeface="Arial" panose="020B0604020202020204" pitchFamily="34" charset="0"/>
                <a:cs typeface="Arial" panose="020B0604020202020204" pitchFamily="34" charset="0"/>
              </a:rPr>
              <a:t>Washington, D.C. 20250-9410; </a:t>
            </a:r>
            <a:br>
              <a:rPr lang="en-US" sz="1333">
                <a:latin typeface="Arial" panose="020B0604020202020204" pitchFamily="34" charset="0"/>
                <a:cs typeface="Arial" panose="020B0604020202020204" pitchFamily="34" charset="0"/>
              </a:rPr>
            </a:br>
            <a:endParaRPr lang="en-US" sz="1333">
              <a:latin typeface="Arial" panose="020B0604020202020204" pitchFamily="34" charset="0"/>
              <a:cs typeface="Arial" panose="020B0604020202020204" pitchFamily="34" charset="0"/>
            </a:endParaRPr>
          </a:p>
          <a:p>
            <a:r>
              <a:rPr lang="en-US" sz="1333">
                <a:latin typeface="Arial" panose="020B0604020202020204" pitchFamily="34" charset="0"/>
                <a:cs typeface="Arial" panose="020B0604020202020204" pitchFamily="34" charset="0"/>
              </a:rPr>
              <a:t>fax: (202) 690-7442; or email: </a:t>
            </a:r>
            <a:r>
              <a:rPr lang="en-US" sz="1333" u="sng">
                <a:solidFill>
                  <a:srgbClr val="0066FF"/>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program.intake@usda.gov</a:t>
            </a:r>
            <a:r>
              <a:rPr lang="en-US" sz="1333">
                <a:latin typeface="Arial" panose="020B0604020202020204" pitchFamily="34" charset="0"/>
                <a:cs typeface="Arial" panose="020B0604020202020204" pitchFamily="34" charset="0"/>
              </a:rPr>
              <a:t>. 	</a:t>
            </a:r>
          </a:p>
          <a:p>
            <a:r>
              <a:rPr lang="en-US" sz="1333">
                <a:latin typeface="Arial" panose="020B0604020202020204" pitchFamily="34" charset="0"/>
                <a:cs typeface="Arial" panose="020B0604020202020204" pitchFamily="34" charset="0"/>
              </a:rPr>
              <a:t>This institution is an equal opportunity provider.</a:t>
            </a:r>
          </a:p>
        </p:txBody>
      </p:sp>
      <p:sp>
        <p:nvSpPr>
          <p:cNvPr id="12" name="Rounded Rectangle 7">
            <a:extLst>
              <a:ext uri="{FF2B5EF4-FFF2-40B4-BE49-F238E27FC236}">
                <a16:creationId xmlns:a16="http://schemas.microsoft.com/office/drawing/2014/main" id="{E1D1504E-E368-48BA-A362-D5442412227F}"/>
              </a:ext>
            </a:extLst>
          </p:cNvPr>
          <p:cNvSpPr/>
          <p:nvPr userDrawn="1"/>
        </p:nvSpPr>
        <p:spPr>
          <a:xfrm>
            <a:off x="1" y="5368923"/>
            <a:ext cx="12191999" cy="1489078"/>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17">
              <a:latin typeface="Rockwell Light" panose="02040303020102020203" pitchFamily="18" charset="0"/>
            </a:endParaRPr>
          </a:p>
        </p:txBody>
      </p:sp>
      <p:sp>
        <p:nvSpPr>
          <p:cNvPr id="19" name="TextBox 18">
            <a:extLst>
              <a:ext uri="{FF2B5EF4-FFF2-40B4-BE49-F238E27FC236}">
                <a16:creationId xmlns:a16="http://schemas.microsoft.com/office/drawing/2014/main" id="{C0C672BF-C2B7-40BB-9762-50F9B51CAECB}"/>
              </a:ext>
            </a:extLst>
          </p:cNvPr>
          <p:cNvSpPr txBox="1"/>
          <p:nvPr userDrawn="1"/>
        </p:nvSpPr>
        <p:spPr>
          <a:xfrm>
            <a:off x="105656" y="6461009"/>
            <a:ext cx="5335448" cy="400110"/>
          </a:xfrm>
          <a:prstGeom prst="rect">
            <a:avLst/>
          </a:prstGeom>
          <a:noFill/>
        </p:spPr>
        <p:txBody>
          <a:bodyPr wrap="square" rtlCol="0">
            <a:spAutoFit/>
          </a:bodyPr>
          <a:lstStyle/>
          <a:p>
            <a:pPr lvl="0"/>
            <a:r>
              <a:rPr lang="en-US" sz="1000">
                <a:solidFill>
                  <a:schemeClr val="bg1"/>
                </a:solidFill>
                <a:latin typeface="Arial" panose="020B0604020202020204" pitchFamily="34" charset="0"/>
                <a:cs typeface="Arial" panose="020B0604020202020204" pitchFamily="34" charset="0"/>
              </a:rPr>
              <a:t>Food and Nutrition Division</a:t>
            </a:r>
          </a:p>
          <a:p>
            <a:pPr lvl="0"/>
            <a:r>
              <a:rPr lang="en-US" sz="1000">
                <a:solidFill>
                  <a:schemeClr val="bg1"/>
                </a:solidFill>
                <a:latin typeface="Arial" panose="020B0604020202020204" pitchFamily="34" charset="0"/>
                <a:cs typeface="Arial" panose="020B0604020202020204" pitchFamily="34" charset="0"/>
              </a:rPr>
              <a:t>Food Distribution Program</a:t>
            </a:r>
          </a:p>
        </p:txBody>
      </p:sp>
      <p:sp>
        <p:nvSpPr>
          <p:cNvPr id="22" name="TextBox 21">
            <a:extLst>
              <a:ext uri="{FF2B5EF4-FFF2-40B4-BE49-F238E27FC236}">
                <a16:creationId xmlns:a16="http://schemas.microsoft.com/office/drawing/2014/main" id="{55288216-AF14-4D37-9589-2999FA06EAAF}"/>
              </a:ext>
            </a:extLst>
          </p:cNvPr>
          <p:cNvSpPr txBox="1"/>
          <p:nvPr userDrawn="1"/>
        </p:nvSpPr>
        <p:spPr>
          <a:xfrm>
            <a:off x="2673352" y="6454762"/>
            <a:ext cx="6912827" cy="400110"/>
          </a:xfrm>
          <a:prstGeom prst="rect">
            <a:avLst/>
          </a:prstGeom>
          <a:noFill/>
          <a:effectLst/>
        </p:spPr>
        <p:txBody>
          <a:bodyPr wrap="square" rtlCol="0">
            <a:spAutoFit/>
          </a:bodyPr>
          <a:lstStyle/>
          <a:p>
            <a:pPr algn="ctr"/>
            <a:r>
              <a:rPr lang="en-US" sz="1000">
                <a:solidFill>
                  <a:schemeClr val="bg1"/>
                </a:solidFill>
                <a:latin typeface="Arial" panose="020B0604020202020204" pitchFamily="34" charset="0"/>
                <a:cs typeface="Arial" panose="020B0604020202020204" pitchFamily="34" charset="0"/>
              </a:rPr>
              <a:t>This product was funded by USDA. </a:t>
            </a:r>
          </a:p>
          <a:p>
            <a:pPr algn="ctr"/>
            <a:r>
              <a:rPr lang="en-US" sz="1000">
                <a:solidFill>
                  <a:schemeClr val="bg1"/>
                </a:solidFill>
                <a:latin typeface="Arial" panose="020B0604020202020204" pitchFamily="34" charset="0"/>
                <a:cs typeface="Arial" panose="020B0604020202020204" pitchFamily="34" charset="0"/>
              </a:rPr>
              <a:t>This institution is an equal opportunity provider.</a:t>
            </a:r>
          </a:p>
        </p:txBody>
      </p:sp>
      <p:sp>
        <p:nvSpPr>
          <p:cNvPr id="24" name="Date Placeholder 3">
            <a:extLst>
              <a:ext uri="{FF2B5EF4-FFF2-40B4-BE49-F238E27FC236}">
                <a16:creationId xmlns:a16="http://schemas.microsoft.com/office/drawing/2014/main" id="{059DA20B-C9DA-4DD6-A3FB-42FA8721CF51}"/>
              </a:ext>
            </a:extLst>
          </p:cNvPr>
          <p:cNvSpPr>
            <a:spLocks noGrp="1"/>
          </p:cNvSpPr>
          <p:nvPr>
            <p:ph type="dt" sz="half" idx="2"/>
          </p:nvPr>
        </p:nvSpPr>
        <p:spPr>
          <a:xfrm>
            <a:off x="10569797" y="6432071"/>
            <a:ext cx="1482379" cy="446264"/>
          </a:xfrm>
          <a:prstGeom prst="rect">
            <a:avLst/>
          </a:prstGeom>
        </p:spPr>
        <p:txBody>
          <a:bodyPr vert="horz" lIns="91440" tIns="45720" rIns="91440" bIns="45720" rtlCol="0" anchor="ctr"/>
          <a:lstStyle>
            <a:lvl1pPr algn="r">
              <a:defRPr lang="en-US" sz="10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ED91A951-2090-4ABE-80BF-A145971F623A}" type="datetime1">
              <a:rPr lang="en-US" smtClean="0"/>
              <a:t>11/7/2023</a:t>
            </a:fld>
            <a:endParaRPr lang="en-US"/>
          </a:p>
          <a:p>
            <a:r>
              <a:rPr lang="en-US"/>
              <a:t>www.SquareMeals.org</a:t>
            </a:r>
          </a:p>
        </p:txBody>
      </p:sp>
      <p:sp>
        <p:nvSpPr>
          <p:cNvPr id="25" name="TextBox 24">
            <a:extLst>
              <a:ext uri="{FF2B5EF4-FFF2-40B4-BE49-F238E27FC236}">
                <a16:creationId xmlns:a16="http://schemas.microsoft.com/office/drawing/2014/main" id="{FE81F397-0C88-4445-86CF-1DF2B76BF84A}"/>
              </a:ext>
            </a:extLst>
          </p:cNvPr>
          <p:cNvSpPr txBox="1"/>
          <p:nvPr userDrawn="1"/>
        </p:nvSpPr>
        <p:spPr>
          <a:xfrm>
            <a:off x="1" y="6089348"/>
            <a:ext cx="12192000" cy="400110"/>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000"/>
              <a:t>Fraud Hotline: 1-866-5-FRAUD-4 or 1-866-537-2834 | P.O. Box 12847 | Austin, TX 78711</a:t>
            </a:r>
          </a:p>
          <a:p>
            <a:pPr lvl="0"/>
            <a:r>
              <a:rPr lang="en-US" sz="1000"/>
              <a:t>Toll Free: (877) TEX-MEAL | For the hearing impaired: (800) 735-2989 (TTY)</a:t>
            </a:r>
          </a:p>
        </p:txBody>
      </p:sp>
      <p:pic>
        <p:nvPicPr>
          <p:cNvPr id="13" name="Picture 12"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2C486663-352F-415D-8A83-F999A832E28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6599" y="5509591"/>
            <a:ext cx="1474708" cy="1139548"/>
          </a:xfrm>
          <a:prstGeom prst="rect">
            <a:avLst/>
          </a:prstGeom>
        </p:spPr>
      </p:pic>
      <p:pic>
        <p:nvPicPr>
          <p:cNvPr id="14" name="Picture 13" descr="Social Media Icons (4 total). Left to Right and Top to Bottom: Facebook, Instagram, Twitter and YouTube.">
            <a:extLst>
              <a:ext uri="{FF2B5EF4-FFF2-40B4-BE49-F238E27FC236}">
                <a16:creationId xmlns:a16="http://schemas.microsoft.com/office/drawing/2014/main" id="{3D22EF15-B5C9-4146-84FD-5029523AEB7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330977" y="5822826"/>
            <a:ext cx="631302" cy="613184"/>
          </a:xfrm>
          <a:prstGeom prst="rect">
            <a:avLst/>
          </a:prstGeom>
        </p:spPr>
      </p:pic>
      <p:pic>
        <p:nvPicPr>
          <p:cNvPr id="16" name="Picture 15">
            <a:hlinkClick r:id="rId8"/>
            <a:extLst>
              <a:ext uri="{FF2B5EF4-FFF2-40B4-BE49-F238E27FC236}">
                <a16:creationId xmlns:a16="http://schemas.microsoft.com/office/drawing/2014/main" id="{92DB6A0E-49C2-408A-8D41-BB91A1A4C12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4928599" y="5161818"/>
            <a:ext cx="2334801" cy="852231"/>
          </a:xfrm>
          <a:prstGeom prst="rect">
            <a:avLst/>
          </a:prstGeom>
        </p:spPr>
      </p:pic>
    </p:spTree>
    <p:extLst>
      <p:ext uri="{BB962C8B-B14F-4D97-AF65-F5344CB8AC3E}">
        <p14:creationId xmlns:p14="http://schemas.microsoft.com/office/powerpoint/2010/main" val="18189356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30C1823-C5DC-4977-9936-3955BA5DE3E9}"/>
              </a:ext>
            </a:extLst>
          </p:cNvPr>
          <p:cNvSpPr>
            <a:spLocks noGrp="1"/>
          </p:cNvSpPr>
          <p:nvPr>
            <p:ph type="sldNum" sz="quarter" idx="10"/>
          </p:nvPr>
        </p:nvSpPr>
        <p:spPr/>
        <p:txBody>
          <a:bodyPr/>
          <a:lstStyle/>
          <a:p>
            <a:fld id="{4179449E-6FBB-2343-B3AE-D1EFA46A6E77}"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Slide Number Placeholder 6">
            <a:extLst>
              <a:ext uri="{FF2B5EF4-FFF2-40B4-BE49-F238E27FC236}">
                <a16:creationId xmlns:a16="http://schemas.microsoft.com/office/drawing/2014/main" id="{FCB207F0-F450-4723-BD7F-54EDBA8BACA4}"/>
              </a:ext>
            </a:extLst>
          </p:cNvPr>
          <p:cNvSpPr>
            <a:spLocks noGrp="1"/>
          </p:cNvSpPr>
          <p:nvPr>
            <p:ph type="sldNum" sz="quarter" idx="10"/>
          </p:nvPr>
        </p:nvSpPr>
        <p:spPr>
          <a:xfrm>
            <a:off x="11397405" y="0"/>
            <a:ext cx="449558" cy="493058"/>
          </a:xfrm>
        </p:spPr>
        <p:txBody>
          <a:bodyPr/>
          <a:lstStyle/>
          <a:p>
            <a:fld id="{4179449E-6FBB-2343-B3AE-D1EFA46A6E77}" type="slidenum">
              <a:rPr lang="en-US" smtClean="0"/>
              <a:pPr/>
              <a:t>‹#›</a:t>
            </a:fld>
            <a:endParaRPr lang="en-US"/>
          </a:p>
        </p:txBody>
      </p:sp>
      <p:sp>
        <p:nvSpPr>
          <p:cNvPr id="25" name="Text Placeholder 2">
            <a:extLst>
              <a:ext uri="{FF2B5EF4-FFF2-40B4-BE49-F238E27FC236}">
                <a16:creationId xmlns:a16="http://schemas.microsoft.com/office/drawing/2014/main" id="{7FEBD50B-871E-4F18-B564-AF054655C54A}"/>
              </a:ext>
            </a:extLst>
          </p:cNvPr>
          <p:cNvSpPr>
            <a:spLocks noGrp="1"/>
          </p:cNvSpPr>
          <p:nvPr>
            <p:ph type="body" sz="quarter" idx="11" hasCustomPrompt="1"/>
          </p:nvPr>
        </p:nvSpPr>
        <p:spPr>
          <a:xfrm>
            <a:off x="874029" y="278191"/>
            <a:ext cx="10523376" cy="1040315"/>
          </a:xfrm>
          <a:prstGeom prst="rect">
            <a:avLst/>
          </a:prstGeom>
        </p:spPr>
        <p:txBody>
          <a:bodyPr/>
          <a:lstStyle>
            <a:lvl1pPr marL="0" indent="0" algn="ctr">
              <a:buNone/>
              <a:defRPr sz="6666" b="1">
                <a:solidFill>
                  <a:srgbClr val="EF4B25"/>
                </a:solidFill>
                <a:latin typeface="Arial" panose="020B0604020202020204" pitchFamily="34" charset="0"/>
                <a:cs typeface="Arial" panose="020B0604020202020204" pitchFamily="34" charset="0"/>
              </a:defRPr>
            </a:lvl1pPr>
          </a:lstStyle>
          <a:p>
            <a:pPr lvl="0"/>
            <a:r>
              <a:rPr lang="en-US"/>
              <a:t>CONTACT US</a:t>
            </a:r>
          </a:p>
        </p:txBody>
      </p:sp>
      <p:sp>
        <p:nvSpPr>
          <p:cNvPr id="26" name="Text Placeholder 32">
            <a:extLst>
              <a:ext uri="{FF2B5EF4-FFF2-40B4-BE49-F238E27FC236}">
                <a16:creationId xmlns:a16="http://schemas.microsoft.com/office/drawing/2014/main" id="{2E6349AC-C332-490A-A647-52D2E485B599}"/>
              </a:ext>
            </a:extLst>
          </p:cNvPr>
          <p:cNvSpPr>
            <a:spLocks noGrp="1"/>
          </p:cNvSpPr>
          <p:nvPr>
            <p:ph type="body" sz="quarter" idx="15" hasCustomPrompt="1"/>
          </p:nvPr>
        </p:nvSpPr>
        <p:spPr>
          <a:xfrm>
            <a:off x="3372971" y="4391889"/>
            <a:ext cx="8024433" cy="594028"/>
          </a:xfrm>
          <a:prstGeom prst="rect">
            <a:avLst/>
          </a:prstGeom>
        </p:spPr>
        <p:txBody>
          <a:bodyPr/>
          <a:lstStyle>
            <a:lvl1pPr marL="0" indent="0" algn="l">
              <a:buNone/>
              <a:defRPr sz="3000">
                <a:solidFill>
                  <a:schemeClr val="tx1"/>
                </a:solidFill>
                <a:latin typeface="Arial" panose="020B0604020202020204" pitchFamily="34" charset="0"/>
                <a:cs typeface="Arial" panose="020B0604020202020204" pitchFamily="34" charset="0"/>
              </a:defRPr>
            </a:lvl1pPr>
          </a:lstStyle>
          <a:p>
            <a:pPr lvl="0"/>
            <a:r>
              <a:rPr lang="en-US"/>
              <a:t>email@texasagriculture.gov</a:t>
            </a:r>
          </a:p>
        </p:txBody>
      </p:sp>
      <p:sp>
        <p:nvSpPr>
          <p:cNvPr id="27" name="Text Placeholder 32">
            <a:extLst>
              <a:ext uri="{FF2B5EF4-FFF2-40B4-BE49-F238E27FC236}">
                <a16:creationId xmlns:a16="http://schemas.microsoft.com/office/drawing/2014/main" id="{2F96FFCA-C2A4-4D79-AC93-042E57E90DE3}"/>
              </a:ext>
            </a:extLst>
          </p:cNvPr>
          <p:cNvSpPr>
            <a:spLocks noGrp="1"/>
          </p:cNvSpPr>
          <p:nvPr>
            <p:ph type="body" sz="quarter" idx="16" hasCustomPrompt="1"/>
          </p:nvPr>
        </p:nvSpPr>
        <p:spPr>
          <a:xfrm>
            <a:off x="3372971" y="5640372"/>
            <a:ext cx="8024433" cy="422011"/>
          </a:xfrm>
          <a:prstGeom prst="rect">
            <a:avLst/>
          </a:prstGeom>
        </p:spPr>
        <p:txBody>
          <a:bodyPr/>
          <a:lstStyle>
            <a:lvl1pPr marL="0" indent="0" algn="l">
              <a:buNone/>
              <a:defRPr sz="3000">
                <a:solidFill>
                  <a:schemeClr val="tx1"/>
                </a:solidFill>
                <a:latin typeface="Arial" panose="020B0604020202020204" pitchFamily="34" charset="0"/>
                <a:cs typeface="Arial" panose="020B0604020202020204" pitchFamily="34" charset="0"/>
              </a:defRPr>
            </a:lvl1pPr>
          </a:lstStyle>
          <a:p>
            <a:pPr lvl="0"/>
            <a:r>
              <a:rPr lang="en-US"/>
              <a:t>123-456-7890</a:t>
            </a:r>
          </a:p>
        </p:txBody>
      </p:sp>
      <p:sp>
        <p:nvSpPr>
          <p:cNvPr id="28" name="Text Placeholder 32">
            <a:extLst>
              <a:ext uri="{FF2B5EF4-FFF2-40B4-BE49-F238E27FC236}">
                <a16:creationId xmlns:a16="http://schemas.microsoft.com/office/drawing/2014/main" id="{B42D45DF-E57C-4FA9-A010-074EC5E52055}"/>
              </a:ext>
            </a:extLst>
          </p:cNvPr>
          <p:cNvSpPr>
            <a:spLocks noGrp="1"/>
          </p:cNvSpPr>
          <p:nvPr>
            <p:ph type="body" sz="quarter" idx="17" hasCustomPrompt="1"/>
          </p:nvPr>
        </p:nvSpPr>
        <p:spPr>
          <a:xfrm>
            <a:off x="3372971" y="1861863"/>
            <a:ext cx="8024433" cy="594028"/>
          </a:xfrm>
          <a:prstGeom prst="rect">
            <a:avLst/>
          </a:prstGeom>
        </p:spPr>
        <p:txBody>
          <a:bodyPr/>
          <a:lstStyle>
            <a:lvl1pPr marL="0" indent="0" algn="l">
              <a:buNone/>
              <a:defRPr sz="3000">
                <a:solidFill>
                  <a:schemeClr val="tx1"/>
                </a:solidFill>
                <a:latin typeface="Arial" panose="020B0604020202020204" pitchFamily="34" charset="0"/>
                <a:cs typeface="Arial" panose="020B0604020202020204" pitchFamily="34" charset="0"/>
              </a:defRPr>
            </a:lvl1pPr>
          </a:lstStyle>
          <a:p>
            <a:pPr lvl="0"/>
            <a:r>
              <a:rPr lang="en-US"/>
              <a:t>12354 Street Name City, State Zip Code</a:t>
            </a:r>
          </a:p>
        </p:txBody>
      </p:sp>
      <p:sp>
        <p:nvSpPr>
          <p:cNvPr id="29" name="Text Placeholder 32">
            <a:extLst>
              <a:ext uri="{FF2B5EF4-FFF2-40B4-BE49-F238E27FC236}">
                <a16:creationId xmlns:a16="http://schemas.microsoft.com/office/drawing/2014/main" id="{587BA7BE-A305-4184-B23B-BF6DD3822F43}"/>
              </a:ext>
            </a:extLst>
          </p:cNvPr>
          <p:cNvSpPr>
            <a:spLocks noGrp="1"/>
          </p:cNvSpPr>
          <p:nvPr>
            <p:ph type="body" sz="quarter" idx="18" hasCustomPrompt="1"/>
          </p:nvPr>
        </p:nvSpPr>
        <p:spPr>
          <a:xfrm>
            <a:off x="3372971" y="3124728"/>
            <a:ext cx="8024433" cy="594028"/>
          </a:xfrm>
          <a:prstGeom prst="rect">
            <a:avLst/>
          </a:prstGeom>
        </p:spPr>
        <p:txBody>
          <a:bodyPr/>
          <a:lstStyle>
            <a:lvl1pPr marL="0" indent="0" algn="l">
              <a:buNone/>
              <a:defRPr sz="3000">
                <a:solidFill>
                  <a:schemeClr val="tx1"/>
                </a:solidFill>
                <a:latin typeface="Arial" panose="020B0604020202020204" pitchFamily="34" charset="0"/>
                <a:cs typeface="Arial" panose="020B0604020202020204" pitchFamily="34" charset="0"/>
              </a:defRPr>
            </a:lvl1pPr>
          </a:lstStyle>
          <a:p>
            <a:pPr lvl="0"/>
            <a:r>
              <a:rPr lang="en-US"/>
              <a:t>www.SquareMeals.org</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727013846"/>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57138AE-B011-407F-976D-ACE67AD53BED}"/>
              </a:ext>
            </a:extLst>
          </p:cNvPr>
          <p:cNvCxnSpPr>
            <a:cxnSpLocks/>
          </p:cNvCxnSpPr>
          <p:nvPr userDrawn="1"/>
        </p:nvCxnSpPr>
        <p:spPr>
          <a:xfrm>
            <a:off x="6758616" y="6797440"/>
            <a:ext cx="927641" cy="1"/>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84BF03-BF34-4C2E-9E53-AD363CCDF71B}"/>
              </a:ext>
            </a:extLst>
          </p:cNvPr>
          <p:cNvCxnSpPr>
            <a:cxnSpLocks/>
          </p:cNvCxnSpPr>
          <p:nvPr userDrawn="1"/>
        </p:nvCxnSpPr>
        <p:spPr>
          <a:xfrm>
            <a:off x="5645447" y="2885840"/>
            <a:ext cx="1113169"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48948CB7-E318-4B00-A82D-7FBCB5907DB6}"/>
              </a:ext>
            </a:extLst>
          </p:cNvPr>
          <p:cNvSpPr>
            <a:spLocks noGrp="1"/>
          </p:cNvSpPr>
          <p:nvPr>
            <p:ph type="body" sz="quarter" idx="10" hasCustomPrompt="1"/>
          </p:nvPr>
        </p:nvSpPr>
        <p:spPr>
          <a:xfrm>
            <a:off x="1348969" y="3059999"/>
            <a:ext cx="9596718" cy="1555144"/>
          </a:xfrm>
          <a:prstGeom prst="rect">
            <a:avLst/>
          </a:prstGeom>
          <a:effectLst>
            <a:outerShdw blurRad="50800" dist="38100" dir="8100000" algn="tr" rotWithShape="0">
              <a:prstClr val="black">
                <a:alpha val="40000"/>
              </a:prstClr>
            </a:outerShdw>
          </a:effectLst>
        </p:spPr>
        <p:txBody>
          <a:bodyPr/>
          <a:lstStyle>
            <a:lvl1pPr marL="0" indent="0" algn="ctr">
              <a:buNone/>
              <a:defRPr sz="4800" b="0">
                <a:solidFill>
                  <a:schemeClr val="bg1"/>
                </a:solidFill>
                <a:latin typeface="Arial Black" panose="020B0A04020102020204" pitchFamily="34" charset="0"/>
                <a:cs typeface="Arial" panose="020B0604020202020204" pitchFamily="34" charset="0"/>
              </a:defRPr>
            </a:lvl1pPr>
          </a:lstStyle>
          <a:p>
            <a:pPr lvl="0"/>
            <a:r>
              <a:rPr lang="en-US"/>
              <a:t>Section Title </a:t>
            </a:r>
          </a:p>
        </p:txBody>
      </p:sp>
      <p:sp>
        <p:nvSpPr>
          <p:cNvPr id="12" name="Text Placeholder 8">
            <a:extLst>
              <a:ext uri="{FF2B5EF4-FFF2-40B4-BE49-F238E27FC236}">
                <a16:creationId xmlns:a16="http://schemas.microsoft.com/office/drawing/2014/main" id="{94AA068C-8070-4464-B45A-F68AF4884473}"/>
              </a:ext>
            </a:extLst>
          </p:cNvPr>
          <p:cNvSpPr>
            <a:spLocks noGrp="1"/>
          </p:cNvSpPr>
          <p:nvPr>
            <p:ph type="body" sz="quarter" idx="11" hasCustomPrompt="1"/>
          </p:nvPr>
        </p:nvSpPr>
        <p:spPr>
          <a:xfrm>
            <a:off x="3568648" y="4675708"/>
            <a:ext cx="5266765" cy="812778"/>
          </a:xfrm>
          <a:prstGeom prst="rect">
            <a:avLst/>
          </a:prstGeom>
          <a:effectLst>
            <a:outerShdw blurRad="50800" dist="38100" dir="8100000" algn="tr" rotWithShape="0">
              <a:prstClr val="black">
                <a:alpha val="40000"/>
              </a:prstClr>
            </a:outerShdw>
          </a:effectLst>
        </p:spPr>
        <p:txBody>
          <a:bodyPr/>
          <a:lstStyle>
            <a:lvl1pPr marL="0" indent="0" algn="ctr">
              <a:buNone/>
              <a:defRPr sz="5400" b="0">
                <a:solidFill>
                  <a:srgbClr val="EF4B25"/>
                </a:solidFill>
                <a:latin typeface="Arial" panose="020B0604020202020204" pitchFamily="34" charset="0"/>
                <a:cs typeface="Arial" panose="020B0604020202020204" pitchFamily="34" charset="0"/>
              </a:defRPr>
            </a:lvl1pPr>
          </a:lstStyle>
          <a:p>
            <a:pPr lvl="0"/>
            <a:r>
              <a:rPr lang="en-US"/>
              <a:t>Subtitle</a:t>
            </a:r>
          </a:p>
        </p:txBody>
      </p:sp>
      <p:sp>
        <p:nvSpPr>
          <p:cNvPr id="14" name="Slide Number Placeholder 13">
            <a:extLst>
              <a:ext uri="{FF2B5EF4-FFF2-40B4-BE49-F238E27FC236}">
                <a16:creationId xmlns:a16="http://schemas.microsoft.com/office/drawing/2014/main" id="{1423DDE8-A2B0-4EF1-A845-BC8CEC59062E}"/>
              </a:ext>
            </a:extLst>
          </p:cNvPr>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614216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967982717"/>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891231303"/>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dirty="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867704280"/>
      </p:ext>
    </p:extLst>
  </p:cSld>
  <p:clrMapOvr>
    <a:masterClrMapping/>
  </p:clrMapOvr>
  <p:hf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425718196"/>
      </p:ext>
    </p:extLst>
  </p:cSld>
  <p:clrMapOvr>
    <a:masterClrMapping/>
  </p:clrMapOvr>
  <p:hf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925403279"/>
      </p:ext>
    </p:extLst>
  </p:cSld>
  <p:clrMapOvr>
    <a:masterClrMapping/>
  </p:clrMapOvr>
  <p:hf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697637686"/>
      </p:ext>
    </p:extLst>
  </p:cSld>
  <p:clrMapOvr>
    <a:masterClrMapping/>
  </p:clrMapOvr>
  <p:hf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988723257"/>
      </p:ext>
    </p:extLst>
  </p:cSld>
  <p:clrMapOvr>
    <a:masterClrMapping/>
  </p:clrMapOvr>
  <p:hf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640023124"/>
      </p:ext>
    </p:extLst>
  </p:cSld>
  <p:clrMapOvr>
    <a:masterClrMapping/>
  </p:clrMapOvr>
  <p:hf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888269489"/>
      </p:ext>
    </p:extLst>
  </p:cSld>
  <p:clrMapOvr>
    <a:masterClrMapping/>
  </p:clrMapOvr>
  <p:hf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70577857"/>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24F837E-B483-40EC-BEF2-DBB0C196C25E}"/>
              </a:ext>
            </a:extLst>
          </p:cNvPr>
          <p:cNvSpPr>
            <a:spLocks noGrp="1"/>
          </p:cNvSpPr>
          <p:nvPr>
            <p:ph type="body" sz="quarter" idx="10" hasCustomPrompt="1"/>
          </p:nvPr>
        </p:nvSpPr>
        <p:spPr>
          <a:xfrm>
            <a:off x="6777318" y="1486007"/>
            <a:ext cx="4745990" cy="1066456"/>
          </a:xfrm>
          <a:prstGeom prst="rect">
            <a:avLst/>
          </a:prstGeom>
        </p:spPr>
        <p:txBody>
          <a:bodyPr/>
          <a:lstStyle>
            <a:lvl1pPr marL="0" indent="0" algn="r">
              <a:buNone/>
              <a:defRPr sz="36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15" name="Text Placeholder 30">
            <a:extLst>
              <a:ext uri="{FF2B5EF4-FFF2-40B4-BE49-F238E27FC236}">
                <a16:creationId xmlns:a16="http://schemas.microsoft.com/office/drawing/2014/main" id="{78C5CDB3-9297-4184-999E-3272BE0AC5E8}"/>
              </a:ext>
            </a:extLst>
          </p:cNvPr>
          <p:cNvSpPr>
            <a:spLocks noGrp="1"/>
          </p:cNvSpPr>
          <p:nvPr>
            <p:ph type="body" sz="quarter" idx="14" hasCustomPrompt="1"/>
          </p:nvPr>
        </p:nvSpPr>
        <p:spPr>
          <a:xfrm>
            <a:off x="7038988" y="2565888"/>
            <a:ext cx="4484320" cy="473147"/>
          </a:xfrm>
          <a:prstGeom prst="rect">
            <a:avLst/>
          </a:prstGeom>
        </p:spPr>
        <p:txBody>
          <a:bodyPr/>
          <a:lstStyle>
            <a:lvl1pPr marL="0" indent="0" algn="r">
              <a:buNone/>
              <a:defRPr sz="28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6" name="Text Placeholder 32">
            <a:extLst>
              <a:ext uri="{FF2B5EF4-FFF2-40B4-BE49-F238E27FC236}">
                <a16:creationId xmlns:a16="http://schemas.microsoft.com/office/drawing/2014/main" id="{74411BDF-1E17-4616-99E7-2C120771626D}"/>
              </a:ext>
            </a:extLst>
          </p:cNvPr>
          <p:cNvSpPr>
            <a:spLocks noGrp="1"/>
          </p:cNvSpPr>
          <p:nvPr>
            <p:ph type="body" sz="quarter" idx="15" hasCustomPrompt="1"/>
          </p:nvPr>
        </p:nvSpPr>
        <p:spPr>
          <a:xfrm>
            <a:off x="7139648" y="3204861"/>
            <a:ext cx="4383660" cy="3016645"/>
          </a:xfrm>
          <a:prstGeom prst="rect">
            <a:avLst/>
          </a:prstGeom>
        </p:spPr>
        <p:txBody>
          <a:bodyPr/>
          <a:lstStyle>
            <a:lvl1pPr marL="0" indent="0" algn="r">
              <a:buNone/>
              <a:defRPr sz="180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7" name="Slide Number Placeholder 16">
            <a:extLst>
              <a:ext uri="{FF2B5EF4-FFF2-40B4-BE49-F238E27FC236}">
                <a16:creationId xmlns:a16="http://schemas.microsoft.com/office/drawing/2014/main" id="{625C7632-FA62-4004-AB2F-63522999B046}"/>
              </a:ext>
            </a:extLst>
          </p:cNvPr>
          <p:cNvSpPr>
            <a:spLocks noGrp="1"/>
          </p:cNvSpPr>
          <p:nvPr>
            <p:ph type="sldNum" sz="quarter" idx="16"/>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706158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655864540"/>
      </p:ext>
    </p:extLst>
  </p:cSld>
  <p:clrMapOvr>
    <a:masterClrMapping/>
  </p:clrMapOvr>
  <p:hf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04799737"/>
      </p:ext>
    </p:extLst>
  </p:cSld>
  <p:clrMapOvr>
    <a:masterClrMapping/>
  </p:clrMapOvr>
  <p:hf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912192973"/>
      </p:ext>
    </p:extLst>
  </p:cSld>
  <p:clrMapOvr>
    <a:masterClrMapping/>
  </p:clrMapOvr>
  <p:hf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506550372"/>
      </p:ext>
    </p:extLst>
  </p:cSld>
  <p:clrMapOvr>
    <a:masterClrMapping/>
  </p:clrMapOvr>
  <p:hf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565603713"/>
      </p:ext>
    </p:extLst>
  </p:cSld>
  <p:clrMapOvr>
    <a:masterClrMapping/>
  </p:clrMapOvr>
  <p:hf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C4783180-5CEA-49EA-9288-FE89122273CE}"/>
              </a:ext>
            </a:extLst>
          </p:cNvPr>
          <p:cNvSpPr>
            <a:spLocks noGrp="1"/>
          </p:cNvSpPr>
          <p:nvPr>
            <p:ph type="body" sz="quarter" idx="10" hasCustomPrompt="1"/>
          </p:nvPr>
        </p:nvSpPr>
        <p:spPr>
          <a:xfrm>
            <a:off x="1558057" y="1718075"/>
            <a:ext cx="5515260" cy="1354239"/>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44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Food Distribution Program</a:t>
            </a:r>
          </a:p>
        </p:txBody>
      </p:sp>
      <p:sp>
        <p:nvSpPr>
          <p:cNvPr id="37" name="Text Placeholder 35">
            <a:extLst>
              <a:ext uri="{FF2B5EF4-FFF2-40B4-BE49-F238E27FC236}">
                <a16:creationId xmlns:a16="http://schemas.microsoft.com/office/drawing/2014/main" id="{FF3CD36B-BAA5-45EB-9D35-4FB8C5224380}"/>
              </a:ext>
            </a:extLst>
          </p:cNvPr>
          <p:cNvSpPr>
            <a:spLocks noGrp="1"/>
          </p:cNvSpPr>
          <p:nvPr>
            <p:ph type="body" sz="quarter" idx="11" hasCustomPrompt="1"/>
          </p:nvPr>
        </p:nvSpPr>
        <p:spPr>
          <a:xfrm>
            <a:off x="1558057" y="3139170"/>
            <a:ext cx="5515260" cy="914667"/>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32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Cover Subtitle</a:t>
            </a:r>
          </a:p>
        </p:txBody>
      </p:sp>
      <p:sp>
        <p:nvSpPr>
          <p:cNvPr id="38" name="Text Placeholder 35">
            <a:extLst>
              <a:ext uri="{FF2B5EF4-FFF2-40B4-BE49-F238E27FC236}">
                <a16:creationId xmlns:a16="http://schemas.microsoft.com/office/drawing/2014/main" id="{6AFECDFB-63F9-49CA-934A-636B5D240069}"/>
              </a:ext>
            </a:extLst>
          </p:cNvPr>
          <p:cNvSpPr>
            <a:spLocks noGrp="1"/>
          </p:cNvSpPr>
          <p:nvPr>
            <p:ph type="body" sz="quarter" idx="12" hasCustomPrompt="1"/>
          </p:nvPr>
        </p:nvSpPr>
        <p:spPr>
          <a:xfrm>
            <a:off x="2693324" y="4062388"/>
            <a:ext cx="3241150" cy="618863"/>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1800" b="0" i="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Presenter Name and Presenter Title</a:t>
            </a:r>
          </a:p>
        </p:txBody>
      </p:sp>
      <p:sp>
        <p:nvSpPr>
          <p:cNvPr id="45" name="Slide Number Placeholder 44">
            <a:extLst>
              <a:ext uri="{FF2B5EF4-FFF2-40B4-BE49-F238E27FC236}">
                <a16:creationId xmlns:a16="http://schemas.microsoft.com/office/drawing/2014/main" id="{2FAE11C9-C47D-47D4-B2DC-888B61AE17E9}"/>
              </a:ext>
            </a:extLst>
          </p:cNvPr>
          <p:cNvSpPr>
            <a:spLocks noGrp="1"/>
          </p:cNvSpPr>
          <p:nvPr>
            <p:ph type="sldNum" sz="quarter" idx="13"/>
          </p:nvPr>
        </p:nvSpPr>
        <p:spPr>
          <a:solidFill>
            <a:srgbClr val="721F5D"/>
          </a:solidFill>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3654FC96-E7E1-4EB5-9637-FE04CB992480}"/>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5" name="TextBox 14">
            <a:extLst>
              <a:ext uri="{FF2B5EF4-FFF2-40B4-BE49-F238E27FC236}">
                <a16:creationId xmlns:a16="http://schemas.microsoft.com/office/drawing/2014/main" id="{9ECF0D75-ED8B-4444-9F3D-94170CEC80C4}"/>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7" name="TextBox 16">
            <a:extLst>
              <a:ext uri="{FF2B5EF4-FFF2-40B4-BE49-F238E27FC236}">
                <a16:creationId xmlns:a16="http://schemas.microsoft.com/office/drawing/2014/main" id="{A593E4E9-B196-42FA-9238-0B9146C7A754}"/>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18" name="Date Placeholder 3">
            <a:extLst>
              <a:ext uri="{FF2B5EF4-FFF2-40B4-BE49-F238E27FC236}">
                <a16:creationId xmlns:a16="http://schemas.microsoft.com/office/drawing/2014/main" id="{D1DDA43B-62EE-49F7-A64E-FA080BBDCE7A}"/>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995EE88A-C7A6-40F4-87AA-88E5667A0B63}" type="datetime1">
              <a:rPr lang="en-US" smtClean="0"/>
              <a:t>11/7/2023</a:t>
            </a:fld>
            <a:endParaRPr lang="en-US"/>
          </a:p>
          <a:p>
            <a:r>
              <a:rPr lang="en-US"/>
              <a:t>www.SquareMeals.org</a:t>
            </a:r>
          </a:p>
        </p:txBody>
      </p:sp>
      <p:sp>
        <p:nvSpPr>
          <p:cNvPr id="19" name="TextBox 18">
            <a:extLst>
              <a:ext uri="{FF2B5EF4-FFF2-40B4-BE49-F238E27FC236}">
                <a16:creationId xmlns:a16="http://schemas.microsoft.com/office/drawing/2014/main" id="{DE301348-DAED-43DD-A322-BF162A63A427}"/>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3" name="Picture 22"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3F60835F-A5DD-46C7-B061-EA102FDE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4" name="Picture 23" descr="Social Media Icons (4 total). Left to Right and Top to Bottom: Facebook, Instagram, Twitter and YouTube.">
            <a:extLst>
              <a:ext uri="{FF2B5EF4-FFF2-40B4-BE49-F238E27FC236}">
                <a16:creationId xmlns:a16="http://schemas.microsoft.com/office/drawing/2014/main" id="{916AE8EF-E893-4336-B757-7691B75C04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25" name="Picture 24">
            <a:extLst>
              <a:ext uri="{FF2B5EF4-FFF2-40B4-BE49-F238E27FC236}">
                <a16:creationId xmlns:a16="http://schemas.microsoft.com/office/drawing/2014/main" id="{84720CD5-7BCB-45B4-AE7F-AC8B9414C98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Tree>
    <p:extLst>
      <p:ext uri="{BB962C8B-B14F-4D97-AF65-F5344CB8AC3E}">
        <p14:creationId xmlns:p14="http://schemas.microsoft.com/office/powerpoint/2010/main" val="41358002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C4783180-5CEA-49EA-9288-FE89122273CE}"/>
              </a:ext>
            </a:extLst>
          </p:cNvPr>
          <p:cNvSpPr>
            <a:spLocks noGrp="1"/>
          </p:cNvSpPr>
          <p:nvPr>
            <p:ph type="body" sz="quarter" idx="10" hasCustomPrompt="1"/>
          </p:nvPr>
        </p:nvSpPr>
        <p:spPr>
          <a:xfrm>
            <a:off x="1558057" y="1718075"/>
            <a:ext cx="5515260" cy="1354239"/>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44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Food Distribution Program</a:t>
            </a:r>
          </a:p>
        </p:txBody>
      </p:sp>
      <p:sp>
        <p:nvSpPr>
          <p:cNvPr id="37" name="Text Placeholder 35">
            <a:extLst>
              <a:ext uri="{FF2B5EF4-FFF2-40B4-BE49-F238E27FC236}">
                <a16:creationId xmlns:a16="http://schemas.microsoft.com/office/drawing/2014/main" id="{FF3CD36B-BAA5-45EB-9D35-4FB8C5224380}"/>
              </a:ext>
            </a:extLst>
          </p:cNvPr>
          <p:cNvSpPr>
            <a:spLocks noGrp="1"/>
          </p:cNvSpPr>
          <p:nvPr>
            <p:ph type="body" sz="quarter" idx="11" hasCustomPrompt="1"/>
          </p:nvPr>
        </p:nvSpPr>
        <p:spPr>
          <a:xfrm>
            <a:off x="1558057" y="3139170"/>
            <a:ext cx="5515260" cy="914667"/>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3200" b="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Cover Subtitle</a:t>
            </a:r>
          </a:p>
        </p:txBody>
      </p:sp>
      <p:sp>
        <p:nvSpPr>
          <p:cNvPr id="38" name="Text Placeholder 35">
            <a:extLst>
              <a:ext uri="{FF2B5EF4-FFF2-40B4-BE49-F238E27FC236}">
                <a16:creationId xmlns:a16="http://schemas.microsoft.com/office/drawing/2014/main" id="{6AFECDFB-63F9-49CA-934A-636B5D240069}"/>
              </a:ext>
            </a:extLst>
          </p:cNvPr>
          <p:cNvSpPr>
            <a:spLocks noGrp="1"/>
          </p:cNvSpPr>
          <p:nvPr>
            <p:ph type="body" sz="quarter" idx="12" hasCustomPrompt="1"/>
          </p:nvPr>
        </p:nvSpPr>
        <p:spPr>
          <a:xfrm>
            <a:off x="2693324" y="4062388"/>
            <a:ext cx="3241150" cy="618863"/>
          </a:xfrm>
          <a:prstGeom prst="rect">
            <a:avLst/>
          </a:prstGeom>
          <a:effectLst>
            <a:outerShdw blurRad="50800" dist="38100" dir="5400000" algn="t" rotWithShape="0">
              <a:prstClr val="black">
                <a:alpha val="40000"/>
              </a:prstClr>
            </a:outerShdw>
          </a:effectLst>
        </p:spPr>
        <p:txBody>
          <a:bodyPr>
            <a:noAutofit/>
          </a:bodyPr>
          <a:lstStyle>
            <a:lvl1pPr marL="0" indent="0" algn="ctr">
              <a:buNone/>
              <a:defRPr sz="1800" b="0" i="1">
                <a:solidFill>
                  <a:schemeClr val="bg1"/>
                </a:solidFill>
                <a:latin typeface="Arial" panose="020B0604020202020204" pitchFamily="34" charset="0"/>
                <a:cs typeface="Arial" panose="020B0604020202020204" pitchFamily="34" charset="0"/>
              </a:defRPr>
            </a:lvl1pPr>
            <a:lvl2pPr>
              <a:defRPr sz="5400" b="1">
                <a:latin typeface="Arial" panose="020B0604020202020204" pitchFamily="34" charset="0"/>
                <a:cs typeface="Arial" panose="020B0604020202020204" pitchFamily="34" charset="0"/>
              </a:defRPr>
            </a:lvl2pPr>
            <a:lvl3pPr>
              <a:defRPr sz="5400" b="1">
                <a:latin typeface="Arial" panose="020B0604020202020204" pitchFamily="34" charset="0"/>
                <a:cs typeface="Arial" panose="020B0604020202020204" pitchFamily="34" charset="0"/>
              </a:defRPr>
            </a:lvl3pPr>
            <a:lvl4pPr>
              <a:defRPr sz="5400" b="1">
                <a:latin typeface="Arial" panose="020B0604020202020204" pitchFamily="34" charset="0"/>
                <a:cs typeface="Arial" panose="020B0604020202020204" pitchFamily="34" charset="0"/>
              </a:defRPr>
            </a:lvl4pPr>
            <a:lvl5pPr>
              <a:defRPr sz="5400" b="1">
                <a:latin typeface="Arial" panose="020B0604020202020204" pitchFamily="34" charset="0"/>
                <a:cs typeface="Arial" panose="020B0604020202020204" pitchFamily="34" charset="0"/>
              </a:defRPr>
            </a:lvl5pPr>
          </a:lstStyle>
          <a:p>
            <a:pPr lvl="0"/>
            <a:r>
              <a:rPr lang="en-US"/>
              <a:t>Presenter Name and Presenter Title</a:t>
            </a:r>
          </a:p>
        </p:txBody>
      </p:sp>
      <p:sp>
        <p:nvSpPr>
          <p:cNvPr id="45" name="Slide Number Placeholder 44">
            <a:extLst>
              <a:ext uri="{FF2B5EF4-FFF2-40B4-BE49-F238E27FC236}">
                <a16:creationId xmlns:a16="http://schemas.microsoft.com/office/drawing/2014/main" id="{2FAE11C9-C47D-47D4-B2DC-888B61AE17E9}"/>
              </a:ext>
            </a:extLst>
          </p:cNvPr>
          <p:cNvSpPr>
            <a:spLocks noGrp="1"/>
          </p:cNvSpPr>
          <p:nvPr>
            <p:ph type="sldNum" sz="quarter" idx="13"/>
          </p:nvPr>
        </p:nvSpPr>
        <p:spPr>
          <a:solidFill>
            <a:srgbClr val="721F5D"/>
          </a:solidFill>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3654FC96-E7E1-4EB5-9637-FE04CB992480}"/>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5" name="TextBox 14">
            <a:extLst>
              <a:ext uri="{FF2B5EF4-FFF2-40B4-BE49-F238E27FC236}">
                <a16:creationId xmlns:a16="http://schemas.microsoft.com/office/drawing/2014/main" id="{9ECF0D75-ED8B-4444-9F3D-94170CEC80C4}"/>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7" name="TextBox 16">
            <a:extLst>
              <a:ext uri="{FF2B5EF4-FFF2-40B4-BE49-F238E27FC236}">
                <a16:creationId xmlns:a16="http://schemas.microsoft.com/office/drawing/2014/main" id="{A593E4E9-B196-42FA-9238-0B9146C7A754}"/>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18" name="Date Placeholder 3">
            <a:extLst>
              <a:ext uri="{FF2B5EF4-FFF2-40B4-BE49-F238E27FC236}">
                <a16:creationId xmlns:a16="http://schemas.microsoft.com/office/drawing/2014/main" id="{D1DDA43B-62EE-49F7-A64E-FA080BBDCE7A}"/>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995EE88A-C7A6-40F4-87AA-88E5667A0B63}" type="datetime1">
              <a:rPr lang="en-US" smtClean="0"/>
              <a:t>11/7/2023</a:t>
            </a:fld>
            <a:endParaRPr lang="en-US"/>
          </a:p>
          <a:p>
            <a:r>
              <a:rPr lang="en-US"/>
              <a:t>www.SquareMeals.org</a:t>
            </a:r>
          </a:p>
        </p:txBody>
      </p:sp>
      <p:sp>
        <p:nvSpPr>
          <p:cNvPr id="19" name="TextBox 18">
            <a:extLst>
              <a:ext uri="{FF2B5EF4-FFF2-40B4-BE49-F238E27FC236}">
                <a16:creationId xmlns:a16="http://schemas.microsoft.com/office/drawing/2014/main" id="{DE301348-DAED-43DD-A322-BF162A63A427}"/>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3" name="Picture 22"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3F60835F-A5DD-46C7-B061-EA102FDE83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4" name="Picture 23" descr="Social Media Icons (4 total). Left to Right and Top to Bottom: Facebook, Instagram, Twitter and YouTube.">
            <a:extLst>
              <a:ext uri="{FF2B5EF4-FFF2-40B4-BE49-F238E27FC236}">
                <a16:creationId xmlns:a16="http://schemas.microsoft.com/office/drawing/2014/main" id="{916AE8EF-E893-4336-B757-7691B75C04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25" name="Picture 24">
            <a:extLst>
              <a:ext uri="{FF2B5EF4-FFF2-40B4-BE49-F238E27FC236}">
                <a16:creationId xmlns:a16="http://schemas.microsoft.com/office/drawing/2014/main" id="{84720CD5-7BCB-45B4-AE7F-AC8B9414C98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Tree>
    <p:extLst>
      <p:ext uri="{BB962C8B-B14F-4D97-AF65-F5344CB8AC3E}">
        <p14:creationId xmlns:p14="http://schemas.microsoft.com/office/powerpoint/2010/main" val="24208723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4F9F9ED-3014-498E-965F-0E6B098381B5}"/>
              </a:ext>
            </a:extLst>
          </p:cNvPr>
          <p:cNvSpPr>
            <a:spLocks noGrp="1"/>
          </p:cNvSpPr>
          <p:nvPr>
            <p:ph type="body" sz="quarter" idx="10" hasCustomPrompt="1"/>
          </p:nvPr>
        </p:nvSpPr>
        <p:spPr>
          <a:xfrm>
            <a:off x="686455" y="411783"/>
            <a:ext cx="10618040" cy="638175"/>
          </a:xfrm>
          <a:prstGeom prst="rect">
            <a:avLst/>
          </a:prstGeom>
        </p:spPr>
        <p:txBody>
          <a:bodyPr/>
          <a:lstStyle>
            <a:lvl1pPr marL="0" indent="0">
              <a:buNone/>
              <a:defRPr sz="3600" b="1">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7" name="Text Placeholder 30">
            <a:extLst>
              <a:ext uri="{FF2B5EF4-FFF2-40B4-BE49-F238E27FC236}">
                <a16:creationId xmlns:a16="http://schemas.microsoft.com/office/drawing/2014/main" id="{CF589A65-6F17-41D8-AD88-AB7A315C0E35}"/>
              </a:ext>
            </a:extLst>
          </p:cNvPr>
          <p:cNvSpPr>
            <a:spLocks noGrp="1"/>
          </p:cNvSpPr>
          <p:nvPr>
            <p:ph type="body" sz="quarter" idx="14" hasCustomPrompt="1"/>
          </p:nvPr>
        </p:nvSpPr>
        <p:spPr>
          <a:xfrm>
            <a:off x="1358150" y="1550557"/>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8" name="Text Placeholder 32">
            <a:extLst>
              <a:ext uri="{FF2B5EF4-FFF2-40B4-BE49-F238E27FC236}">
                <a16:creationId xmlns:a16="http://schemas.microsoft.com/office/drawing/2014/main" id="{5CA92BEE-1660-4047-AECF-74D63E8F3ADC}"/>
              </a:ext>
            </a:extLst>
          </p:cNvPr>
          <p:cNvSpPr>
            <a:spLocks noGrp="1"/>
          </p:cNvSpPr>
          <p:nvPr>
            <p:ph type="body" sz="quarter" idx="15" hasCustomPrompt="1"/>
          </p:nvPr>
        </p:nvSpPr>
        <p:spPr>
          <a:xfrm>
            <a:off x="1358151" y="1854654"/>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9" name="Text Placeholder 30">
            <a:extLst>
              <a:ext uri="{FF2B5EF4-FFF2-40B4-BE49-F238E27FC236}">
                <a16:creationId xmlns:a16="http://schemas.microsoft.com/office/drawing/2014/main" id="{933D2B98-C0D5-44B9-BA65-C2D43A290DC4}"/>
              </a:ext>
            </a:extLst>
          </p:cNvPr>
          <p:cNvSpPr>
            <a:spLocks noGrp="1"/>
          </p:cNvSpPr>
          <p:nvPr>
            <p:ph type="body" sz="quarter" idx="16" hasCustomPrompt="1"/>
          </p:nvPr>
        </p:nvSpPr>
        <p:spPr>
          <a:xfrm>
            <a:off x="1357572" y="2531800"/>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0" name="Text Placeholder 32">
            <a:extLst>
              <a:ext uri="{FF2B5EF4-FFF2-40B4-BE49-F238E27FC236}">
                <a16:creationId xmlns:a16="http://schemas.microsoft.com/office/drawing/2014/main" id="{3252C3B8-DB2D-4A06-BBBA-4B36F175F78E}"/>
              </a:ext>
            </a:extLst>
          </p:cNvPr>
          <p:cNvSpPr>
            <a:spLocks noGrp="1"/>
          </p:cNvSpPr>
          <p:nvPr>
            <p:ph type="body" sz="quarter" idx="17" hasCustomPrompt="1"/>
          </p:nvPr>
        </p:nvSpPr>
        <p:spPr>
          <a:xfrm>
            <a:off x="1357573" y="2835897"/>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1" name="Text Placeholder 30">
            <a:extLst>
              <a:ext uri="{FF2B5EF4-FFF2-40B4-BE49-F238E27FC236}">
                <a16:creationId xmlns:a16="http://schemas.microsoft.com/office/drawing/2014/main" id="{6AC3A3AC-08C8-4ADE-9F21-470128FBC674}"/>
              </a:ext>
            </a:extLst>
          </p:cNvPr>
          <p:cNvSpPr>
            <a:spLocks noGrp="1"/>
          </p:cNvSpPr>
          <p:nvPr>
            <p:ph type="body" sz="quarter" idx="18" hasCustomPrompt="1"/>
          </p:nvPr>
        </p:nvSpPr>
        <p:spPr>
          <a:xfrm>
            <a:off x="1358150" y="3534478"/>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2" name="Text Placeholder 32">
            <a:extLst>
              <a:ext uri="{FF2B5EF4-FFF2-40B4-BE49-F238E27FC236}">
                <a16:creationId xmlns:a16="http://schemas.microsoft.com/office/drawing/2014/main" id="{D23A9DDB-61E4-4FE8-8B0A-16D13E1C7142}"/>
              </a:ext>
            </a:extLst>
          </p:cNvPr>
          <p:cNvSpPr>
            <a:spLocks noGrp="1"/>
          </p:cNvSpPr>
          <p:nvPr>
            <p:ph type="body" sz="quarter" idx="19" hasCustomPrompt="1"/>
          </p:nvPr>
        </p:nvSpPr>
        <p:spPr>
          <a:xfrm>
            <a:off x="1358151" y="3838575"/>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543155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57138AE-B011-407F-976D-ACE67AD53BED}"/>
              </a:ext>
            </a:extLst>
          </p:cNvPr>
          <p:cNvCxnSpPr>
            <a:cxnSpLocks/>
          </p:cNvCxnSpPr>
          <p:nvPr userDrawn="1"/>
        </p:nvCxnSpPr>
        <p:spPr>
          <a:xfrm>
            <a:off x="6758616" y="6797440"/>
            <a:ext cx="927641" cy="1"/>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84BF03-BF34-4C2E-9E53-AD363CCDF71B}"/>
              </a:ext>
            </a:extLst>
          </p:cNvPr>
          <p:cNvCxnSpPr>
            <a:cxnSpLocks/>
          </p:cNvCxnSpPr>
          <p:nvPr userDrawn="1"/>
        </p:nvCxnSpPr>
        <p:spPr>
          <a:xfrm>
            <a:off x="5645447" y="2885840"/>
            <a:ext cx="1113169"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48948CB7-E318-4B00-A82D-7FBCB5907DB6}"/>
              </a:ext>
            </a:extLst>
          </p:cNvPr>
          <p:cNvSpPr>
            <a:spLocks noGrp="1"/>
          </p:cNvSpPr>
          <p:nvPr>
            <p:ph type="body" sz="quarter" idx="10" hasCustomPrompt="1"/>
          </p:nvPr>
        </p:nvSpPr>
        <p:spPr>
          <a:xfrm>
            <a:off x="1348969" y="3059999"/>
            <a:ext cx="9596718" cy="1555144"/>
          </a:xfrm>
          <a:prstGeom prst="rect">
            <a:avLst/>
          </a:prstGeom>
          <a:effectLst>
            <a:outerShdw blurRad="50800" dist="38100" dir="8100000" algn="tr" rotWithShape="0">
              <a:prstClr val="black">
                <a:alpha val="40000"/>
              </a:prstClr>
            </a:outerShdw>
          </a:effectLst>
        </p:spPr>
        <p:txBody>
          <a:bodyPr/>
          <a:lstStyle>
            <a:lvl1pPr marL="0" indent="0" algn="ctr">
              <a:buNone/>
              <a:defRPr sz="4800" b="0">
                <a:solidFill>
                  <a:schemeClr val="bg1"/>
                </a:solidFill>
                <a:latin typeface="Arial Black" panose="020B0A04020102020204" pitchFamily="34" charset="0"/>
                <a:cs typeface="Arial" panose="020B0604020202020204" pitchFamily="34" charset="0"/>
              </a:defRPr>
            </a:lvl1pPr>
          </a:lstStyle>
          <a:p>
            <a:pPr lvl="0"/>
            <a:r>
              <a:rPr lang="en-US"/>
              <a:t>Section Title </a:t>
            </a:r>
          </a:p>
        </p:txBody>
      </p:sp>
      <p:sp>
        <p:nvSpPr>
          <p:cNvPr id="12" name="Text Placeholder 8">
            <a:extLst>
              <a:ext uri="{FF2B5EF4-FFF2-40B4-BE49-F238E27FC236}">
                <a16:creationId xmlns:a16="http://schemas.microsoft.com/office/drawing/2014/main" id="{94AA068C-8070-4464-B45A-F68AF4884473}"/>
              </a:ext>
            </a:extLst>
          </p:cNvPr>
          <p:cNvSpPr>
            <a:spLocks noGrp="1"/>
          </p:cNvSpPr>
          <p:nvPr>
            <p:ph type="body" sz="quarter" idx="11" hasCustomPrompt="1"/>
          </p:nvPr>
        </p:nvSpPr>
        <p:spPr>
          <a:xfrm>
            <a:off x="3568648" y="4675708"/>
            <a:ext cx="5266765" cy="812778"/>
          </a:xfrm>
          <a:prstGeom prst="rect">
            <a:avLst/>
          </a:prstGeom>
          <a:effectLst>
            <a:outerShdw blurRad="50800" dist="38100" dir="8100000" algn="tr" rotWithShape="0">
              <a:prstClr val="black">
                <a:alpha val="40000"/>
              </a:prstClr>
            </a:outerShdw>
          </a:effectLst>
        </p:spPr>
        <p:txBody>
          <a:bodyPr/>
          <a:lstStyle>
            <a:lvl1pPr marL="0" indent="0" algn="ctr">
              <a:buNone/>
              <a:defRPr sz="5400" b="0">
                <a:solidFill>
                  <a:srgbClr val="EF4B25"/>
                </a:solidFill>
                <a:latin typeface="Arial" panose="020B0604020202020204" pitchFamily="34" charset="0"/>
                <a:cs typeface="Arial" panose="020B0604020202020204" pitchFamily="34" charset="0"/>
              </a:defRPr>
            </a:lvl1pPr>
          </a:lstStyle>
          <a:p>
            <a:pPr lvl="0"/>
            <a:r>
              <a:rPr lang="en-US"/>
              <a:t>Subtitle</a:t>
            </a:r>
          </a:p>
        </p:txBody>
      </p:sp>
      <p:sp>
        <p:nvSpPr>
          <p:cNvPr id="14" name="Slide Number Placeholder 13">
            <a:extLst>
              <a:ext uri="{FF2B5EF4-FFF2-40B4-BE49-F238E27FC236}">
                <a16:creationId xmlns:a16="http://schemas.microsoft.com/office/drawing/2014/main" id="{1423DDE8-A2B0-4EF1-A845-BC8CEC59062E}"/>
              </a:ext>
            </a:extLst>
          </p:cNvPr>
          <p:cNvSpPr>
            <a:spLocks noGrp="1"/>
          </p:cNvSpPr>
          <p:nvPr>
            <p:ph type="sldNum" sz="quarter" idx="1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42839589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42" name="Text Placeholder 16">
            <a:extLst>
              <a:ext uri="{FF2B5EF4-FFF2-40B4-BE49-F238E27FC236}">
                <a16:creationId xmlns:a16="http://schemas.microsoft.com/office/drawing/2014/main" id="{9193E231-2F7F-45EF-A84D-6008A9A8A9F7}"/>
              </a:ext>
            </a:extLst>
          </p:cNvPr>
          <p:cNvSpPr>
            <a:spLocks noGrp="1"/>
          </p:cNvSpPr>
          <p:nvPr userDrawn="1">
            <p:ph type="body" sz="quarter" idx="14" hasCustomPrompt="1"/>
          </p:nvPr>
        </p:nvSpPr>
        <p:spPr>
          <a:xfrm>
            <a:off x="690281" y="5144341"/>
            <a:ext cx="6562165" cy="1292316"/>
          </a:xfrm>
          <a:prstGeom prst="rect">
            <a:avLst/>
          </a:prstGeom>
          <a:effectLst>
            <a:outerShdw blurRad="50800" dist="38100" dir="10800000" algn="r"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Arial Bold 40pt – Call Out Text Goes Here</a:t>
            </a:r>
          </a:p>
        </p:txBody>
      </p:sp>
      <p:sp>
        <p:nvSpPr>
          <p:cNvPr id="43" name="Text Placeholder 27">
            <a:extLst>
              <a:ext uri="{FF2B5EF4-FFF2-40B4-BE49-F238E27FC236}">
                <a16:creationId xmlns:a16="http://schemas.microsoft.com/office/drawing/2014/main" id="{9CFEB79B-0622-46FB-BEB3-B2AFBBBD17FF}"/>
              </a:ext>
            </a:extLst>
          </p:cNvPr>
          <p:cNvSpPr>
            <a:spLocks noGrp="1"/>
          </p:cNvSpPr>
          <p:nvPr>
            <p:ph type="body" sz="quarter" idx="15" hasCustomPrompt="1"/>
          </p:nvPr>
        </p:nvSpPr>
        <p:spPr>
          <a:xfrm>
            <a:off x="9599703" y="1098670"/>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4" name="Text Placeholder 29">
            <a:extLst>
              <a:ext uri="{FF2B5EF4-FFF2-40B4-BE49-F238E27FC236}">
                <a16:creationId xmlns:a16="http://schemas.microsoft.com/office/drawing/2014/main" id="{36BE54BA-FF7D-4FA1-9409-FD33BE958667}"/>
              </a:ext>
            </a:extLst>
          </p:cNvPr>
          <p:cNvSpPr>
            <a:spLocks noGrp="1"/>
          </p:cNvSpPr>
          <p:nvPr>
            <p:ph type="body" sz="quarter" idx="11" hasCustomPrompt="1"/>
          </p:nvPr>
        </p:nvSpPr>
        <p:spPr>
          <a:xfrm>
            <a:off x="9607665" y="1462088"/>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5" name="Text Placeholder 27">
            <a:extLst>
              <a:ext uri="{FF2B5EF4-FFF2-40B4-BE49-F238E27FC236}">
                <a16:creationId xmlns:a16="http://schemas.microsoft.com/office/drawing/2014/main" id="{88408997-FE2C-406D-8F08-CF754DDE55D5}"/>
              </a:ext>
            </a:extLst>
          </p:cNvPr>
          <p:cNvSpPr>
            <a:spLocks noGrp="1"/>
          </p:cNvSpPr>
          <p:nvPr>
            <p:ph type="body" sz="quarter" idx="12" hasCustomPrompt="1"/>
          </p:nvPr>
        </p:nvSpPr>
        <p:spPr>
          <a:xfrm>
            <a:off x="9614489" y="2310229"/>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6" name="Text Placeholder 29">
            <a:extLst>
              <a:ext uri="{FF2B5EF4-FFF2-40B4-BE49-F238E27FC236}">
                <a16:creationId xmlns:a16="http://schemas.microsoft.com/office/drawing/2014/main" id="{BF42D664-5FF6-4B6F-A70D-A69DE1A01366}"/>
              </a:ext>
            </a:extLst>
          </p:cNvPr>
          <p:cNvSpPr>
            <a:spLocks noGrp="1"/>
          </p:cNvSpPr>
          <p:nvPr>
            <p:ph type="body" sz="quarter" idx="13" hasCustomPrompt="1"/>
          </p:nvPr>
        </p:nvSpPr>
        <p:spPr>
          <a:xfrm>
            <a:off x="9622451" y="2616903"/>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7" name="Text Placeholder 27">
            <a:extLst>
              <a:ext uri="{FF2B5EF4-FFF2-40B4-BE49-F238E27FC236}">
                <a16:creationId xmlns:a16="http://schemas.microsoft.com/office/drawing/2014/main" id="{AA73B4E5-7F53-47F0-81EE-E15F97FA43B5}"/>
              </a:ext>
            </a:extLst>
          </p:cNvPr>
          <p:cNvSpPr>
            <a:spLocks noGrp="1"/>
          </p:cNvSpPr>
          <p:nvPr>
            <p:ph type="body" sz="quarter" idx="16" hasCustomPrompt="1"/>
          </p:nvPr>
        </p:nvSpPr>
        <p:spPr>
          <a:xfrm>
            <a:off x="9621218" y="3460931"/>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48" name="Text Placeholder 29">
            <a:extLst>
              <a:ext uri="{FF2B5EF4-FFF2-40B4-BE49-F238E27FC236}">
                <a16:creationId xmlns:a16="http://schemas.microsoft.com/office/drawing/2014/main" id="{8216857C-863A-4834-BDDC-143606136537}"/>
              </a:ext>
            </a:extLst>
          </p:cNvPr>
          <p:cNvSpPr>
            <a:spLocks noGrp="1"/>
          </p:cNvSpPr>
          <p:nvPr>
            <p:ph type="body" sz="quarter" idx="17" hasCustomPrompt="1"/>
          </p:nvPr>
        </p:nvSpPr>
        <p:spPr>
          <a:xfrm>
            <a:off x="9629180" y="3767605"/>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49" name="Text Placeholder 27">
            <a:extLst>
              <a:ext uri="{FF2B5EF4-FFF2-40B4-BE49-F238E27FC236}">
                <a16:creationId xmlns:a16="http://schemas.microsoft.com/office/drawing/2014/main" id="{9DF11995-4D08-496B-8981-D2048444E2FD}"/>
              </a:ext>
            </a:extLst>
          </p:cNvPr>
          <p:cNvSpPr>
            <a:spLocks noGrp="1"/>
          </p:cNvSpPr>
          <p:nvPr>
            <p:ph type="body" sz="quarter" idx="18" hasCustomPrompt="1"/>
          </p:nvPr>
        </p:nvSpPr>
        <p:spPr>
          <a:xfrm>
            <a:off x="9636004" y="4642633"/>
            <a:ext cx="1981200" cy="320483"/>
          </a:xfrm>
          <a:prstGeom prst="rect">
            <a:avLst/>
          </a:prstGeom>
        </p:spPr>
        <p:txBody>
          <a:bodyPr/>
          <a:lstStyle>
            <a:lvl1pPr marL="0" indent="0">
              <a:buNone/>
              <a:defRPr sz="1600" b="1">
                <a:solidFill>
                  <a:srgbClr val="EF4B25"/>
                </a:solidFill>
                <a:latin typeface="Arial" panose="020B0604020202020204" pitchFamily="34" charset="0"/>
                <a:cs typeface="Arial" panose="020B0604020202020204" pitchFamily="34" charset="0"/>
              </a:defRPr>
            </a:lvl1pPr>
          </a:lstStyle>
          <a:p>
            <a:pPr lvl="0"/>
            <a:r>
              <a:rPr lang="en-US"/>
              <a:t>Section Title</a:t>
            </a:r>
          </a:p>
        </p:txBody>
      </p:sp>
      <p:sp>
        <p:nvSpPr>
          <p:cNvPr id="50" name="Text Placeholder 29">
            <a:extLst>
              <a:ext uri="{FF2B5EF4-FFF2-40B4-BE49-F238E27FC236}">
                <a16:creationId xmlns:a16="http://schemas.microsoft.com/office/drawing/2014/main" id="{2AA45E2E-E27F-44AC-A44C-17DF89A1D13B}"/>
              </a:ext>
            </a:extLst>
          </p:cNvPr>
          <p:cNvSpPr>
            <a:spLocks noGrp="1"/>
          </p:cNvSpPr>
          <p:nvPr>
            <p:ph type="body" sz="quarter" idx="19" hasCustomPrompt="1"/>
          </p:nvPr>
        </p:nvSpPr>
        <p:spPr>
          <a:xfrm>
            <a:off x="9643966" y="4949307"/>
            <a:ext cx="1981200" cy="755553"/>
          </a:xfrm>
          <a:prstGeom prst="rect">
            <a:avLst/>
          </a:prstGeom>
        </p:spPr>
        <p:txBody>
          <a:bodyPr/>
          <a:lstStyle>
            <a:lvl1pPr marL="0" indent="0">
              <a:buNone/>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68" name="Slide Number Placeholder 67">
            <a:extLst>
              <a:ext uri="{FF2B5EF4-FFF2-40B4-BE49-F238E27FC236}">
                <a16:creationId xmlns:a16="http://schemas.microsoft.com/office/drawing/2014/main" id="{F4C567D1-DCB9-4662-BB96-26F8516538E6}"/>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1502236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6A992CE-5762-454A-BD9F-40C162BF4E26}"/>
              </a:ext>
            </a:extLst>
          </p:cNvPr>
          <p:cNvSpPr>
            <a:spLocks noGrp="1"/>
          </p:cNvSpPr>
          <p:nvPr>
            <p:ph type="body" sz="quarter" idx="10" hasCustomPrompt="1"/>
          </p:nvPr>
        </p:nvSpPr>
        <p:spPr>
          <a:xfrm>
            <a:off x="958605" y="3165958"/>
            <a:ext cx="4484320" cy="1066456"/>
          </a:xfrm>
          <a:prstGeom prst="rect">
            <a:avLst/>
          </a:prstGeom>
          <a:effectLst>
            <a:outerShdw blurRad="50800" dist="38100" dir="5400000" algn="t"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12" name="Text Placeholder 30">
            <a:extLst>
              <a:ext uri="{FF2B5EF4-FFF2-40B4-BE49-F238E27FC236}">
                <a16:creationId xmlns:a16="http://schemas.microsoft.com/office/drawing/2014/main" id="{B7D7CFE9-30CB-4301-BF9C-7F9EAC7DE103}"/>
              </a:ext>
            </a:extLst>
          </p:cNvPr>
          <p:cNvSpPr>
            <a:spLocks noGrp="1"/>
          </p:cNvSpPr>
          <p:nvPr>
            <p:ph type="body" sz="quarter" idx="14" hasCustomPrompt="1"/>
          </p:nvPr>
        </p:nvSpPr>
        <p:spPr>
          <a:xfrm>
            <a:off x="958605" y="4697506"/>
            <a:ext cx="4484320" cy="1873624"/>
          </a:xfrm>
          <a:prstGeom prst="rect">
            <a:avLst/>
          </a:prstGeom>
        </p:spPr>
        <p:txBody>
          <a:bodyPr/>
          <a:lstStyle>
            <a:lvl1pPr marL="0" indent="0" algn="ctr">
              <a:buNone/>
              <a:defRPr sz="1600" b="0">
                <a:solidFill>
                  <a:schemeClr val="bg1"/>
                </a:solidFill>
                <a:latin typeface="Arial" panose="020B0604020202020204" pitchFamily="34" charset="0"/>
                <a:cs typeface="Arial" panose="020B0604020202020204" pitchFamily="34" charset="0"/>
              </a:defRPr>
            </a:lvl1pPr>
          </a:lstStyle>
          <a:p>
            <a:pPr lvl="0"/>
            <a:r>
              <a:rPr lang="en-US"/>
              <a:t>Arial Regular 16pt – for support copy</a:t>
            </a:r>
          </a:p>
        </p:txBody>
      </p:sp>
      <p:sp>
        <p:nvSpPr>
          <p:cNvPr id="14" name="Text Placeholder 13">
            <a:extLst>
              <a:ext uri="{FF2B5EF4-FFF2-40B4-BE49-F238E27FC236}">
                <a16:creationId xmlns:a16="http://schemas.microsoft.com/office/drawing/2014/main" id="{2B1DB43D-9AA5-4384-ADF7-028E3E942E4C}"/>
              </a:ext>
            </a:extLst>
          </p:cNvPr>
          <p:cNvSpPr>
            <a:spLocks noGrp="1"/>
          </p:cNvSpPr>
          <p:nvPr>
            <p:ph type="body" sz="quarter" idx="15" hasCustomPrompt="1"/>
          </p:nvPr>
        </p:nvSpPr>
        <p:spPr>
          <a:xfrm>
            <a:off x="6096000" y="4951262"/>
            <a:ext cx="5675313" cy="1619867"/>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z="1800"/>
              <a:t>Arial Regular 18pt – for standard body copy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lvl="0"/>
            <a:endParaRPr lang="en-US"/>
          </a:p>
        </p:txBody>
      </p:sp>
      <p:sp>
        <p:nvSpPr>
          <p:cNvPr id="15" name="Slide Number Placeholder 14">
            <a:extLst>
              <a:ext uri="{FF2B5EF4-FFF2-40B4-BE49-F238E27FC236}">
                <a16:creationId xmlns:a16="http://schemas.microsoft.com/office/drawing/2014/main" id="{FD1831DF-C47D-4C47-97EE-00B003ACD56C}"/>
              </a:ext>
            </a:extLst>
          </p:cNvPr>
          <p:cNvSpPr>
            <a:spLocks noGrp="1"/>
          </p:cNvSpPr>
          <p:nvPr>
            <p:ph type="sldNum" sz="quarter" idx="16"/>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047204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53_Custom Layou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3DEDA9-933F-4157-8C63-2657F947090B}"/>
              </a:ext>
            </a:extLst>
          </p:cNvPr>
          <p:cNvSpPr>
            <a:spLocks noGrp="1"/>
          </p:cNvSpPr>
          <p:nvPr>
            <p:ph type="sldNum" sz="quarter" idx="16"/>
          </p:nvPr>
        </p:nvSpPr>
        <p:spPr/>
        <p:txBody>
          <a:bodyPr/>
          <a:lstStyle/>
          <a:p>
            <a:fld id="{4179449E-6FBB-2343-B3AE-D1EFA46A6E77}" type="slidenum">
              <a:rPr lang="en-US" smtClean="0"/>
              <a:pPr/>
              <a:t>‹#›</a:t>
            </a:fld>
            <a:endParaRPr lang="en-US"/>
          </a:p>
        </p:txBody>
      </p:sp>
      <p:sp>
        <p:nvSpPr>
          <p:cNvPr id="7" name="Text Placeholder 2">
            <a:extLst>
              <a:ext uri="{FF2B5EF4-FFF2-40B4-BE49-F238E27FC236}">
                <a16:creationId xmlns:a16="http://schemas.microsoft.com/office/drawing/2014/main" id="{B500B192-ABA7-4DC5-8FE8-1EAE48361D53}"/>
              </a:ext>
            </a:extLst>
          </p:cNvPr>
          <p:cNvSpPr>
            <a:spLocks noGrp="1"/>
          </p:cNvSpPr>
          <p:nvPr>
            <p:ph type="body" sz="quarter" idx="10" hasCustomPrompt="1"/>
          </p:nvPr>
        </p:nvSpPr>
        <p:spPr>
          <a:xfrm>
            <a:off x="6855942" y="960640"/>
            <a:ext cx="4484320" cy="1253642"/>
          </a:xfrm>
          <a:prstGeom prst="rect">
            <a:avLst/>
          </a:prstGeom>
          <a:effectLst>
            <a:outerShdw blurRad="50800" dist="38100" dir="5400000" algn="t"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8" name="Text Placeholder 30">
            <a:extLst>
              <a:ext uri="{FF2B5EF4-FFF2-40B4-BE49-F238E27FC236}">
                <a16:creationId xmlns:a16="http://schemas.microsoft.com/office/drawing/2014/main" id="{857272D2-F8D9-49A4-9BCC-A317C8060858}"/>
              </a:ext>
            </a:extLst>
          </p:cNvPr>
          <p:cNvSpPr>
            <a:spLocks noGrp="1"/>
          </p:cNvSpPr>
          <p:nvPr>
            <p:ph type="body" sz="quarter" idx="17" hasCustomPrompt="1"/>
          </p:nvPr>
        </p:nvSpPr>
        <p:spPr>
          <a:xfrm>
            <a:off x="6855942" y="2492188"/>
            <a:ext cx="4484320" cy="1416424"/>
          </a:xfrm>
          <a:prstGeom prst="rect">
            <a:avLst/>
          </a:prstGeom>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9" name="Text Placeholder 30">
            <a:extLst>
              <a:ext uri="{FF2B5EF4-FFF2-40B4-BE49-F238E27FC236}">
                <a16:creationId xmlns:a16="http://schemas.microsoft.com/office/drawing/2014/main" id="{2E5471CD-51CF-4310-B493-E80F92C6A919}"/>
              </a:ext>
            </a:extLst>
          </p:cNvPr>
          <p:cNvSpPr>
            <a:spLocks noGrp="1"/>
          </p:cNvSpPr>
          <p:nvPr>
            <p:ph type="body" sz="quarter" idx="18" hasCustomPrompt="1"/>
          </p:nvPr>
        </p:nvSpPr>
        <p:spPr>
          <a:xfrm>
            <a:off x="6855942" y="4043082"/>
            <a:ext cx="4484320" cy="1416424"/>
          </a:xfrm>
          <a:prstGeom prst="rect">
            <a:avLst/>
          </a:prstGeom>
        </p:spPr>
        <p:txBody>
          <a:bodyPr/>
          <a:lstStyle>
            <a:lvl1pPr marL="285750" indent="-285750" algn="l">
              <a:buFont typeface="Arial" panose="020B0604020202020204" pitchFamily="34" charset="0"/>
              <a:buChar char="•"/>
              <a:defRPr sz="1800" b="0">
                <a:solidFill>
                  <a:schemeClr val="bg1"/>
                </a:solidFill>
                <a:latin typeface="Arial" panose="020B0604020202020204" pitchFamily="34" charset="0"/>
                <a:cs typeface="Arial" panose="020B0604020202020204" pitchFamily="34" charset="0"/>
              </a:defRPr>
            </a:lvl1pPr>
          </a:lstStyle>
          <a:p>
            <a:pPr lvl="0"/>
            <a:r>
              <a:rPr lang="en-US"/>
              <a:t>Arial Regular 16pt – for support copy</a:t>
            </a:r>
          </a:p>
        </p:txBody>
      </p:sp>
    </p:spTree>
    <p:extLst>
      <p:ext uri="{BB962C8B-B14F-4D97-AF65-F5344CB8AC3E}">
        <p14:creationId xmlns:p14="http://schemas.microsoft.com/office/powerpoint/2010/main" val="4742706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24F837E-B483-40EC-BEF2-DBB0C196C25E}"/>
              </a:ext>
            </a:extLst>
          </p:cNvPr>
          <p:cNvSpPr>
            <a:spLocks noGrp="1"/>
          </p:cNvSpPr>
          <p:nvPr>
            <p:ph type="body" sz="quarter" idx="10" hasCustomPrompt="1"/>
          </p:nvPr>
        </p:nvSpPr>
        <p:spPr>
          <a:xfrm>
            <a:off x="6777318" y="1486007"/>
            <a:ext cx="4745990" cy="1066456"/>
          </a:xfrm>
          <a:prstGeom prst="rect">
            <a:avLst/>
          </a:prstGeom>
        </p:spPr>
        <p:txBody>
          <a:bodyPr/>
          <a:lstStyle>
            <a:lvl1pPr marL="0" indent="0" algn="r">
              <a:buNone/>
              <a:defRPr sz="36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15" name="Text Placeholder 30">
            <a:extLst>
              <a:ext uri="{FF2B5EF4-FFF2-40B4-BE49-F238E27FC236}">
                <a16:creationId xmlns:a16="http://schemas.microsoft.com/office/drawing/2014/main" id="{78C5CDB3-9297-4184-999E-3272BE0AC5E8}"/>
              </a:ext>
            </a:extLst>
          </p:cNvPr>
          <p:cNvSpPr>
            <a:spLocks noGrp="1"/>
          </p:cNvSpPr>
          <p:nvPr>
            <p:ph type="body" sz="quarter" idx="14" hasCustomPrompt="1"/>
          </p:nvPr>
        </p:nvSpPr>
        <p:spPr>
          <a:xfrm>
            <a:off x="7038988" y="2565888"/>
            <a:ext cx="4484320" cy="473147"/>
          </a:xfrm>
          <a:prstGeom prst="rect">
            <a:avLst/>
          </a:prstGeom>
        </p:spPr>
        <p:txBody>
          <a:bodyPr/>
          <a:lstStyle>
            <a:lvl1pPr marL="0" indent="0" algn="r">
              <a:buNone/>
              <a:defRPr sz="28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6" name="Text Placeholder 32">
            <a:extLst>
              <a:ext uri="{FF2B5EF4-FFF2-40B4-BE49-F238E27FC236}">
                <a16:creationId xmlns:a16="http://schemas.microsoft.com/office/drawing/2014/main" id="{74411BDF-1E17-4616-99E7-2C120771626D}"/>
              </a:ext>
            </a:extLst>
          </p:cNvPr>
          <p:cNvSpPr>
            <a:spLocks noGrp="1"/>
          </p:cNvSpPr>
          <p:nvPr>
            <p:ph type="body" sz="quarter" idx="15" hasCustomPrompt="1"/>
          </p:nvPr>
        </p:nvSpPr>
        <p:spPr>
          <a:xfrm>
            <a:off x="7139648" y="3204861"/>
            <a:ext cx="4383660" cy="3016645"/>
          </a:xfrm>
          <a:prstGeom prst="rect">
            <a:avLst/>
          </a:prstGeom>
        </p:spPr>
        <p:txBody>
          <a:bodyPr/>
          <a:lstStyle>
            <a:lvl1pPr marL="0" indent="0" algn="r">
              <a:buNone/>
              <a:defRPr sz="180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7" name="Slide Number Placeholder 16">
            <a:extLst>
              <a:ext uri="{FF2B5EF4-FFF2-40B4-BE49-F238E27FC236}">
                <a16:creationId xmlns:a16="http://schemas.microsoft.com/office/drawing/2014/main" id="{625C7632-FA62-4004-AB2F-63522999B046}"/>
              </a:ext>
            </a:extLst>
          </p:cNvPr>
          <p:cNvSpPr>
            <a:spLocks noGrp="1"/>
          </p:cNvSpPr>
          <p:nvPr>
            <p:ph type="sldNum" sz="quarter" idx="16"/>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681720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D7A3A3-AFE4-4ACE-AE35-4BB0C5838B5E}"/>
              </a:ext>
            </a:extLst>
          </p:cNvPr>
          <p:cNvSpPr>
            <a:spLocks noGrp="1"/>
          </p:cNvSpPr>
          <p:nvPr>
            <p:ph type="sldNum" sz="quarter" idx="1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415050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24_Custom Layout">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2FE80F4C-A791-4F2A-9DE9-9547CADD3885}"/>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18" name="Slide Number Placeholder 17">
            <a:extLst>
              <a:ext uri="{FF2B5EF4-FFF2-40B4-BE49-F238E27FC236}">
                <a16:creationId xmlns:a16="http://schemas.microsoft.com/office/drawing/2014/main" id="{CE15DB58-E246-4579-83F0-D8D0A6729F30}"/>
              </a:ext>
            </a:extLst>
          </p:cNvPr>
          <p:cNvSpPr>
            <a:spLocks noGrp="1"/>
          </p:cNvSpPr>
          <p:nvPr>
            <p:ph type="sldNum" sz="quarter" idx="10"/>
          </p:nvPr>
        </p:nvSpPr>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2E00A892-E3BB-4BE0-82F5-82504612496F}"/>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6" name="TextBox 15">
            <a:extLst>
              <a:ext uri="{FF2B5EF4-FFF2-40B4-BE49-F238E27FC236}">
                <a16:creationId xmlns:a16="http://schemas.microsoft.com/office/drawing/2014/main" id="{EBCEFFB6-30FE-4CBD-AA28-34BFDC20E26B}"/>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9" name="TextBox 18">
            <a:extLst>
              <a:ext uri="{FF2B5EF4-FFF2-40B4-BE49-F238E27FC236}">
                <a16:creationId xmlns:a16="http://schemas.microsoft.com/office/drawing/2014/main" id="{822A0D84-3BAC-4C8E-B095-EDAC63A72973}"/>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20" name="Date Placeholder 3">
            <a:extLst>
              <a:ext uri="{FF2B5EF4-FFF2-40B4-BE49-F238E27FC236}">
                <a16:creationId xmlns:a16="http://schemas.microsoft.com/office/drawing/2014/main" id="{C5DB78E9-DA0B-4B5E-9049-9A505C4B0758}"/>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85674842-E8B5-492C-B282-BEF7197A003C}" type="datetime1">
              <a:rPr lang="en-US" smtClean="0"/>
              <a:t>11/7/2023</a:t>
            </a:fld>
            <a:endParaRPr lang="en-US"/>
          </a:p>
          <a:p>
            <a:r>
              <a:rPr lang="en-US"/>
              <a:t>www.SquareMeals.org</a:t>
            </a:r>
          </a:p>
        </p:txBody>
      </p:sp>
      <p:sp>
        <p:nvSpPr>
          <p:cNvPr id="21" name="TextBox 20">
            <a:extLst>
              <a:ext uri="{FF2B5EF4-FFF2-40B4-BE49-F238E27FC236}">
                <a16:creationId xmlns:a16="http://schemas.microsoft.com/office/drawing/2014/main" id="{253D2272-8DCA-4F88-966F-F26C484A9C1E}"/>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5" name="Picture 24"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70DFB41C-511D-416D-BDC8-08DBF7913D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6" name="Picture 25" descr="Social Media Icons (4 total). Left to Right and Top to Bottom: Facebook, Instagram, Twitter and YouTube.">
            <a:extLst>
              <a:ext uri="{FF2B5EF4-FFF2-40B4-BE49-F238E27FC236}">
                <a16:creationId xmlns:a16="http://schemas.microsoft.com/office/drawing/2014/main" id="{91F000C6-684B-4673-845C-66BE84529D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13" name="Picture 12">
            <a:extLst>
              <a:ext uri="{FF2B5EF4-FFF2-40B4-BE49-F238E27FC236}">
                <a16:creationId xmlns:a16="http://schemas.microsoft.com/office/drawing/2014/main" id="{9F58A134-A986-48F0-AE07-DC578DFD9A9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
        <p:nvSpPr>
          <p:cNvPr id="17" name="TextBox 16">
            <a:extLst>
              <a:ext uri="{FF2B5EF4-FFF2-40B4-BE49-F238E27FC236}">
                <a16:creationId xmlns:a16="http://schemas.microsoft.com/office/drawing/2014/main" id="{8E65F6D8-7C97-AFAE-F88F-42555B909277}"/>
              </a:ext>
            </a:extLst>
          </p:cNvPr>
          <p:cNvSpPr txBox="1"/>
          <p:nvPr userDrawn="1"/>
        </p:nvSpPr>
        <p:spPr>
          <a:xfrm>
            <a:off x="319509" y="267391"/>
            <a:ext cx="11082010" cy="4932376"/>
          </a:xfrm>
          <a:prstGeom prst="rect">
            <a:avLst/>
          </a:prstGeom>
          <a:noFill/>
        </p:spPr>
        <p:txBody>
          <a:bodyPr wrap="square" rtlCol="0" anchor="ctr">
            <a:spAutoFit/>
          </a:bodyPr>
          <a:lstStyle/>
          <a:p>
            <a:pPr marL="0" marR="0"/>
            <a:r>
              <a:rPr lang="en-US" sz="1200">
                <a:solidFill>
                  <a:srgbClr val="1B1B1B"/>
                </a:solidFill>
                <a:effectLst/>
                <a:latin typeface="Calibri" panose="020F0502020204030204" pitchFamily="34" charset="0"/>
                <a:ea typeface="Times New Roman" panose="02020603050405020304" pitchFamily="18"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To file a program discrimination complaint, a Complainant should complete a Form AD-3027, USDA Program Discrimination Complaint Form which can be obtained online at: </a:t>
            </a:r>
            <a:r>
              <a:rPr lang="en-US" sz="1200" u="sng">
                <a:solidFill>
                  <a:srgbClr val="0070C0"/>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https://www.usda.gov/sites/default/files/documents/USDA-OASCR%20P-Complaint-Form-0508-0002-508-11-28-17Fax2Mail.pdf</a:t>
            </a:r>
            <a:r>
              <a:rPr lang="en-US" sz="1200">
                <a:solidFill>
                  <a:srgbClr val="1B1B1B"/>
                </a:solidFill>
                <a:effectLst/>
                <a:latin typeface="Calibri" panose="020F0502020204030204" pitchFamily="34" charset="0"/>
                <a:ea typeface="Times New Roman" panose="02020603050405020304" pitchFamily="18"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marR="0"/>
            <a:endParaRPr lang="en-US" sz="1200">
              <a:effectLst/>
              <a:latin typeface="Times New Roman" panose="02020603050405020304" pitchFamily="18" charset="0"/>
              <a:ea typeface="Times New Roman" panose="02020603050405020304" pitchFamily="18"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U.S. Department of Agriculture</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Office of the Assistant Secretary for Civil Rights</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1400 Independence Avenue, SW</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Washington, D.C. 20250-9410;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fax:</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(833) 256-1665 or (202) 690-7442;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email: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program.intake@usda.gov</a:t>
            </a:r>
            <a:endPar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14000"/>
              </a:lnSpc>
              <a:spcBef>
                <a:spcPts val="0"/>
              </a:spcBef>
              <a:spcAft>
                <a:spcPts val="900"/>
              </a:spcAft>
              <a:buFont typeface="+mj-lt"/>
              <a:buNone/>
              <a:tabLst>
                <a:tab pos="457200" algn="l"/>
              </a:tabLst>
            </a:pPr>
            <a:r>
              <a:rPr lang="en-US" sz="1200" kern="1200">
                <a:solidFill>
                  <a:srgbClr val="1B1B1B"/>
                </a:solidFill>
                <a:effectLst/>
                <a:latin typeface="Calibri" panose="020F0502020204030204" pitchFamily="34" charset="0"/>
                <a:cs typeface="Calibri" panose="020F0502020204030204" pitchFamily="34" charset="0"/>
              </a:rPr>
              <a:t>This institution is an equal opportunity provider.</a:t>
            </a:r>
            <a:endParaRPr lang="en-US" sz="120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20685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24_Custom Layout">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2FE80F4C-A791-4F2A-9DE9-9547CADD3885}"/>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18" name="Slide Number Placeholder 17">
            <a:extLst>
              <a:ext uri="{FF2B5EF4-FFF2-40B4-BE49-F238E27FC236}">
                <a16:creationId xmlns:a16="http://schemas.microsoft.com/office/drawing/2014/main" id="{CE15DB58-E246-4579-83F0-D8D0A6729F30}"/>
              </a:ext>
            </a:extLst>
          </p:cNvPr>
          <p:cNvSpPr>
            <a:spLocks noGrp="1"/>
          </p:cNvSpPr>
          <p:nvPr>
            <p:ph type="sldNum" sz="quarter" idx="10"/>
          </p:nvPr>
        </p:nvSpPr>
        <p:spPr/>
        <p:txBody>
          <a:bodyPr/>
          <a:lstStyle/>
          <a:p>
            <a:fld id="{4179449E-6FBB-2343-B3AE-D1EFA46A6E77}" type="slidenum">
              <a:rPr lang="en-US" smtClean="0"/>
              <a:pPr/>
              <a:t>‹#›</a:t>
            </a:fld>
            <a:endParaRPr lang="en-US"/>
          </a:p>
        </p:txBody>
      </p:sp>
      <p:sp>
        <p:nvSpPr>
          <p:cNvPr id="14" name="Rounded Rectangle 7">
            <a:extLst>
              <a:ext uri="{FF2B5EF4-FFF2-40B4-BE49-F238E27FC236}">
                <a16:creationId xmlns:a16="http://schemas.microsoft.com/office/drawing/2014/main" id="{2E00A892-E3BB-4BE0-82F5-82504612496F}"/>
              </a:ext>
            </a:extLst>
          </p:cNvPr>
          <p:cNvSpPr/>
          <p:nvPr userDrawn="1"/>
        </p:nvSpPr>
        <p:spPr>
          <a:xfrm>
            <a:off x="1" y="5286626"/>
            <a:ext cx="12192000" cy="1571373"/>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sp>
        <p:nvSpPr>
          <p:cNvPr id="16" name="TextBox 15">
            <a:extLst>
              <a:ext uri="{FF2B5EF4-FFF2-40B4-BE49-F238E27FC236}">
                <a16:creationId xmlns:a16="http://schemas.microsoft.com/office/drawing/2014/main" id="{EBCEFFB6-30FE-4CBD-AA28-34BFDC20E26B}"/>
              </a:ext>
            </a:extLst>
          </p:cNvPr>
          <p:cNvSpPr txBox="1"/>
          <p:nvPr userDrawn="1"/>
        </p:nvSpPr>
        <p:spPr>
          <a:xfrm>
            <a:off x="26203" y="6376259"/>
            <a:ext cx="5335449" cy="430887"/>
          </a:xfrm>
          <a:prstGeom prst="rect">
            <a:avLst/>
          </a:prstGeom>
          <a:noFill/>
        </p:spPr>
        <p:txBody>
          <a:bodyPr wrap="square" rtlCol="0">
            <a:spAutoFit/>
          </a:bodyPr>
          <a:lstStyle/>
          <a:p>
            <a:pPr lvl="0"/>
            <a:r>
              <a:rPr lang="en-US" sz="1100">
                <a:solidFill>
                  <a:schemeClr val="bg1"/>
                </a:solidFill>
                <a:latin typeface="Arial" panose="020B0604020202020204" pitchFamily="34" charset="0"/>
                <a:cs typeface="Arial" panose="020B0604020202020204" pitchFamily="34" charset="0"/>
              </a:rPr>
              <a:t>Food and Nutrition Division</a:t>
            </a:r>
          </a:p>
          <a:p>
            <a:pPr lvl="0"/>
            <a:r>
              <a:rPr lang="en-US" sz="1100">
                <a:solidFill>
                  <a:schemeClr val="bg1"/>
                </a:solidFill>
                <a:latin typeface="Arial" panose="020B0604020202020204" pitchFamily="34" charset="0"/>
                <a:cs typeface="Arial" panose="020B0604020202020204" pitchFamily="34" charset="0"/>
              </a:rPr>
              <a:t>Food Distribution Program</a:t>
            </a:r>
          </a:p>
        </p:txBody>
      </p:sp>
      <p:sp>
        <p:nvSpPr>
          <p:cNvPr id="19" name="TextBox 18">
            <a:extLst>
              <a:ext uri="{FF2B5EF4-FFF2-40B4-BE49-F238E27FC236}">
                <a16:creationId xmlns:a16="http://schemas.microsoft.com/office/drawing/2014/main" id="{822A0D84-3BAC-4C8E-B095-EDAC63A72973}"/>
              </a:ext>
            </a:extLst>
          </p:cNvPr>
          <p:cNvSpPr txBox="1"/>
          <p:nvPr userDrawn="1"/>
        </p:nvSpPr>
        <p:spPr>
          <a:xfrm>
            <a:off x="2167128" y="6368762"/>
            <a:ext cx="7790688" cy="430887"/>
          </a:xfrm>
          <a:prstGeom prst="rect">
            <a:avLst/>
          </a:prstGeom>
          <a:noFill/>
          <a:effectLst/>
        </p:spPr>
        <p:txBody>
          <a:bodyPr wrap="square" rtlCol="0">
            <a:spAutoFit/>
          </a:bodyPr>
          <a:lstStyle/>
          <a:p>
            <a:pPr algn="ctr"/>
            <a:r>
              <a:rPr lang="en-US" sz="1100">
                <a:solidFill>
                  <a:schemeClr val="bg1"/>
                </a:solidFill>
                <a:latin typeface="Arial" panose="020B0604020202020204" pitchFamily="34" charset="0"/>
                <a:cs typeface="Arial" panose="020B0604020202020204" pitchFamily="34" charset="0"/>
              </a:rPr>
              <a:t>This product was funded by USDA. </a:t>
            </a:r>
          </a:p>
          <a:p>
            <a:pPr algn="ctr"/>
            <a:r>
              <a:rPr lang="en-US" sz="1100">
                <a:solidFill>
                  <a:schemeClr val="bg1"/>
                </a:solidFill>
                <a:latin typeface="Arial" panose="020B0604020202020204" pitchFamily="34" charset="0"/>
                <a:cs typeface="Arial" panose="020B0604020202020204" pitchFamily="34" charset="0"/>
              </a:rPr>
              <a:t>This institution is an equal opportunity provider.</a:t>
            </a:r>
            <a:endParaRPr lang="en-US" sz="1200">
              <a:solidFill>
                <a:schemeClr val="bg1"/>
              </a:solidFill>
              <a:latin typeface="Arial" panose="020B0604020202020204" pitchFamily="34" charset="0"/>
              <a:cs typeface="Arial" panose="020B0604020202020204" pitchFamily="34" charset="0"/>
            </a:endParaRPr>
          </a:p>
        </p:txBody>
      </p:sp>
      <p:sp>
        <p:nvSpPr>
          <p:cNvPr id="20" name="Date Placeholder 3">
            <a:extLst>
              <a:ext uri="{FF2B5EF4-FFF2-40B4-BE49-F238E27FC236}">
                <a16:creationId xmlns:a16="http://schemas.microsoft.com/office/drawing/2014/main" id="{C5DB78E9-DA0B-4B5E-9049-9A505C4B0758}"/>
              </a:ext>
            </a:extLst>
          </p:cNvPr>
          <p:cNvSpPr>
            <a:spLocks noGrp="1"/>
          </p:cNvSpPr>
          <p:nvPr>
            <p:ph type="dt" sz="half" idx="2"/>
          </p:nvPr>
        </p:nvSpPr>
        <p:spPr>
          <a:xfrm>
            <a:off x="10258010" y="6353842"/>
            <a:ext cx="1841582" cy="446264"/>
          </a:xfrm>
          <a:prstGeom prst="rect">
            <a:avLst/>
          </a:prstGeom>
        </p:spPr>
        <p:txBody>
          <a:bodyPr vert="horz" lIns="91440" tIns="45720" rIns="91440" bIns="45720" rtlCol="0" anchor="ctr"/>
          <a:lstStyle>
            <a:lvl1pPr algn="r">
              <a:defRPr lang="en-US" sz="1100" kern="1200" dirty="0">
                <a:solidFill>
                  <a:schemeClr val="bg1"/>
                </a:solidFill>
                <a:latin typeface="Arial" panose="020B0604020202020204" pitchFamily="34" charset="0"/>
                <a:ea typeface="+mn-ea"/>
                <a:cs typeface="Arial" panose="020B0604020202020204" pitchFamily="34" charset="0"/>
              </a:defRPr>
            </a:lvl1pPr>
          </a:lstStyle>
          <a:p>
            <a:r>
              <a:rPr lang="en-US"/>
              <a:t>Updated </a:t>
            </a:r>
            <a:fld id="{85674842-E8B5-492C-B282-BEF7197A003C}" type="datetime1">
              <a:rPr lang="en-US" smtClean="0"/>
              <a:t>11/7/2023</a:t>
            </a:fld>
            <a:endParaRPr lang="en-US"/>
          </a:p>
          <a:p>
            <a:r>
              <a:rPr lang="en-US"/>
              <a:t>www.SquareMeals.org</a:t>
            </a:r>
          </a:p>
        </p:txBody>
      </p:sp>
      <p:sp>
        <p:nvSpPr>
          <p:cNvPr id="21" name="TextBox 20">
            <a:extLst>
              <a:ext uri="{FF2B5EF4-FFF2-40B4-BE49-F238E27FC236}">
                <a16:creationId xmlns:a16="http://schemas.microsoft.com/office/drawing/2014/main" id="{253D2272-8DCA-4F88-966F-F26C484A9C1E}"/>
              </a:ext>
            </a:extLst>
          </p:cNvPr>
          <p:cNvSpPr txBox="1"/>
          <p:nvPr userDrawn="1"/>
        </p:nvSpPr>
        <p:spPr>
          <a:xfrm>
            <a:off x="1" y="5994274"/>
            <a:ext cx="12192001" cy="430887"/>
          </a:xfrm>
          <a:prstGeom prst="rect">
            <a:avLst/>
          </a:prstGeom>
          <a:noFill/>
          <a:effectLst/>
        </p:spPr>
        <p:txBody>
          <a:bodyPr wrap="square" rtlCol="0">
            <a:spAutoFit/>
          </a:bodyPr>
          <a:lstStyle>
            <a:defPPr>
              <a:defRPr lang="en-US"/>
            </a:defPPr>
            <a:lvl1pPr algn="ctr">
              <a:defRPr sz="1200">
                <a:solidFill>
                  <a:schemeClr val="bg1"/>
                </a:solidFill>
                <a:latin typeface="Arial" panose="020B0604020202020204" pitchFamily="34" charset="0"/>
                <a:cs typeface="Arial" panose="020B0604020202020204" pitchFamily="34" charset="0"/>
              </a:defRPr>
            </a:lvl1pPr>
          </a:lstStyle>
          <a:p>
            <a:pPr lvl="0"/>
            <a:r>
              <a:rPr lang="en-US" sz="1100"/>
              <a:t>Fraud Hotline: 1-866-5-FRAUD-4 or 1-866-537-2834 | P.O. Box 12847 | Austin, TX 78711</a:t>
            </a:r>
          </a:p>
          <a:p>
            <a:pPr lvl="0"/>
            <a:r>
              <a:rPr lang="en-US" sz="1100"/>
              <a:t>Toll Free: (877) TEX-MEAL | For the hearing impaired: (800) 735-2989 (TTY)</a:t>
            </a:r>
          </a:p>
        </p:txBody>
      </p:sp>
      <p:pic>
        <p:nvPicPr>
          <p:cNvPr id="25" name="Picture 24" descr="The Texas Department of Agriculture's Food and Nutrition Division logo. Called SquareMeals logo. Has a red school lunch tray icon with a green leaf that makes it look like an apple. The word Square is written horizontally at the bottom of the tray and the work Meals is written, vertically on the right side of the tray.">
            <a:extLst>
              <a:ext uri="{FF2B5EF4-FFF2-40B4-BE49-F238E27FC236}">
                <a16:creationId xmlns:a16="http://schemas.microsoft.com/office/drawing/2014/main" id="{70DFB41C-511D-416D-BDC8-08DBF7913D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726" y="5574712"/>
            <a:ext cx="1263238" cy="976139"/>
          </a:xfrm>
          <a:prstGeom prst="rect">
            <a:avLst/>
          </a:prstGeom>
        </p:spPr>
      </p:pic>
      <p:pic>
        <p:nvPicPr>
          <p:cNvPr id="26" name="Picture 25" descr="Social Media Icons (4 total). Left to Right and Top to Bottom: Facebook, Instagram, Twitter and YouTube.">
            <a:extLst>
              <a:ext uri="{FF2B5EF4-FFF2-40B4-BE49-F238E27FC236}">
                <a16:creationId xmlns:a16="http://schemas.microsoft.com/office/drawing/2014/main" id="{91F000C6-684B-4673-845C-66BE84529D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52067" y="5806515"/>
            <a:ext cx="540775" cy="525255"/>
          </a:xfrm>
          <a:prstGeom prst="rect">
            <a:avLst/>
          </a:prstGeom>
        </p:spPr>
      </p:pic>
      <p:pic>
        <p:nvPicPr>
          <p:cNvPr id="13" name="Picture 12">
            <a:extLst>
              <a:ext uri="{FF2B5EF4-FFF2-40B4-BE49-F238E27FC236}">
                <a16:creationId xmlns:a16="http://schemas.microsoft.com/office/drawing/2014/main" id="{9F58A134-A986-48F0-AE07-DC578DFD9A9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816450" y="5007550"/>
            <a:ext cx="2434808" cy="888734"/>
          </a:xfrm>
          <a:prstGeom prst="rect">
            <a:avLst/>
          </a:prstGeom>
        </p:spPr>
      </p:pic>
      <p:sp>
        <p:nvSpPr>
          <p:cNvPr id="17" name="TextBox 16">
            <a:extLst>
              <a:ext uri="{FF2B5EF4-FFF2-40B4-BE49-F238E27FC236}">
                <a16:creationId xmlns:a16="http://schemas.microsoft.com/office/drawing/2014/main" id="{8E65F6D8-7C97-AFAE-F88F-42555B909277}"/>
              </a:ext>
            </a:extLst>
          </p:cNvPr>
          <p:cNvSpPr txBox="1"/>
          <p:nvPr userDrawn="1"/>
        </p:nvSpPr>
        <p:spPr>
          <a:xfrm>
            <a:off x="319509" y="267391"/>
            <a:ext cx="11082010" cy="4932376"/>
          </a:xfrm>
          <a:prstGeom prst="rect">
            <a:avLst/>
          </a:prstGeom>
          <a:noFill/>
        </p:spPr>
        <p:txBody>
          <a:bodyPr wrap="square" rtlCol="0" anchor="ctr">
            <a:spAutoFit/>
          </a:bodyPr>
          <a:lstStyle/>
          <a:p>
            <a:pPr marL="0" marR="0"/>
            <a:r>
              <a:rPr lang="en-US" sz="1200">
                <a:solidFill>
                  <a:srgbClr val="1B1B1B"/>
                </a:solidFill>
                <a:effectLst/>
                <a:latin typeface="Calibri" panose="020F0502020204030204" pitchFamily="34" charset="0"/>
                <a:ea typeface="Times New Roman" panose="02020603050405020304" pitchFamily="18"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marR="0"/>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1B1B1B"/>
                </a:solidFill>
                <a:effectLst/>
                <a:latin typeface="Calibri" panose="020F0502020204030204" pitchFamily="34" charset="0"/>
                <a:ea typeface="Times New Roman" panose="02020603050405020304" pitchFamily="18" charset="0"/>
              </a:rPr>
              <a:t>To file a program discrimination complaint, a Complainant should complete a Form AD-3027, USDA Program Discrimination Complaint Form which can be obtained online at: </a:t>
            </a:r>
            <a:r>
              <a:rPr lang="en-US" sz="1200" u="sng">
                <a:solidFill>
                  <a:srgbClr val="0070C0"/>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https://www.usda.gov/sites/default/files/documents/USDA-OASCR%20P-Complaint-Form-0508-0002-508-11-28-17Fax2Mail.pdf</a:t>
            </a:r>
            <a:r>
              <a:rPr lang="en-US" sz="1200">
                <a:solidFill>
                  <a:srgbClr val="1B1B1B"/>
                </a:solidFill>
                <a:effectLst/>
                <a:latin typeface="Calibri" panose="020F0502020204030204" pitchFamily="34" charset="0"/>
                <a:ea typeface="Times New Roman" panose="02020603050405020304" pitchFamily="18"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marR="0"/>
            <a:endParaRPr lang="en-US" sz="1200">
              <a:effectLst/>
              <a:latin typeface="Times New Roman" panose="02020603050405020304" pitchFamily="18" charset="0"/>
              <a:ea typeface="Times New Roman" panose="02020603050405020304" pitchFamily="18"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U.S. Department of Agriculture</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Office of the Assistant Secretary for Civil Rights</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1400 Independence Avenue, SW</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Washington, D.C. 20250-9410;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fax:</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t>(833) 256-1665 or (202) 690-7442; or</a:t>
            </a:r>
            <a:endParaRPr lang="en-US" sz="1200">
              <a:solidFill>
                <a:srgbClr val="1B1B1B"/>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4000"/>
              </a:lnSpc>
              <a:spcBef>
                <a:spcPts val="0"/>
              </a:spcBef>
              <a:spcAft>
                <a:spcPts val="900"/>
              </a:spcAft>
              <a:buFont typeface="+mj-lt"/>
              <a:buAutoNum type="arabicPeriod"/>
              <a:tabLst>
                <a:tab pos="457200" algn="l"/>
              </a:tabLst>
            </a:pPr>
            <a:r>
              <a:rPr lang="en-US" sz="1200" b="1">
                <a:solidFill>
                  <a:srgbClr val="1B1B1B"/>
                </a:solidFill>
                <a:effectLst/>
                <a:latin typeface="Calibri" panose="020F0502020204030204" pitchFamily="34" charset="0"/>
                <a:ea typeface="Calibri" panose="020F0502020204030204" pitchFamily="34" charset="0"/>
                <a:cs typeface="Arial" panose="020B0604020202020204" pitchFamily="34" charset="0"/>
              </a:rPr>
              <a:t>email:</a:t>
            </a:r>
            <a:br>
              <a:rPr lang="en-US" sz="1200">
                <a:solidFill>
                  <a:srgbClr val="1B1B1B"/>
                </a:solidFill>
                <a:effectLst/>
                <a:latin typeface="Calibri" panose="020F0502020204030204" pitchFamily="34" charset="0"/>
                <a:ea typeface="Calibri" panose="020F0502020204030204" pitchFamily="34" charset="0"/>
                <a:cs typeface="Calibri" panose="020F0502020204030204" pitchFamily="34" charset="0"/>
              </a:rPr>
            </a:br>
            <a:r>
              <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program.intake@usda.gov</a:t>
            </a:r>
            <a:endParaRPr lang="en-US" sz="1200" u="sng">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14000"/>
              </a:lnSpc>
              <a:spcBef>
                <a:spcPts val="0"/>
              </a:spcBef>
              <a:spcAft>
                <a:spcPts val="900"/>
              </a:spcAft>
              <a:buFont typeface="+mj-lt"/>
              <a:buNone/>
              <a:tabLst>
                <a:tab pos="457200" algn="l"/>
              </a:tabLst>
            </a:pPr>
            <a:r>
              <a:rPr lang="en-US" sz="1200" kern="1200">
                <a:solidFill>
                  <a:srgbClr val="1B1B1B"/>
                </a:solidFill>
                <a:effectLst/>
                <a:latin typeface="Calibri" panose="020F0502020204030204" pitchFamily="34" charset="0"/>
                <a:cs typeface="Calibri" panose="020F0502020204030204" pitchFamily="34" charset="0"/>
              </a:rPr>
              <a:t>This institution is an equal opportunity provider.</a:t>
            </a:r>
            <a:endParaRPr lang="en-US" sz="120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568433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52_Custom Layout">
    <p:spTree>
      <p:nvGrpSpPr>
        <p:cNvPr id="1" name=""/>
        <p:cNvGrpSpPr/>
        <p:nvPr/>
      </p:nvGrpSpPr>
      <p:grpSpPr>
        <a:xfrm>
          <a:off x="0" y="0"/>
          <a:ext cx="0" cy="0"/>
          <a:chOff x="0" y="0"/>
          <a:chExt cx="0" cy="0"/>
        </a:xfrm>
      </p:grpSpPr>
      <p:sp>
        <p:nvSpPr>
          <p:cNvPr id="22" name="Text Placeholder 32">
            <a:extLst>
              <a:ext uri="{FF2B5EF4-FFF2-40B4-BE49-F238E27FC236}">
                <a16:creationId xmlns:a16="http://schemas.microsoft.com/office/drawing/2014/main" id="{1422056E-AA47-4A18-8530-A58160F4EEB7}"/>
              </a:ext>
            </a:extLst>
          </p:cNvPr>
          <p:cNvSpPr>
            <a:spLocks noGrp="1"/>
          </p:cNvSpPr>
          <p:nvPr>
            <p:ph type="body" sz="quarter" idx="15" hasCustomPrompt="1"/>
          </p:nvPr>
        </p:nvSpPr>
        <p:spPr>
          <a:xfrm>
            <a:off x="4445122" y="4635168"/>
            <a:ext cx="4884409"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email@texasagriculture.gov</a:t>
            </a:r>
          </a:p>
        </p:txBody>
      </p:sp>
      <p:sp>
        <p:nvSpPr>
          <p:cNvPr id="23" name="Text Placeholder 32">
            <a:extLst>
              <a:ext uri="{FF2B5EF4-FFF2-40B4-BE49-F238E27FC236}">
                <a16:creationId xmlns:a16="http://schemas.microsoft.com/office/drawing/2014/main" id="{A6BEE151-EC98-44C0-82BE-78C0DFE5220B}"/>
              </a:ext>
            </a:extLst>
          </p:cNvPr>
          <p:cNvSpPr>
            <a:spLocks noGrp="1"/>
          </p:cNvSpPr>
          <p:nvPr>
            <p:ph type="body" sz="quarter" idx="16" hasCustomPrompt="1"/>
          </p:nvPr>
        </p:nvSpPr>
        <p:spPr>
          <a:xfrm>
            <a:off x="4659812" y="5696549"/>
            <a:ext cx="1705129" cy="39467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123-456-7890</a:t>
            </a:r>
          </a:p>
        </p:txBody>
      </p:sp>
      <p:sp>
        <p:nvSpPr>
          <p:cNvPr id="24" name="Text Placeholder 32">
            <a:extLst>
              <a:ext uri="{FF2B5EF4-FFF2-40B4-BE49-F238E27FC236}">
                <a16:creationId xmlns:a16="http://schemas.microsoft.com/office/drawing/2014/main" id="{25EE5466-3CFB-4BC8-B19D-1E3BAB53F4D6}"/>
              </a:ext>
            </a:extLst>
          </p:cNvPr>
          <p:cNvSpPr>
            <a:spLocks noGrp="1"/>
          </p:cNvSpPr>
          <p:nvPr>
            <p:ph type="body" sz="quarter" idx="17" hasCustomPrompt="1"/>
          </p:nvPr>
        </p:nvSpPr>
        <p:spPr>
          <a:xfrm>
            <a:off x="3981997" y="2760149"/>
            <a:ext cx="5282254" cy="614364"/>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12354 Street Name City, State Zip Code</a:t>
            </a:r>
          </a:p>
        </p:txBody>
      </p:sp>
      <p:sp>
        <p:nvSpPr>
          <p:cNvPr id="25" name="Text Placeholder 32">
            <a:extLst>
              <a:ext uri="{FF2B5EF4-FFF2-40B4-BE49-F238E27FC236}">
                <a16:creationId xmlns:a16="http://schemas.microsoft.com/office/drawing/2014/main" id="{25201F35-CBA4-4C14-A9BD-BE63B85DB6E2}"/>
              </a:ext>
            </a:extLst>
          </p:cNvPr>
          <p:cNvSpPr>
            <a:spLocks noGrp="1"/>
          </p:cNvSpPr>
          <p:nvPr>
            <p:ph type="body" sz="quarter" idx="18" hasCustomPrompt="1"/>
          </p:nvPr>
        </p:nvSpPr>
        <p:spPr>
          <a:xfrm>
            <a:off x="4247638" y="3724191"/>
            <a:ext cx="2646221" cy="466545"/>
          </a:xfrm>
          <a:prstGeom prst="rect">
            <a:avLst/>
          </a:prstGeom>
        </p:spPr>
        <p:txBody>
          <a:bodyPr/>
          <a:lstStyle>
            <a:lvl1pPr marL="0" indent="0" algn="l">
              <a:buNone/>
              <a:defRPr sz="1800">
                <a:solidFill>
                  <a:schemeClr val="bg1"/>
                </a:solidFill>
                <a:latin typeface="Arial" panose="020B0604020202020204" pitchFamily="34" charset="0"/>
                <a:cs typeface="Arial" panose="020B0604020202020204" pitchFamily="34" charset="0"/>
              </a:defRPr>
            </a:lvl1pPr>
          </a:lstStyle>
          <a:p>
            <a:pPr lvl="0"/>
            <a:r>
              <a:rPr lang="en-US"/>
              <a:t>www.SquareMeals.org</a:t>
            </a:r>
          </a:p>
        </p:txBody>
      </p:sp>
      <p:sp>
        <p:nvSpPr>
          <p:cNvPr id="2" name="Slide Number Placeholder 1">
            <a:extLst>
              <a:ext uri="{FF2B5EF4-FFF2-40B4-BE49-F238E27FC236}">
                <a16:creationId xmlns:a16="http://schemas.microsoft.com/office/drawing/2014/main" id="{A505F1EA-7316-4BCA-8A92-A2140B80E914}"/>
              </a:ext>
            </a:extLst>
          </p:cNvPr>
          <p:cNvSpPr>
            <a:spLocks noGrp="1"/>
          </p:cNvSpPr>
          <p:nvPr>
            <p:ph type="sldNum" sz="quarter" idx="19"/>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8071321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6A992CE-5762-454A-BD9F-40C162BF4E26}"/>
              </a:ext>
            </a:extLst>
          </p:cNvPr>
          <p:cNvSpPr>
            <a:spLocks noGrp="1"/>
          </p:cNvSpPr>
          <p:nvPr>
            <p:ph type="body" sz="quarter" idx="10" hasCustomPrompt="1"/>
          </p:nvPr>
        </p:nvSpPr>
        <p:spPr>
          <a:xfrm>
            <a:off x="958605" y="3165958"/>
            <a:ext cx="4484320" cy="1066456"/>
          </a:xfrm>
          <a:prstGeom prst="rect">
            <a:avLst/>
          </a:prstGeom>
          <a:effectLst>
            <a:outerShdw blurRad="50800" dist="38100" dir="5400000" algn="t"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12" name="Text Placeholder 30">
            <a:extLst>
              <a:ext uri="{FF2B5EF4-FFF2-40B4-BE49-F238E27FC236}">
                <a16:creationId xmlns:a16="http://schemas.microsoft.com/office/drawing/2014/main" id="{B7D7CFE9-30CB-4301-BF9C-7F9EAC7DE103}"/>
              </a:ext>
            </a:extLst>
          </p:cNvPr>
          <p:cNvSpPr>
            <a:spLocks noGrp="1"/>
          </p:cNvSpPr>
          <p:nvPr>
            <p:ph type="body" sz="quarter" idx="14" hasCustomPrompt="1"/>
          </p:nvPr>
        </p:nvSpPr>
        <p:spPr>
          <a:xfrm>
            <a:off x="958605" y="4697506"/>
            <a:ext cx="4484320" cy="1873624"/>
          </a:xfrm>
          <a:prstGeom prst="rect">
            <a:avLst/>
          </a:prstGeom>
        </p:spPr>
        <p:txBody>
          <a:bodyPr/>
          <a:lstStyle>
            <a:lvl1pPr marL="0" indent="0" algn="ctr">
              <a:buNone/>
              <a:defRPr sz="1600" b="0">
                <a:solidFill>
                  <a:schemeClr val="bg1"/>
                </a:solidFill>
                <a:latin typeface="Arial" panose="020B0604020202020204" pitchFamily="34" charset="0"/>
                <a:cs typeface="Arial" panose="020B0604020202020204" pitchFamily="34" charset="0"/>
              </a:defRPr>
            </a:lvl1pPr>
          </a:lstStyle>
          <a:p>
            <a:pPr lvl="0"/>
            <a:r>
              <a:rPr lang="en-US"/>
              <a:t>Arial Regular 16pt – for support copy</a:t>
            </a:r>
          </a:p>
        </p:txBody>
      </p:sp>
      <p:sp>
        <p:nvSpPr>
          <p:cNvPr id="14" name="Text Placeholder 13">
            <a:extLst>
              <a:ext uri="{FF2B5EF4-FFF2-40B4-BE49-F238E27FC236}">
                <a16:creationId xmlns:a16="http://schemas.microsoft.com/office/drawing/2014/main" id="{2B1DB43D-9AA5-4384-ADF7-028E3E942E4C}"/>
              </a:ext>
            </a:extLst>
          </p:cNvPr>
          <p:cNvSpPr>
            <a:spLocks noGrp="1"/>
          </p:cNvSpPr>
          <p:nvPr>
            <p:ph type="body" sz="quarter" idx="15" hasCustomPrompt="1"/>
          </p:nvPr>
        </p:nvSpPr>
        <p:spPr>
          <a:xfrm>
            <a:off x="6096000" y="4951262"/>
            <a:ext cx="5675313" cy="1619867"/>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z="1800"/>
              <a:t>Arial Regular 18pt – for standard body copy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t>Arial Regular 18pt – for standard body copy</a:t>
            </a:r>
            <a:endParaRPr lang="en-US"/>
          </a:p>
          <a:p>
            <a:pPr lvl="0"/>
            <a:endParaRPr lang="en-US"/>
          </a:p>
        </p:txBody>
      </p:sp>
      <p:sp>
        <p:nvSpPr>
          <p:cNvPr id="15" name="Slide Number Placeholder 14">
            <a:extLst>
              <a:ext uri="{FF2B5EF4-FFF2-40B4-BE49-F238E27FC236}">
                <a16:creationId xmlns:a16="http://schemas.microsoft.com/office/drawing/2014/main" id="{FD1831DF-C47D-4C47-97EE-00B003ACD56C}"/>
              </a:ext>
            </a:extLst>
          </p:cNvPr>
          <p:cNvSpPr>
            <a:spLocks noGrp="1"/>
          </p:cNvSpPr>
          <p:nvPr>
            <p:ph type="sldNum" sz="quarter" idx="16"/>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047204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BF66996-4D86-444D-AF5F-23F7787A3BB6}"/>
              </a:ext>
            </a:extLst>
          </p:cNvPr>
          <p:cNvSpPr>
            <a:spLocks noGrp="1"/>
          </p:cNvSpPr>
          <p:nvPr>
            <p:ph type="body" sz="quarter" idx="10" hasCustomPrompt="1"/>
          </p:nvPr>
        </p:nvSpPr>
        <p:spPr>
          <a:xfrm>
            <a:off x="5376441" y="627716"/>
            <a:ext cx="6245206" cy="491666"/>
          </a:xfrm>
          <a:prstGeom prst="rect">
            <a:avLst/>
          </a:prstGeom>
          <a:effectLst>
            <a:outerShdw blurRad="50800" dist="38100" dir="5400000" algn="t" rotWithShape="0">
              <a:prstClr val="black">
                <a:alpha val="40000"/>
              </a:prstClr>
            </a:outerShdw>
          </a:effectLst>
        </p:spPr>
        <p:txBody>
          <a:bodyPr/>
          <a:lstStyle>
            <a:lvl1pPr marL="0" indent="0" algn="r">
              <a:buNone/>
              <a:defRPr sz="3200" b="0">
                <a:solidFill>
                  <a:srgbClr val="EF4B25"/>
                </a:solidFill>
                <a:latin typeface="Arial" panose="020B0604020202020204" pitchFamily="34" charset="0"/>
                <a:cs typeface="Arial" panose="020B0604020202020204" pitchFamily="34" charset="0"/>
              </a:defRPr>
            </a:lvl1pPr>
          </a:lstStyle>
          <a:p>
            <a:pPr lvl="0"/>
            <a:r>
              <a:rPr lang="en-US"/>
              <a:t>CLICK HERE TO EDIT TITLE</a:t>
            </a:r>
          </a:p>
        </p:txBody>
      </p:sp>
      <p:sp>
        <p:nvSpPr>
          <p:cNvPr id="21" name="Text Placeholder 30">
            <a:extLst>
              <a:ext uri="{FF2B5EF4-FFF2-40B4-BE49-F238E27FC236}">
                <a16:creationId xmlns:a16="http://schemas.microsoft.com/office/drawing/2014/main" id="{BC376AF6-9F83-42FB-B46A-A36CDCFA56B7}"/>
              </a:ext>
            </a:extLst>
          </p:cNvPr>
          <p:cNvSpPr>
            <a:spLocks noGrp="1"/>
          </p:cNvSpPr>
          <p:nvPr>
            <p:ph type="body" sz="quarter" idx="17" hasCustomPrompt="1"/>
          </p:nvPr>
        </p:nvSpPr>
        <p:spPr>
          <a:xfrm>
            <a:off x="5644875" y="1211193"/>
            <a:ext cx="5966990" cy="960214"/>
          </a:xfrm>
          <a:prstGeom prst="rect">
            <a:avLst/>
          </a:prstGeom>
        </p:spPr>
        <p:txBody>
          <a:bodyPr/>
          <a:lstStyle>
            <a:lvl1pPr marL="0" indent="0" algn="r">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3" name="Text Placeholder 2">
            <a:extLst>
              <a:ext uri="{FF2B5EF4-FFF2-40B4-BE49-F238E27FC236}">
                <a16:creationId xmlns:a16="http://schemas.microsoft.com/office/drawing/2014/main" id="{8565A7E0-5117-4405-9705-8CA4F7C693F7}"/>
              </a:ext>
            </a:extLst>
          </p:cNvPr>
          <p:cNvSpPr>
            <a:spLocks noGrp="1"/>
          </p:cNvSpPr>
          <p:nvPr>
            <p:ph type="body" sz="quarter" idx="18" hasCustomPrompt="1"/>
          </p:nvPr>
        </p:nvSpPr>
        <p:spPr>
          <a:xfrm>
            <a:off x="5356877" y="5013564"/>
            <a:ext cx="6245206" cy="491666"/>
          </a:xfrm>
          <a:prstGeom prst="rect">
            <a:avLst/>
          </a:prstGeom>
          <a:effectLst>
            <a:outerShdw blurRad="50800" dist="38100" dir="5400000" algn="t" rotWithShape="0">
              <a:prstClr val="black">
                <a:alpha val="40000"/>
              </a:prstClr>
            </a:outerShdw>
          </a:effectLst>
        </p:spPr>
        <p:txBody>
          <a:bodyPr/>
          <a:lstStyle>
            <a:lvl1pPr marL="0" indent="0" algn="r">
              <a:buNone/>
              <a:defRPr sz="3200" b="0">
                <a:solidFill>
                  <a:srgbClr val="EF4B25"/>
                </a:solidFill>
                <a:latin typeface="Arial" panose="020B0604020202020204" pitchFamily="34" charset="0"/>
                <a:cs typeface="Arial" panose="020B0604020202020204" pitchFamily="34" charset="0"/>
              </a:defRPr>
            </a:lvl1pPr>
          </a:lstStyle>
          <a:p>
            <a:pPr lvl="0"/>
            <a:r>
              <a:rPr lang="en-US"/>
              <a:t>CLICK HERE TO EDIT TITLE</a:t>
            </a:r>
          </a:p>
        </p:txBody>
      </p:sp>
      <p:sp>
        <p:nvSpPr>
          <p:cNvPr id="24" name="Text Placeholder 30">
            <a:extLst>
              <a:ext uri="{FF2B5EF4-FFF2-40B4-BE49-F238E27FC236}">
                <a16:creationId xmlns:a16="http://schemas.microsoft.com/office/drawing/2014/main" id="{1AB04889-C07B-464B-BCB2-D62DCD8BE0D6}"/>
              </a:ext>
            </a:extLst>
          </p:cNvPr>
          <p:cNvSpPr>
            <a:spLocks noGrp="1"/>
          </p:cNvSpPr>
          <p:nvPr>
            <p:ph type="body" sz="quarter" idx="19" hasCustomPrompt="1"/>
          </p:nvPr>
        </p:nvSpPr>
        <p:spPr>
          <a:xfrm>
            <a:off x="5635093" y="5606048"/>
            <a:ext cx="5966990" cy="960214"/>
          </a:xfrm>
          <a:prstGeom prst="rect">
            <a:avLst/>
          </a:prstGeom>
        </p:spPr>
        <p:txBody>
          <a:bodyPr/>
          <a:lstStyle>
            <a:lvl1pPr marL="0" indent="0" algn="r">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5" name="Text Placeholder 2">
            <a:extLst>
              <a:ext uri="{FF2B5EF4-FFF2-40B4-BE49-F238E27FC236}">
                <a16:creationId xmlns:a16="http://schemas.microsoft.com/office/drawing/2014/main" id="{85E0DC4F-E70F-41BA-91A9-838690D3B70B}"/>
              </a:ext>
            </a:extLst>
          </p:cNvPr>
          <p:cNvSpPr>
            <a:spLocks noGrp="1"/>
          </p:cNvSpPr>
          <p:nvPr>
            <p:ph type="body" sz="quarter" idx="20" hasCustomPrompt="1"/>
          </p:nvPr>
        </p:nvSpPr>
        <p:spPr>
          <a:xfrm>
            <a:off x="372501" y="2633045"/>
            <a:ext cx="6245206" cy="491666"/>
          </a:xfrm>
          <a:prstGeom prst="rect">
            <a:avLst/>
          </a:prstGeom>
          <a:effectLst>
            <a:outerShdw blurRad="50800" dist="38100" dir="5400000" algn="t" rotWithShape="0">
              <a:prstClr val="black">
                <a:alpha val="40000"/>
              </a:prstClr>
            </a:outerShdw>
          </a:effectLst>
        </p:spPr>
        <p:txBody>
          <a:bodyPr/>
          <a:lstStyle>
            <a:lvl1pPr marL="0" indent="0" algn="l">
              <a:buNone/>
              <a:defRPr sz="3200" b="0">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26" name="Text Placeholder 30">
            <a:extLst>
              <a:ext uri="{FF2B5EF4-FFF2-40B4-BE49-F238E27FC236}">
                <a16:creationId xmlns:a16="http://schemas.microsoft.com/office/drawing/2014/main" id="{127958EC-DD84-4592-8BA1-2C3F2678B967}"/>
              </a:ext>
            </a:extLst>
          </p:cNvPr>
          <p:cNvSpPr>
            <a:spLocks noGrp="1"/>
          </p:cNvSpPr>
          <p:nvPr>
            <p:ph type="body" sz="quarter" idx="21" hasCustomPrompt="1"/>
          </p:nvPr>
        </p:nvSpPr>
        <p:spPr>
          <a:xfrm>
            <a:off x="372501" y="3224019"/>
            <a:ext cx="5966990" cy="960214"/>
          </a:xfrm>
          <a:prstGeom prst="rect">
            <a:avLst/>
          </a:prstGeom>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 name="Slide Number Placeholder 1">
            <a:extLst>
              <a:ext uri="{FF2B5EF4-FFF2-40B4-BE49-F238E27FC236}">
                <a16:creationId xmlns:a16="http://schemas.microsoft.com/office/drawing/2014/main" id="{BF07E155-667B-4890-AC29-3174F67B5EE9}"/>
              </a:ext>
            </a:extLst>
          </p:cNvPr>
          <p:cNvSpPr>
            <a:spLocks noGrp="1"/>
          </p:cNvSpPr>
          <p:nvPr>
            <p:ph type="sldNum" sz="quarter" idx="2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7425043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0" name="Text Placeholder 2">
            <a:extLst>
              <a:ext uri="{FF2B5EF4-FFF2-40B4-BE49-F238E27FC236}">
                <a16:creationId xmlns:a16="http://schemas.microsoft.com/office/drawing/2014/main" id="{5EF15BE7-9C77-4F4C-AC5A-32AF70D752D5}"/>
              </a:ext>
            </a:extLst>
          </p:cNvPr>
          <p:cNvSpPr>
            <a:spLocks noGrp="1"/>
          </p:cNvSpPr>
          <p:nvPr>
            <p:ph type="body" sz="quarter" idx="10" hasCustomPrompt="1"/>
          </p:nvPr>
        </p:nvSpPr>
        <p:spPr>
          <a:xfrm>
            <a:off x="8153733" y="610108"/>
            <a:ext cx="3605979" cy="959037"/>
          </a:xfrm>
          <a:prstGeom prst="rect">
            <a:avLst/>
          </a:prstGeom>
          <a:effectLst/>
        </p:spPr>
        <p:txBody>
          <a:bodyPr/>
          <a:lstStyle>
            <a:lvl1pPr marL="0" indent="0" algn="l">
              <a:buNone/>
              <a:defRPr sz="3200" b="0">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31" name="Text Placeholder 30">
            <a:extLst>
              <a:ext uri="{FF2B5EF4-FFF2-40B4-BE49-F238E27FC236}">
                <a16:creationId xmlns:a16="http://schemas.microsoft.com/office/drawing/2014/main" id="{B773F203-DA5D-4158-9313-C00267F16004}"/>
              </a:ext>
            </a:extLst>
          </p:cNvPr>
          <p:cNvSpPr>
            <a:spLocks noGrp="1"/>
          </p:cNvSpPr>
          <p:nvPr>
            <p:ph type="body" sz="quarter" idx="17" hasCustomPrompt="1"/>
          </p:nvPr>
        </p:nvSpPr>
        <p:spPr>
          <a:xfrm>
            <a:off x="8153733" y="1648944"/>
            <a:ext cx="3605979" cy="1399055"/>
          </a:xfrm>
          <a:prstGeom prst="rect">
            <a:avLst/>
          </a:prstGeom>
        </p:spPr>
        <p:txBody>
          <a:bodyPr/>
          <a:lstStyle>
            <a:lvl1pPr marL="0" indent="0" algn="l">
              <a:buNone/>
              <a:defRPr sz="1800" b="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2" name="Text Placeholder 29">
            <a:extLst>
              <a:ext uri="{FF2B5EF4-FFF2-40B4-BE49-F238E27FC236}">
                <a16:creationId xmlns:a16="http://schemas.microsoft.com/office/drawing/2014/main" id="{BB12B9D7-A99E-4808-99E6-B6ED0124F5AF}"/>
              </a:ext>
            </a:extLst>
          </p:cNvPr>
          <p:cNvSpPr>
            <a:spLocks noGrp="1"/>
          </p:cNvSpPr>
          <p:nvPr>
            <p:ph type="body" sz="quarter" idx="20" hasCustomPrompt="1"/>
          </p:nvPr>
        </p:nvSpPr>
        <p:spPr>
          <a:xfrm>
            <a:off x="8153732" y="3237193"/>
            <a:ext cx="3605979" cy="2781866"/>
          </a:xfrm>
          <a:prstGeom prst="rect">
            <a:avLst/>
          </a:prstGeom>
        </p:spPr>
        <p:txBody>
          <a:bodyPr/>
          <a:lstStyle>
            <a:lvl1pPr marL="285750" indent="-285750" algn="ct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33" name="Text Placeholder 2">
            <a:extLst>
              <a:ext uri="{FF2B5EF4-FFF2-40B4-BE49-F238E27FC236}">
                <a16:creationId xmlns:a16="http://schemas.microsoft.com/office/drawing/2014/main" id="{BDD0D4F6-23C8-40E5-89CC-0B40E9AE8E1E}"/>
              </a:ext>
            </a:extLst>
          </p:cNvPr>
          <p:cNvSpPr>
            <a:spLocks noGrp="1"/>
          </p:cNvSpPr>
          <p:nvPr>
            <p:ph type="body" sz="quarter" idx="21" hasCustomPrompt="1"/>
          </p:nvPr>
        </p:nvSpPr>
        <p:spPr>
          <a:xfrm>
            <a:off x="2423259" y="180966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4" name="Text Placeholder 2">
            <a:extLst>
              <a:ext uri="{FF2B5EF4-FFF2-40B4-BE49-F238E27FC236}">
                <a16:creationId xmlns:a16="http://schemas.microsoft.com/office/drawing/2014/main" id="{F57E2BB4-5932-4D12-B17D-4813553C1CAD}"/>
              </a:ext>
            </a:extLst>
          </p:cNvPr>
          <p:cNvSpPr>
            <a:spLocks noGrp="1"/>
          </p:cNvSpPr>
          <p:nvPr>
            <p:ph type="body" sz="quarter" idx="22" hasCustomPrompt="1"/>
          </p:nvPr>
        </p:nvSpPr>
        <p:spPr>
          <a:xfrm>
            <a:off x="4368276" y="181457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7" name="Text Placeholder 2">
            <a:extLst>
              <a:ext uri="{FF2B5EF4-FFF2-40B4-BE49-F238E27FC236}">
                <a16:creationId xmlns:a16="http://schemas.microsoft.com/office/drawing/2014/main" id="{F48B5356-0DF1-48F0-B86F-F6988613EE7F}"/>
              </a:ext>
            </a:extLst>
          </p:cNvPr>
          <p:cNvSpPr>
            <a:spLocks noGrp="1"/>
          </p:cNvSpPr>
          <p:nvPr>
            <p:ph type="body" sz="quarter" idx="23" hasCustomPrompt="1"/>
          </p:nvPr>
        </p:nvSpPr>
        <p:spPr>
          <a:xfrm>
            <a:off x="2433259" y="3840095"/>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8" name="Text Placeholder 2">
            <a:extLst>
              <a:ext uri="{FF2B5EF4-FFF2-40B4-BE49-F238E27FC236}">
                <a16:creationId xmlns:a16="http://schemas.microsoft.com/office/drawing/2014/main" id="{CD5A5728-99A2-48BC-8AE9-65477CABC7FC}"/>
              </a:ext>
            </a:extLst>
          </p:cNvPr>
          <p:cNvSpPr>
            <a:spLocks noGrp="1"/>
          </p:cNvSpPr>
          <p:nvPr>
            <p:ph type="body" sz="quarter" idx="24" hasCustomPrompt="1"/>
          </p:nvPr>
        </p:nvSpPr>
        <p:spPr>
          <a:xfrm>
            <a:off x="4378281" y="383603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2" name="Slide Number Placeholder 1">
            <a:extLst>
              <a:ext uri="{FF2B5EF4-FFF2-40B4-BE49-F238E27FC236}">
                <a16:creationId xmlns:a16="http://schemas.microsoft.com/office/drawing/2014/main" id="{4D5DBA2A-A415-4257-868E-BD07922D3C9B}"/>
              </a:ext>
            </a:extLst>
          </p:cNvPr>
          <p:cNvSpPr>
            <a:spLocks noGrp="1"/>
          </p:cNvSpPr>
          <p:nvPr>
            <p:ph type="sldNum" sz="quarter" idx="25"/>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2073131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3940255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53_Custom Layou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3DEDA9-933F-4157-8C63-2657F947090B}"/>
              </a:ext>
            </a:extLst>
          </p:cNvPr>
          <p:cNvSpPr>
            <a:spLocks noGrp="1"/>
          </p:cNvSpPr>
          <p:nvPr>
            <p:ph type="sldNum" sz="quarter" idx="16"/>
          </p:nvPr>
        </p:nvSpPr>
        <p:spPr/>
        <p:txBody>
          <a:bodyPr/>
          <a:lstStyle/>
          <a:p>
            <a:fld id="{4179449E-6FBB-2343-B3AE-D1EFA46A6E77}" type="slidenum">
              <a:rPr lang="en-US" smtClean="0"/>
              <a:pPr/>
              <a:t>‹#›</a:t>
            </a:fld>
            <a:endParaRPr lang="en-US"/>
          </a:p>
        </p:txBody>
      </p:sp>
      <p:sp>
        <p:nvSpPr>
          <p:cNvPr id="7" name="Text Placeholder 2">
            <a:extLst>
              <a:ext uri="{FF2B5EF4-FFF2-40B4-BE49-F238E27FC236}">
                <a16:creationId xmlns:a16="http://schemas.microsoft.com/office/drawing/2014/main" id="{B500B192-ABA7-4DC5-8FE8-1EAE48361D53}"/>
              </a:ext>
            </a:extLst>
          </p:cNvPr>
          <p:cNvSpPr>
            <a:spLocks noGrp="1"/>
          </p:cNvSpPr>
          <p:nvPr>
            <p:ph type="body" sz="quarter" idx="10" hasCustomPrompt="1"/>
          </p:nvPr>
        </p:nvSpPr>
        <p:spPr>
          <a:xfrm>
            <a:off x="6855942" y="960640"/>
            <a:ext cx="4484320" cy="1253642"/>
          </a:xfrm>
          <a:prstGeom prst="rect">
            <a:avLst/>
          </a:prstGeom>
          <a:effectLst>
            <a:outerShdw blurRad="50800" dist="38100" dir="5400000" algn="t" rotWithShape="0">
              <a:prstClr val="black">
                <a:alpha val="40000"/>
              </a:prstClr>
            </a:outerShdw>
          </a:effectLst>
        </p:spPr>
        <p:txBody>
          <a:bodyPr/>
          <a:lstStyle>
            <a:lvl1pPr marL="0" indent="0" algn="ctr">
              <a:buNone/>
              <a:defRPr sz="4000" b="1">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8" name="Text Placeholder 30">
            <a:extLst>
              <a:ext uri="{FF2B5EF4-FFF2-40B4-BE49-F238E27FC236}">
                <a16:creationId xmlns:a16="http://schemas.microsoft.com/office/drawing/2014/main" id="{857272D2-F8D9-49A4-9BCC-A317C8060858}"/>
              </a:ext>
            </a:extLst>
          </p:cNvPr>
          <p:cNvSpPr>
            <a:spLocks noGrp="1"/>
          </p:cNvSpPr>
          <p:nvPr>
            <p:ph type="body" sz="quarter" idx="17" hasCustomPrompt="1"/>
          </p:nvPr>
        </p:nvSpPr>
        <p:spPr>
          <a:xfrm>
            <a:off x="6855942" y="2492188"/>
            <a:ext cx="4484320" cy="1416424"/>
          </a:xfrm>
          <a:prstGeom prst="rect">
            <a:avLst/>
          </a:prstGeom>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9" name="Text Placeholder 30">
            <a:extLst>
              <a:ext uri="{FF2B5EF4-FFF2-40B4-BE49-F238E27FC236}">
                <a16:creationId xmlns:a16="http://schemas.microsoft.com/office/drawing/2014/main" id="{2E5471CD-51CF-4310-B493-E80F92C6A919}"/>
              </a:ext>
            </a:extLst>
          </p:cNvPr>
          <p:cNvSpPr>
            <a:spLocks noGrp="1"/>
          </p:cNvSpPr>
          <p:nvPr>
            <p:ph type="body" sz="quarter" idx="18" hasCustomPrompt="1"/>
          </p:nvPr>
        </p:nvSpPr>
        <p:spPr>
          <a:xfrm>
            <a:off x="6855942" y="4043082"/>
            <a:ext cx="4484320" cy="1416424"/>
          </a:xfrm>
          <a:prstGeom prst="rect">
            <a:avLst/>
          </a:prstGeom>
        </p:spPr>
        <p:txBody>
          <a:bodyPr/>
          <a:lstStyle>
            <a:lvl1pPr marL="285750" indent="-285750" algn="l">
              <a:buFont typeface="Arial" panose="020B0604020202020204" pitchFamily="34" charset="0"/>
              <a:buChar char="•"/>
              <a:defRPr sz="1800" b="0">
                <a:solidFill>
                  <a:schemeClr val="bg1"/>
                </a:solidFill>
                <a:latin typeface="Arial" panose="020B0604020202020204" pitchFamily="34" charset="0"/>
                <a:cs typeface="Arial" panose="020B0604020202020204" pitchFamily="34" charset="0"/>
              </a:defRPr>
            </a:lvl1pPr>
          </a:lstStyle>
          <a:p>
            <a:pPr lvl="0"/>
            <a:r>
              <a:rPr lang="en-US"/>
              <a:t>Arial Regular 16pt – for support copy</a:t>
            </a:r>
          </a:p>
        </p:txBody>
      </p:sp>
    </p:spTree>
    <p:extLst>
      <p:ext uri="{BB962C8B-B14F-4D97-AF65-F5344CB8AC3E}">
        <p14:creationId xmlns:p14="http://schemas.microsoft.com/office/powerpoint/2010/main" val="1752871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BF66996-4D86-444D-AF5F-23F7787A3BB6}"/>
              </a:ext>
            </a:extLst>
          </p:cNvPr>
          <p:cNvSpPr>
            <a:spLocks noGrp="1"/>
          </p:cNvSpPr>
          <p:nvPr>
            <p:ph type="body" sz="quarter" idx="10" hasCustomPrompt="1"/>
          </p:nvPr>
        </p:nvSpPr>
        <p:spPr>
          <a:xfrm>
            <a:off x="5376441" y="627716"/>
            <a:ext cx="6245206" cy="491666"/>
          </a:xfrm>
          <a:prstGeom prst="rect">
            <a:avLst/>
          </a:prstGeom>
          <a:effectLst>
            <a:outerShdw blurRad="50800" dist="38100" dir="5400000" algn="t" rotWithShape="0">
              <a:prstClr val="black">
                <a:alpha val="40000"/>
              </a:prstClr>
            </a:outerShdw>
          </a:effectLst>
        </p:spPr>
        <p:txBody>
          <a:bodyPr/>
          <a:lstStyle>
            <a:lvl1pPr marL="0" indent="0" algn="r">
              <a:buNone/>
              <a:defRPr sz="3200" b="0">
                <a:solidFill>
                  <a:srgbClr val="EF4B25"/>
                </a:solidFill>
                <a:latin typeface="Arial" panose="020B0604020202020204" pitchFamily="34" charset="0"/>
                <a:cs typeface="Arial" panose="020B0604020202020204" pitchFamily="34" charset="0"/>
              </a:defRPr>
            </a:lvl1pPr>
          </a:lstStyle>
          <a:p>
            <a:pPr lvl="0"/>
            <a:r>
              <a:rPr lang="en-US"/>
              <a:t>CLICK HERE TO EDIT TITLE</a:t>
            </a:r>
          </a:p>
        </p:txBody>
      </p:sp>
      <p:sp>
        <p:nvSpPr>
          <p:cNvPr id="21" name="Text Placeholder 30">
            <a:extLst>
              <a:ext uri="{FF2B5EF4-FFF2-40B4-BE49-F238E27FC236}">
                <a16:creationId xmlns:a16="http://schemas.microsoft.com/office/drawing/2014/main" id="{BC376AF6-9F83-42FB-B46A-A36CDCFA56B7}"/>
              </a:ext>
            </a:extLst>
          </p:cNvPr>
          <p:cNvSpPr>
            <a:spLocks noGrp="1"/>
          </p:cNvSpPr>
          <p:nvPr>
            <p:ph type="body" sz="quarter" idx="17" hasCustomPrompt="1"/>
          </p:nvPr>
        </p:nvSpPr>
        <p:spPr>
          <a:xfrm>
            <a:off x="5644875" y="1211193"/>
            <a:ext cx="5966990" cy="960214"/>
          </a:xfrm>
          <a:prstGeom prst="rect">
            <a:avLst/>
          </a:prstGeom>
        </p:spPr>
        <p:txBody>
          <a:bodyPr/>
          <a:lstStyle>
            <a:lvl1pPr marL="0" indent="0" algn="r">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3" name="Text Placeholder 2">
            <a:extLst>
              <a:ext uri="{FF2B5EF4-FFF2-40B4-BE49-F238E27FC236}">
                <a16:creationId xmlns:a16="http://schemas.microsoft.com/office/drawing/2014/main" id="{8565A7E0-5117-4405-9705-8CA4F7C693F7}"/>
              </a:ext>
            </a:extLst>
          </p:cNvPr>
          <p:cNvSpPr>
            <a:spLocks noGrp="1"/>
          </p:cNvSpPr>
          <p:nvPr>
            <p:ph type="body" sz="quarter" idx="18" hasCustomPrompt="1"/>
          </p:nvPr>
        </p:nvSpPr>
        <p:spPr>
          <a:xfrm>
            <a:off x="5356877" y="5013564"/>
            <a:ext cx="6245206" cy="491666"/>
          </a:xfrm>
          <a:prstGeom prst="rect">
            <a:avLst/>
          </a:prstGeom>
          <a:effectLst>
            <a:outerShdw blurRad="50800" dist="38100" dir="5400000" algn="t" rotWithShape="0">
              <a:prstClr val="black">
                <a:alpha val="40000"/>
              </a:prstClr>
            </a:outerShdw>
          </a:effectLst>
        </p:spPr>
        <p:txBody>
          <a:bodyPr/>
          <a:lstStyle>
            <a:lvl1pPr marL="0" indent="0" algn="r">
              <a:buNone/>
              <a:defRPr sz="3200" b="0">
                <a:solidFill>
                  <a:srgbClr val="EF4B25"/>
                </a:solidFill>
                <a:latin typeface="Arial" panose="020B0604020202020204" pitchFamily="34" charset="0"/>
                <a:cs typeface="Arial" panose="020B0604020202020204" pitchFamily="34" charset="0"/>
              </a:defRPr>
            </a:lvl1pPr>
          </a:lstStyle>
          <a:p>
            <a:pPr lvl="0"/>
            <a:r>
              <a:rPr lang="en-US"/>
              <a:t>CLICK HERE TO EDIT TITLE</a:t>
            </a:r>
          </a:p>
        </p:txBody>
      </p:sp>
      <p:sp>
        <p:nvSpPr>
          <p:cNvPr id="24" name="Text Placeholder 30">
            <a:extLst>
              <a:ext uri="{FF2B5EF4-FFF2-40B4-BE49-F238E27FC236}">
                <a16:creationId xmlns:a16="http://schemas.microsoft.com/office/drawing/2014/main" id="{1AB04889-C07B-464B-BCB2-D62DCD8BE0D6}"/>
              </a:ext>
            </a:extLst>
          </p:cNvPr>
          <p:cNvSpPr>
            <a:spLocks noGrp="1"/>
          </p:cNvSpPr>
          <p:nvPr>
            <p:ph type="body" sz="quarter" idx="19" hasCustomPrompt="1"/>
          </p:nvPr>
        </p:nvSpPr>
        <p:spPr>
          <a:xfrm>
            <a:off x="5635093" y="5606048"/>
            <a:ext cx="5966990" cy="960214"/>
          </a:xfrm>
          <a:prstGeom prst="rect">
            <a:avLst/>
          </a:prstGeom>
        </p:spPr>
        <p:txBody>
          <a:bodyPr/>
          <a:lstStyle>
            <a:lvl1pPr marL="0" indent="0" algn="r">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5" name="Text Placeholder 2">
            <a:extLst>
              <a:ext uri="{FF2B5EF4-FFF2-40B4-BE49-F238E27FC236}">
                <a16:creationId xmlns:a16="http://schemas.microsoft.com/office/drawing/2014/main" id="{85E0DC4F-E70F-41BA-91A9-838690D3B70B}"/>
              </a:ext>
            </a:extLst>
          </p:cNvPr>
          <p:cNvSpPr>
            <a:spLocks noGrp="1"/>
          </p:cNvSpPr>
          <p:nvPr>
            <p:ph type="body" sz="quarter" idx="20" hasCustomPrompt="1"/>
          </p:nvPr>
        </p:nvSpPr>
        <p:spPr>
          <a:xfrm>
            <a:off x="372501" y="2633045"/>
            <a:ext cx="6245206" cy="491666"/>
          </a:xfrm>
          <a:prstGeom prst="rect">
            <a:avLst/>
          </a:prstGeom>
          <a:effectLst>
            <a:outerShdw blurRad="50800" dist="38100" dir="5400000" algn="t" rotWithShape="0">
              <a:prstClr val="black">
                <a:alpha val="40000"/>
              </a:prstClr>
            </a:outerShdw>
          </a:effectLst>
        </p:spPr>
        <p:txBody>
          <a:bodyPr/>
          <a:lstStyle>
            <a:lvl1pPr marL="0" indent="0" algn="l">
              <a:buNone/>
              <a:defRPr sz="3200" b="0">
                <a:solidFill>
                  <a:schemeClr val="bg1"/>
                </a:solidFill>
                <a:latin typeface="Arial" panose="020B0604020202020204" pitchFamily="34" charset="0"/>
                <a:cs typeface="Arial" panose="020B0604020202020204" pitchFamily="34" charset="0"/>
              </a:defRPr>
            </a:lvl1pPr>
          </a:lstStyle>
          <a:p>
            <a:pPr lvl="0"/>
            <a:r>
              <a:rPr lang="en-US"/>
              <a:t>CLICK HERE TO EDIT TITLE</a:t>
            </a:r>
          </a:p>
        </p:txBody>
      </p:sp>
      <p:sp>
        <p:nvSpPr>
          <p:cNvPr id="26" name="Text Placeholder 30">
            <a:extLst>
              <a:ext uri="{FF2B5EF4-FFF2-40B4-BE49-F238E27FC236}">
                <a16:creationId xmlns:a16="http://schemas.microsoft.com/office/drawing/2014/main" id="{127958EC-DD84-4592-8BA1-2C3F2678B967}"/>
              </a:ext>
            </a:extLst>
          </p:cNvPr>
          <p:cNvSpPr>
            <a:spLocks noGrp="1"/>
          </p:cNvSpPr>
          <p:nvPr>
            <p:ph type="body" sz="quarter" idx="21" hasCustomPrompt="1"/>
          </p:nvPr>
        </p:nvSpPr>
        <p:spPr>
          <a:xfrm>
            <a:off x="372501" y="3224019"/>
            <a:ext cx="5966990" cy="960214"/>
          </a:xfrm>
          <a:prstGeom prst="rect">
            <a:avLst/>
          </a:prstGeom>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2" name="Slide Number Placeholder 1">
            <a:extLst>
              <a:ext uri="{FF2B5EF4-FFF2-40B4-BE49-F238E27FC236}">
                <a16:creationId xmlns:a16="http://schemas.microsoft.com/office/drawing/2014/main" id="{BF07E155-667B-4890-AC29-3174F67B5EE9}"/>
              </a:ext>
            </a:extLst>
          </p:cNvPr>
          <p:cNvSpPr>
            <a:spLocks noGrp="1"/>
          </p:cNvSpPr>
          <p:nvPr>
            <p:ph type="sldNum" sz="quarter" idx="22"/>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742504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0" name="Text Placeholder 2">
            <a:extLst>
              <a:ext uri="{FF2B5EF4-FFF2-40B4-BE49-F238E27FC236}">
                <a16:creationId xmlns:a16="http://schemas.microsoft.com/office/drawing/2014/main" id="{5EF15BE7-9C77-4F4C-AC5A-32AF70D752D5}"/>
              </a:ext>
            </a:extLst>
          </p:cNvPr>
          <p:cNvSpPr>
            <a:spLocks noGrp="1"/>
          </p:cNvSpPr>
          <p:nvPr>
            <p:ph type="body" sz="quarter" idx="10" hasCustomPrompt="1"/>
          </p:nvPr>
        </p:nvSpPr>
        <p:spPr>
          <a:xfrm>
            <a:off x="8153733" y="610108"/>
            <a:ext cx="3605979" cy="959037"/>
          </a:xfrm>
          <a:prstGeom prst="rect">
            <a:avLst/>
          </a:prstGeom>
          <a:effectLst/>
        </p:spPr>
        <p:txBody>
          <a:bodyPr/>
          <a:lstStyle>
            <a:lvl1pPr marL="0" indent="0" algn="l">
              <a:buNone/>
              <a:defRPr sz="3200" b="0">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31" name="Text Placeholder 30">
            <a:extLst>
              <a:ext uri="{FF2B5EF4-FFF2-40B4-BE49-F238E27FC236}">
                <a16:creationId xmlns:a16="http://schemas.microsoft.com/office/drawing/2014/main" id="{B773F203-DA5D-4158-9313-C00267F16004}"/>
              </a:ext>
            </a:extLst>
          </p:cNvPr>
          <p:cNvSpPr>
            <a:spLocks noGrp="1"/>
          </p:cNvSpPr>
          <p:nvPr>
            <p:ph type="body" sz="quarter" idx="17" hasCustomPrompt="1"/>
          </p:nvPr>
        </p:nvSpPr>
        <p:spPr>
          <a:xfrm>
            <a:off x="8153733" y="1648944"/>
            <a:ext cx="3605979" cy="1399055"/>
          </a:xfrm>
          <a:prstGeom prst="rect">
            <a:avLst/>
          </a:prstGeom>
        </p:spPr>
        <p:txBody>
          <a:bodyPr/>
          <a:lstStyle>
            <a:lvl1pPr marL="0" indent="0" algn="l">
              <a:buNone/>
              <a:defRPr sz="1800" b="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2" name="Text Placeholder 29">
            <a:extLst>
              <a:ext uri="{FF2B5EF4-FFF2-40B4-BE49-F238E27FC236}">
                <a16:creationId xmlns:a16="http://schemas.microsoft.com/office/drawing/2014/main" id="{BB12B9D7-A99E-4808-99E6-B6ED0124F5AF}"/>
              </a:ext>
            </a:extLst>
          </p:cNvPr>
          <p:cNvSpPr>
            <a:spLocks noGrp="1"/>
          </p:cNvSpPr>
          <p:nvPr>
            <p:ph type="body" sz="quarter" idx="20" hasCustomPrompt="1"/>
          </p:nvPr>
        </p:nvSpPr>
        <p:spPr>
          <a:xfrm>
            <a:off x="8153732" y="3237193"/>
            <a:ext cx="3605979" cy="2781866"/>
          </a:xfrm>
          <a:prstGeom prst="rect">
            <a:avLst/>
          </a:prstGeom>
        </p:spPr>
        <p:txBody>
          <a:bodyPr/>
          <a:lstStyle>
            <a:lvl1pPr marL="285750" indent="-285750" algn="ct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stStyle>
          <a:p>
            <a:pPr lvl="0"/>
            <a:r>
              <a:rPr lang="en-US"/>
              <a:t>Arial Regular 16pt –for support copy</a:t>
            </a:r>
          </a:p>
        </p:txBody>
      </p:sp>
      <p:sp>
        <p:nvSpPr>
          <p:cNvPr id="33" name="Text Placeholder 2">
            <a:extLst>
              <a:ext uri="{FF2B5EF4-FFF2-40B4-BE49-F238E27FC236}">
                <a16:creationId xmlns:a16="http://schemas.microsoft.com/office/drawing/2014/main" id="{BDD0D4F6-23C8-40E5-89CC-0B40E9AE8E1E}"/>
              </a:ext>
            </a:extLst>
          </p:cNvPr>
          <p:cNvSpPr>
            <a:spLocks noGrp="1"/>
          </p:cNvSpPr>
          <p:nvPr>
            <p:ph type="body" sz="quarter" idx="21" hasCustomPrompt="1"/>
          </p:nvPr>
        </p:nvSpPr>
        <p:spPr>
          <a:xfrm>
            <a:off x="2423259" y="180966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4" name="Text Placeholder 2">
            <a:extLst>
              <a:ext uri="{FF2B5EF4-FFF2-40B4-BE49-F238E27FC236}">
                <a16:creationId xmlns:a16="http://schemas.microsoft.com/office/drawing/2014/main" id="{F57E2BB4-5932-4D12-B17D-4813553C1CAD}"/>
              </a:ext>
            </a:extLst>
          </p:cNvPr>
          <p:cNvSpPr>
            <a:spLocks noGrp="1"/>
          </p:cNvSpPr>
          <p:nvPr>
            <p:ph type="body" sz="quarter" idx="22" hasCustomPrompt="1"/>
          </p:nvPr>
        </p:nvSpPr>
        <p:spPr>
          <a:xfrm>
            <a:off x="4368276" y="181457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7" name="Text Placeholder 2">
            <a:extLst>
              <a:ext uri="{FF2B5EF4-FFF2-40B4-BE49-F238E27FC236}">
                <a16:creationId xmlns:a16="http://schemas.microsoft.com/office/drawing/2014/main" id="{F48B5356-0DF1-48F0-B86F-F6988613EE7F}"/>
              </a:ext>
            </a:extLst>
          </p:cNvPr>
          <p:cNvSpPr>
            <a:spLocks noGrp="1"/>
          </p:cNvSpPr>
          <p:nvPr>
            <p:ph type="body" sz="quarter" idx="23" hasCustomPrompt="1"/>
          </p:nvPr>
        </p:nvSpPr>
        <p:spPr>
          <a:xfrm>
            <a:off x="2433259" y="3840095"/>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38" name="Text Placeholder 2">
            <a:extLst>
              <a:ext uri="{FF2B5EF4-FFF2-40B4-BE49-F238E27FC236}">
                <a16:creationId xmlns:a16="http://schemas.microsoft.com/office/drawing/2014/main" id="{CD5A5728-99A2-48BC-8AE9-65477CABC7FC}"/>
              </a:ext>
            </a:extLst>
          </p:cNvPr>
          <p:cNvSpPr>
            <a:spLocks noGrp="1"/>
          </p:cNvSpPr>
          <p:nvPr>
            <p:ph type="body" sz="quarter" idx="24" hasCustomPrompt="1"/>
          </p:nvPr>
        </p:nvSpPr>
        <p:spPr>
          <a:xfrm>
            <a:off x="4378281" y="3836037"/>
            <a:ext cx="1699085" cy="834919"/>
          </a:xfrm>
          <a:prstGeom prst="rect">
            <a:avLst/>
          </a:prstGeom>
          <a:effectLst/>
        </p:spPr>
        <p:txBody>
          <a:bodyPr/>
          <a:lstStyle>
            <a:lvl1pPr marL="0" indent="0" algn="l">
              <a:buNone/>
              <a:defRPr sz="1800" b="0">
                <a:solidFill>
                  <a:schemeClr val="bg1"/>
                </a:solidFill>
                <a:latin typeface="Arial" panose="020B0604020202020204" pitchFamily="34" charset="0"/>
                <a:cs typeface="Arial" panose="020B0604020202020204" pitchFamily="34" charset="0"/>
              </a:defRPr>
            </a:lvl1pPr>
          </a:lstStyle>
          <a:p>
            <a:pPr lvl="0"/>
            <a:r>
              <a:rPr lang="en-US"/>
              <a:t>Add Text Here</a:t>
            </a:r>
          </a:p>
        </p:txBody>
      </p:sp>
      <p:sp>
        <p:nvSpPr>
          <p:cNvPr id="2" name="Slide Number Placeholder 1">
            <a:extLst>
              <a:ext uri="{FF2B5EF4-FFF2-40B4-BE49-F238E27FC236}">
                <a16:creationId xmlns:a16="http://schemas.microsoft.com/office/drawing/2014/main" id="{4D5DBA2A-A415-4257-868E-BD07922D3C9B}"/>
              </a:ext>
            </a:extLst>
          </p:cNvPr>
          <p:cNvSpPr>
            <a:spLocks noGrp="1"/>
          </p:cNvSpPr>
          <p:nvPr>
            <p:ph type="sldNum" sz="quarter" idx="25"/>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22073131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4F9F9ED-3014-498E-965F-0E6B098381B5}"/>
              </a:ext>
            </a:extLst>
          </p:cNvPr>
          <p:cNvSpPr>
            <a:spLocks noGrp="1"/>
          </p:cNvSpPr>
          <p:nvPr>
            <p:ph type="body" sz="quarter" idx="10" hasCustomPrompt="1"/>
          </p:nvPr>
        </p:nvSpPr>
        <p:spPr>
          <a:xfrm>
            <a:off x="686455" y="411783"/>
            <a:ext cx="10618040" cy="638175"/>
          </a:xfrm>
          <a:prstGeom prst="rect">
            <a:avLst/>
          </a:prstGeom>
        </p:spPr>
        <p:txBody>
          <a:bodyPr/>
          <a:lstStyle>
            <a:lvl1pPr marL="0" indent="0">
              <a:buNone/>
              <a:defRPr sz="3600" b="1">
                <a:solidFill>
                  <a:srgbClr val="66B948"/>
                </a:solidFill>
                <a:latin typeface="Arial" panose="020B0604020202020204" pitchFamily="34" charset="0"/>
                <a:cs typeface="Arial" panose="020B0604020202020204" pitchFamily="34" charset="0"/>
              </a:defRPr>
            </a:lvl1pPr>
          </a:lstStyle>
          <a:p>
            <a:pPr lvl="0"/>
            <a:r>
              <a:rPr lang="en-US"/>
              <a:t>CLICK HERE TO EDIT TITLE</a:t>
            </a:r>
          </a:p>
        </p:txBody>
      </p:sp>
      <p:sp>
        <p:nvSpPr>
          <p:cNvPr id="7" name="Text Placeholder 30">
            <a:extLst>
              <a:ext uri="{FF2B5EF4-FFF2-40B4-BE49-F238E27FC236}">
                <a16:creationId xmlns:a16="http://schemas.microsoft.com/office/drawing/2014/main" id="{CF589A65-6F17-41D8-AD88-AB7A315C0E35}"/>
              </a:ext>
            </a:extLst>
          </p:cNvPr>
          <p:cNvSpPr>
            <a:spLocks noGrp="1"/>
          </p:cNvSpPr>
          <p:nvPr>
            <p:ph type="body" sz="quarter" idx="14" hasCustomPrompt="1"/>
          </p:nvPr>
        </p:nvSpPr>
        <p:spPr>
          <a:xfrm>
            <a:off x="1358150" y="1550557"/>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8" name="Text Placeholder 32">
            <a:extLst>
              <a:ext uri="{FF2B5EF4-FFF2-40B4-BE49-F238E27FC236}">
                <a16:creationId xmlns:a16="http://schemas.microsoft.com/office/drawing/2014/main" id="{5CA92BEE-1660-4047-AECF-74D63E8F3ADC}"/>
              </a:ext>
            </a:extLst>
          </p:cNvPr>
          <p:cNvSpPr>
            <a:spLocks noGrp="1"/>
          </p:cNvSpPr>
          <p:nvPr>
            <p:ph type="body" sz="quarter" idx="15" hasCustomPrompt="1"/>
          </p:nvPr>
        </p:nvSpPr>
        <p:spPr>
          <a:xfrm>
            <a:off x="1358151" y="1854654"/>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9" name="Text Placeholder 30">
            <a:extLst>
              <a:ext uri="{FF2B5EF4-FFF2-40B4-BE49-F238E27FC236}">
                <a16:creationId xmlns:a16="http://schemas.microsoft.com/office/drawing/2014/main" id="{933D2B98-C0D5-44B9-BA65-C2D43A290DC4}"/>
              </a:ext>
            </a:extLst>
          </p:cNvPr>
          <p:cNvSpPr>
            <a:spLocks noGrp="1"/>
          </p:cNvSpPr>
          <p:nvPr>
            <p:ph type="body" sz="quarter" idx="16" hasCustomPrompt="1"/>
          </p:nvPr>
        </p:nvSpPr>
        <p:spPr>
          <a:xfrm>
            <a:off x="1357572" y="2531800"/>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0" name="Text Placeholder 32">
            <a:extLst>
              <a:ext uri="{FF2B5EF4-FFF2-40B4-BE49-F238E27FC236}">
                <a16:creationId xmlns:a16="http://schemas.microsoft.com/office/drawing/2014/main" id="{3252C3B8-DB2D-4A06-BBBA-4B36F175F78E}"/>
              </a:ext>
            </a:extLst>
          </p:cNvPr>
          <p:cNvSpPr>
            <a:spLocks noGrp="1"/>
          </p:cNvSpPr>
          <p:nvPr>
            <p:ph type="body" sz="quarter" idx="17" hasCustomPrompt="1"/>
          </p:nvPr>
        </p:nvSpPr>
        <p:spPr>
          <a:xfrm>
            <a:off x="1357573" y="2835897"/>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11" name="Text Placeholder 30">
            <a:extLst>
              <a:ext uri="{FF2B5EF4-FFF2-40B4-BE49-F238E27FC236}">
                <a16:creationId xmlns:a16="http://schemas.microsoft.com/office/drawing/2014/main" id="{6AC3A3AC-08C8-4ADE-9F21-470128FBC674}"/>
              </a:ext>
            </a:extLst>
          </p:cNvPr>
          <p:cNvSpPr>
            <a:spLocks noGrp="1"/>
          </p:cNvSpPr>
          <p:nvPr>
            <p:ph type="body" sz="quarter" idx="18" hasCustomPrompt="1"/>
          </p:nvPr>
        </p:nvSpPr>
        <p:spPr>
          <a:xfrm>
            <a:off x="1358150" y="3534478"/>
            <a:ext cx="9946920" cy="278331"/>
          </a:xfrm>
          <a:prstGeom prst="rect">
            <a:avLst/>
          </a:prstGeom>
        </p:spPr>
        <p:txBody>
          <a:bodyPr/>
          <a:lstStyle>
            <a:lvl1pPr marL="0" indent="0">
              <a:buNone/>
              <a:defRPr sz="2000" b="1">
                <a:solidFill>
                  <a:srgbClr val="EF4B25"/>
                </a:solidFill>
                <a:latin typeface="Arial" panose="020B0604020202020204" pitchFamily="34" charset="0"/>
                <a:cs typeface="Arial" panose="020B0604020202020204" pitchFamily="34" charset="0"/>
              </a:defRPr>
            </a:lvl1pPr>
          </a:lstStyle>
          <a:p>
            <a:pPr lvl="0"/>
            <a:r>
              <a:rPr lang="en-US"/>
              <a:t>Subtitle goes here</a:t>
            </a:r>
          </a:p>
        </p:txBody>
      </p:sp>
      <p:sp>
        <p:nvSpPr>
          <p:cNvPr id="12" name="Text Placeholder 32">
            <a:extLst>
              <a:ext uri="{FF2B5EF4-FFF2-40B4-BE49-F238E27FC236}">
                <a16:creationId xmlns:a16="http://schemas.microsoft.com/office/drawing/2014/main" id="{D23A9DDB-61E4-4FE8-8B0A-16D13E1C7142}"/>
              </a:ext>
            </a:extLst>
          </p:cNvPr>
          <p:cNvSpPr>
            <a:spLocks noGrp="1"/>
          </p:cNvSpPr>
          <p:nvPr>
            <p:ph type="body" sz="quarter" idx="19" hasCustomPrompt="1"/>
          </p:nvPr>
        </p:nvSpPr>
        <p:spPr>
          <a:xfrm>
            <a:off x="1358151" y="3838575"/>
            <a:ext cx="9946922" cy="638175"/>
          </a:xfrm>
          <a:prstGeom prst="rect">
            <a:avLst/>
          </a:prstGeom>
        </p:spPr>
        <p:txBody>
          <a:bodyPr/>
          <a:lstStyle>
            <a:lvl1pPr marL="0" indent="0">
              <a:buNone/>
              <a:defRPr sz="1800">
                <a:solidFill>
                  <a:schemeClr val="tx1"/>
                </a:solidFill>
                <a:latin typeface="Arial" panose="020B0604020202020204" pitchFamily="34" charset="0"/>
                <a:cs typeface="Arial" panose="020B0604020202020204" pitchFamily="34" charset="0"/>
              </a:defRPr>
            </a:lvl1pPr>
          </a:lstStyle>
          <a:p>
            <a:pPr lvl="0"/>
            <a:r>
              <a:rPr lang="en-US"/>
              <a:t>Arial Regular 18pt – for standard body copy</a:t>
            </a:r>
          </a:p>
        </p:txBody>
      </p:sp>
      <p:sp>
        <p:nvSpPr>
          <p:cNvPr id="3" name="Slide Number Placeholder 2">
            <a:extLst>
              <a:ext uri="{FF2B5EF4-FFF2-40B4-BE49-F238E27FC236}">
                <a16:creationId xmlns:a16="http://schemas.microsoft.com/office/drawing/2014/main" id="{C29403E5-9CFA-4460-BABE-28A2A446DD1A}"/>
              </a:ext>
            </a:extLst>
          </p:cNvPr>
          <p:cNvSpPr>
            <a:spLocks noGrp="1"/>
          </p:cNvSpPr>
          <p:nvPr>
            <p:ph type="sldNum" sz="quarter" idx="20"/>
          </p:nvPr>
        </p:nvSpPr>
        <p:spPr/>
        <p:txBody>
          <a:bodyPr/>
          <a:lstStyle/>
          <a:p>
            <a:fld id="{4179449E-6FBB-2343-B3AE-D1EFA46A6E77}" type="slidenum">
              <a:rPr lang="en-US" smtClean="0"/>
              <a:pPr/>
              <a:t>‹#›</a:t>
            </a:fld>
            <a:endParaRPr lang="en-US"/>
          </a:p>
        </p:txBody>
      </p:sp>
    </p:spTree>
    <p:extLst>
      <p:ext uri="{BB962C8B-B14F-4D97-AF65-F5344CB8AC3E}">
        <p14:creationId xmlns:p14="http://schemas.microsoft.com/office/powerpoint/2010/main" val="503073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Slide Number Placeholder 5"/>
          <p:cNvSpPr>
            <a:spLocks noGrp="1"/>
          </p:cNvSpPr>
          <p:nvPr>
            <p:ph type="sldNum" sz="quarter" idx="4"/>
          </p:nvPr>
        </p:nvSpPr>
        <p:spPr bwMode="gray">
          <a:xfrm>
            <a:off x="11401519" y="0"/>
            <a:ext cx="539470" cy="591670"/>
          </a:xfrm>
          <a:prstGeom prst="rect">
            <a:avLst/>
          </a:prstGeom>
          <a:solidFill>
            <a:srgbClr val="721F5D"/>
          </a:solidFill>
          <a:effectLst>
            <a:outerShdw blurRad="63500" sx="102000" sy="102000" algn="ctr" rotWithShape="0">
              <a:prstClr val="black">
                <a:alpha val="40000"/>
              </a:prstClr>
            </a:outerShdw>
          </a:effectLst>
        </p:spPr>
        <p:txBody>
          <a:bodyPr vert="horz" lIns="91440" tIns="45720" rIns="91440" bIns="45720" rtlCol="0" anchor="b"/>
          <a:lstStyle>
            <a:lvl1pPr algn="ctr">
              <a:defRPr sz="1800" b="1" i="0">
                <a:solidFill>
                  <a:schemeClr val="bg1"/>
                </a:solidFill>
                <a:latin typeface="Arial" panose="020B0604020202020204" pitchFamily="34" charset="0"/>
                <a:cs typeface="Arial" panose="020B0604020202020204" pitchFamily="34" charset="0"/>
              </a:defRPr>
            </a:lvl1pPr>
          </a:lstStyle>
          <a:p>
            <a:fld id="{4179449E-6FBB-2343-B3AE-D1EFA46A6E77}" type="slidenum">
              <a:rPr lang="en-US" smtClean="0"/>
              <a:pPr/>
              <a:t>‹#›</a:t>
            </a:fld>
            <a:endParaRPr lang="en-US"/>
          </a:p>
        </p:txBody>
      </p:sp>
    </p:spTree>
    <p:extLst>
      <p:ext uri="{BB962C8B-B14F-4D97-AF65-F5344CB8AC3E}">
        <p14:creationId xmlns:p14="http://schemas.microsoft.com/office/powerpoint/2010/main" val="2195166028"/>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650" r:id="rId3"/>
    <p:sldLayoutId id="2147483651" r:id="rId4"/>
    <p:sldLayoutId id="2147483652" r:id="rId5"/>
    <p:sldLayoutId id="2147483708" r:id="rId6"/>
    <p:sldLayoutId id="2147483668" r:id="rId7"/>
    <p:sldLayoutId id="2147483661" r:id="rId8"/>
    <p:sldLayoutId id="2147483653" r:id="rId9"/>
    <p:sldLayoutId id="2147483675" r:id="rId10"/>
    <p:sldLayoutId id="2147483748" r:id="rId11"/>
    <p:sldLayoutId id="2147483707" r:id="rId12"/>
    <p:sldLayoutId id="2147483654" r:id="rId13"/>
    <p:sldLayoutId id="2147483749" r:id="rId14"/>
    <p:sldLayoutId id="2147484313" r:id="rId15"/>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565AEF7-FEBA-4A27-B17E-24A4DD36F307}"/>
              </a:ext>
            </a:extLst>
          </p:cNvPr>
          <p:cNvSpPr>
            <a:spLocks noGrp="1"/>
          </p:cNvSpPr>
          <p:nvPr>
            <p:ph type="sldNum" sz="quarter" idx="4"/>
          </p:nvPr>
        </p:nvSpPr>
        <p:spPr bwMode="gray">
          <a:xfrm>
            <a:off x="11397405" y="0"/>
            <a:ext cx="449558" cy="493058"/>
          </a:xfrm>
          <a:prstGeom prst="rect">
            <a:avLst/>
          </a:prstGeom>
          <a:solidFill>
            <a:srgbClr val="66B948"/>
          </a:solidFill>
        </p:spPr>
        <p:txBody>
          <a:bodyPr vert="horz" lIns="91440" tIns="45720" rIns="91440" bIns="45720" rtlCol="0" anchor="b"/>
          <a:lstStyle>
            <a:lvl1pPr algn="ctr">
              <a:defRPr sz="1500" b="1" i="0">
                <a:solidFill>
                  <a:schemeClr val="bg1"/>
                </a:solidFill>
                <a:latin typeface="Arial" panose="020B0604020202020204" pitchFamily="34" charset="0"/>
                <a:cs typeface="Arial" panose="020B0604020202020204" pitchFamily="34" charset="0"/>
              </a:defRPr>
            </a:lvl1pPr>
          </a:lstStyle>
          <a:p>
            <a:fld id="{4179449E-6FBB-2343-B3AE-D1EFA46A6E77}" type="slidenum">
              <a:rPr lang="en-US" smtClean="0"/>
              <a:pPr/>
              <a:t>‹#›</a:t>
            </a:fld>
            <a:endParaRPr lang="en-US"/>
          </a:p>
        </p:txBody>
      </p:sp>
    </p:spTree>
    <p:extLst>
      <p:ext uri="{BB962C8B-B14F-4D97-AF65-F5344CB8AC3E}">
        <p14:creationId xmlns:p14="http://schemas.microsoft.com/office/powerpoint/2010/main" val="191313903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3" r:id="rId3"/>
    <p:sldLayoutId id="2147483719" r:id="rId4"/>
    <p:sldLayoutId id="2147483747" r:id="rId5"/>
    <p:sldLayoutId id="2147483746" r:id="rId6"/>
    <p:sldLayoutId id="2147483742" r:id="rId7"/>
    <p:sldLayoutId id="2147483740" r:id="rId8"/>
    <p:sldLayoutId id="2147483745" r:id="rId9"/>
    <p:sldLayoutId id="2147483744" r:id="rId10"/>
    <p:sldLayoutId id="2147483741" r:id="rId11"/>
    <p:sldLayoutId id="2147483716" r:id="rId12"/>
    <p:sldLayoutId id="2147483717" r:id="rId13"/>
  </p:sldLayoutIdLst>
  <p:hf hdr="0" ftr="0"/>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11/7/2023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179449E-6FBB-2343-B3AE-D1EFA46A6E77}" type="slidenum">
              <a:rPr lang="en-US" smtClean="0"/>
              <a:pPr/>
              <a:t>‹#›</a:t>
            </a:fld>
            <a:endParaRPr lang="en-US"/>
          </a:p>
        </p:txBody>
      </p:sp>
    </p:spTree>
    <p:extLst>
      <p:ext uri="{BB962C8B-B14F-4D97-AF65-F5344CB8AC3E}">
        <p14:creationId xmlns:p14="http://schemas.microsoft.com/office/powerpoint/2010/main" val="237164542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689" r:id="rId17"/>
    <p:sldLayoutId id="2147483766" r:id="rId18"/>
    <p:sldLayoutId id="2147483767" r:id="rId19"/>
    <p:sldLayoutId id="2147483768" r:id="rId20"/>
    <p:sldLayoutId id="2147483769" r:id="rId21"/>
    <p:sldLayoutId id="2147483770" r:id="rId22"/>
    <p:sldLayoutId id="2147483771" r:id="rId23"/>
    <p:sldLayoutId id="2147483772" r:id="rId24"/>
    <p:sldLayoutId id="2147483695" r:id="rId25"/>
    <p:sldLayoutId id="2147483773" r:id="rId26"/>
    <p:sldLayoutId id="2147483774" r:id="rId27"/>
    <p:sldLayoutId id="2147483775" r:id="rId28"/>
    <p:sldLayoutId id="2147483776" r:id="rId29"/>
    <p:sldLayoutId id="2147483777" r:id="rId30"/>
    <p:sldLayoutId id="2147483778" r:id="rId31"/>
  </p:sldLayoutIdLst>
  <p:hf hdr="0" ft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0.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1.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3.xml"/><Relationship Id="rId1" Type="http://schemas.openxmlformats.org/officeDocument/2006/relationships/slideLayout" Target="../slideLayouts/slideLayout12.xml"/><Relationship Id="rId4" Type="http://schemas.openxmlformats.org/officeDocument/2006/relationships/hyperlink" Target="mailto:Diana.Chavarria@esc15.ne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bscmntrn.wbscm.usda.gov/"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56.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hyperlink" Target="https://bit.ly/3XM2nsE" TargetMode="External"/><Relationship Id="rId2" Type="http://schemas.openxmlformats.org/officeDocument/2006/relationships/notesSlide" Target="../notesSlides/notesSlide47.xml"/><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0.xml"/><Relationship Id="rId1" Type="http://schemas.openxmlformats.org/officeDocument/2006/relationships/slideLayout" Target="../slideLayouts/slideLayout56.xml"/><Relationship Id="rId4" Type="http://schemas.openxmlformats.org/officeDocument/2006/relationships/image" Target="../media/image23.jpeg"/></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41.png"/><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4.xml"/><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8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5.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7.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8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8.xml"/><Relationship Id="rId1" Type="http://schemas.openxmlformats.org/officeDocument/2006/relationships/slideLayout" Target="../slideLayouts/slideLayout18.xml"/><Relationship Id="rId4" Type="http://schemas.openxmlformats.org/officeDocument/2006/relationships/image" Target="../media/image53.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0.xml"/><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4.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6.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187CBABA-93C0-47B5-A96A-47D4C6FEFB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10" t="9297" r="306" b="6324"/>
          <a:stretch/>
        </p:blipFill>
        <p:spPr>
          <a:xfrm flipH="1">
            <a:off x="251011" y="231006"/>
            <a:ext cx="11689978" cy="4858729"/>
          </a:xfrm>
          <a:prstGeom prst="rect">
            <a:avLst/>
          </a:prstGeom>
          <a:ln>
            <a:noFill/>
          </a:ln>
          <a:effectLst>
            <a:softEdge rad="112500"/>
          </a:effectLst>
        </p:spPr>
      </p:pic>
      <p:grpSp>
        <p:nvGrpSpPr>
          <p:cNvPr id="8" name="Group 7">
            <a:extLst>
              <a:ext uri="{FF2B5EF4-FFF2-40B4-BE49-F238E27FC236}">
                <a16:creationId xmlns:a16="http://schemas.microsoft.com/office/drawing/2014/main" id="{CC281F6F-ADDE-4435-A537-02AC681BCF9F}"/>
              </a:ext>
            </a:extLst>
          </p:cNvPr>
          <p:cNvGrpSpPr/>
          <p:nvPr/>
        </p:nvGrpSpPr>
        <p:grpSpPr>
          <a:xfrm flipH="1">
            <a:off x="650782" y="-13679"/>
            <a:ext cx="7299960" cy="6067970"/>
            <a:chOff x="2726704" y="685166"/>
            <a:chExt cx="6395692" cy="5574664"/>
          </a:xfrm>
        </p:grpSpPr>
        <p:sp>
          <p:nvSpPr>
            <p:cNvPr id="9" name="Freeform 114">
              <a:extLst>
                <a:ext uri="{FF2B5EF4-FFF2-40B4-BE49-F238E27FC236}">
                  <a16:creationId xmlns:a16="http://schemas.microsoft.com/office/drawing/2014/main" id="{CC99F9C1-10EB-489D-98E8-186862FCAB6D}"/>
                </a:ext>
              </a:extLst>
            </p:cNvPr>
            <p:cNvSpPr>
              <a:spLocks/>
            </p:cNvSpPr>
            <p:nvPr/>
          </p:nvSpPr>
          <p:spPr bwMode="auto">
            <a:xfrm>
              <a:off x="3197360" y="685166"/>
              <a:ext cx="5564198" cy="5574664"/>
            </a:xfrm>
            <a:custGeom>
              <a:avLst/>
              <a:gdLst>
                <a:gd name="T0" fmla="*/ 445 w 580"/>
                <a:gd name="T1" fmla="*/ 136 h 581"/>
                <a:gd name="T2" fmla="*/ 495 w 580"/>
                <a:gd name="T3" fmla="*/ 496 h 581"/>
                <a:gd name="T4" fmla="*/ 135 w 580"/>
                <a:gd name="T5" fmla="*/ 445 h 581"/>
                <a:gd name="T6" fmla="*/ 85 w 580"/>
                <a:gd name="T7" fmla="*/ 86 h 581"/>
                <a:gd name="T8" fmla="*/ 445 w 580"/>
                <a:gd name="T9" fmla="*/ 136 h 581"/>
              </a:gdLst>
              <a:ahLst/>
              <a:cxnLst>
                <a:cxn ang="0">
                  <a:pos x="T0" y="T1"/>
                </a:cxn>
                <a:cxn ang="0">
                  <a:pos x="T2" y="T3"/>
                </a:cxn>
                <a:cxn ang="0">
                  <a:pos x="T4" y="T5"/>
                </a:cxn>
                <a:cxn ang="0">
                  <a:pos x="T6" y="T7"/>
                </a:cxn>
                <a:cxn ang="0">
                  <a:pos x="T8" y="T9"/>
                </a:cxn>
              </a:cxnLst>
              <a:rect l="0" t="0" r="r" b="b"/>
              <a:pathLst>
                <a:path w="580" h="581">
                  <a:moveTo>
                    <a:pt x="445" y="136"/>
                  </a:moveTo>
                  <a:cubicBezTo>
                    <a:pt x="558" y="249"/>
                    <a:pt x="580" y="410"/>
                    <a:pt x="495" y="496"/>
                  </a:cubicBezTo>
                  <a:cubicBezTo>
                    <a:pt x="410" y="581"/>
                    <a:pt x="249" y="559"/>
                    <a:pt x="135" y="445"/>
                  </a:cubicBezTo>
                  <a:cubicBezTo>
                    <a:pt x="22" y="332"/>
                    <a:pt x="0" y="171"/>
                    <a:pt x="85" y="86"/>
                  </a:cubicBezTo>
                  <a:cubicBezTo>
                    <a:pt x="170" y="0"/>
                    <a:pt x="331" y="23"/>
                    <a:pt x="445" y="136"/>
                  </a:cubicBezTo>
                </a:path>
              </a:pathLst>
            </a:custGeom>
            <a:solidFill>
              <a:srgbClr val="EF4B25">
                <a:alpha val="7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0" name="Freeform 136">
              <a:extLst>
                <a:ext uri="{FF2B5EF4-FFF2-40B4-BE49-F238E27FC236}">
                  <a16:creationId xmlns:a16="http://schemas.microsoft.com/office/drawing/2014/main" id="{B2945056-CC4F-4E9D-AC5D-917E3230F2E8}"/>
                </a:ext>
              </a:extLst>
            </p:cNvPr>
            <p:cNvSpPr>
              <a:spLocks noEditPoints="1"/>
            </p:cNvSpPr>
            <p:nvPr/>
          </p:nvSpPr>
          <p:spPr bwMode="auto">
            <a:xfrm>
              <a:off x="3704620" y="778089"/>
              <a:ext cx="3854150" cy="2923301"/>
            </a:xfrm>
            <a:custGeom>
              <a:avLst/>
              <a:gdLst>
                <a:gd name="T0" fmla="*/ 402 w 402"/>
                <a:gd name="T1" fmla="*/ 97 h 305"/>
                <a:gd name="T2" fmla="*/ 401 w 402"/>
                <a:gd name="T3" fmla="*/ 97 h 305"/>
                <a:gd name="T4" fmla="*/ 401 w 402"/>
                <a:gd name="T5" fmla="*/ 97 h 305"/>
                <a:gd name="T6" fmla="*/ 400 w 402"/>
                <a:gd name="T7" fmla="*/ 96 h 305"/>
                <a:gd name="T8" fmla="*/ 400 w 402"/>
                <a:gd name="T9" fmla="*/ 96 h 305"/>
                <a:gd name="T10" fmla="*/ 400 w 402"/>
                <a:gd name="T11" fmla="*/ 96 h 305"/>
                <a:gd name="T12" fmla="*/ 400 w 402"/>
                <a:gd name="T13" fmla="*/ 95 h 305"/>
                <a:gd name="T14" fmla="*/ 399 w 402"/>
                <a:gd name="T15" fmla="*/ 95 h 305"/>
                <a:gd name="T16" fmla="*/ 399 w 402"/>
                <a:gd name="T17" fmla="*/ 95 h 305"/>
                <a:gd name="T18" fmla="*/ 399 w 402"/>
                <a:gd name="T19" fmla="*/ 95 h 305"/>
                <a:gd name="T20" fmla="*/ 399 w 402"/>
                <a:gd name="T21" fmla="*/ 94 h 305"/>
                <a:gd name="T22" fmla="*/ 398 w 402"/>
                <a:gd name="T23" fmla="*/ 94 h 305"/>
                <a:gd name="T24" fmla="*/ 398 w 402"/>
                <a:gd name="T25" fmla="*/ 94 h 305"/>
                <a:gd name="T26" fmla="*/ 398 w 402"/>
                <a:gd name="T27" fmla="*/ 93 h 305"/>
                <a:gd name="T28" fmla="*/ 397 w 402"/>
                <a:gd name="T29" fmla="*/ 93 h 305"/>
                <a:gd name="T30" fmla="*/ 397 w 402"/>
                <a:gd name="T31" fmla="*/ 93 h 305"/>
                <a:gd name="T32" fmla="*/ 397 w 402"/>
                <a:gd name="T33" fmla="*/ 93 h 305"/>
                <a:gd name="T34" fmla="*/ 397 w 402"/>
                <a:gd name="T35" fmla="*/ 93 h 305"/>
                <a:gd name="T36" fmla="*/ 396 w 402"/>
                <a:gd name="T37" fmla="*/ 92 h 305"/>
                <a:gd name="T38" fmla="*/ 396 w 402"/>
                <a:gd name="T39" fmla="*/ 92 h 305"/>
                <a:gd name="T40" fmla="*/ 396 w 402"/>
                <a:gd name="T41" fmla="*/ 92 h 305"/>
                <a:gd name="T42" fmla="*/ 396 w 402"/>
                <a:gd name="T43" fmla="*/ 91 h 305"/>
                <a:gd name="T44" fmla="*/ 395 w 402"/>
                <a:gd name="T45" fmla="*/ 91 h 305"/>
                <a:gd name="T46" fmla="*/ 395 w 402"/>
                <a:gd name="T47" fmla="*/ 91 h 305"/>
                <a:gd name="T48" fmla="*/ 395 w 402"/>
                <a:gd name="T49" fmla="*/ 91 h 305"/>
                <a:gd name="T50" fmla="*/ 395 w 402"/>
                <a:gd name="T51" fmla="*/ 91 h 305"/>
                <a:gd name="T52" fmla="*/ 395 w 402"/>
                <a:gd name="T53" fmla="*/ 90 h 305"/>
                <a:gd name="T54" fmla="*/ 394 w 402"/>
                <a:gd name="T55" fmla="*/ 90 h 305"/>
                <a:gd name="T56" fmla="*/ 394 w 402"/>
                <a:gd name="T57" fmla="*/ 90 h 305"/>
                <a:gd name="T58" fmla="*/ 394 w 402"/>
                <a:gd name="T59" fmla="*/ 90 h 305"/>
                <a:gd name="T60" fmla="*/ 394 w 402"/>
                <a:gd name="T61" fmla="*/ 90 h 305"/>
                <a:gd name="T62" fmla="*/ 393 w 402"/>
                <a:gd name="T63" fmla="*/ 89 h 305"/>
                <a:gd name="T64" fmla="*/ 393 w 402"/>
                <a:gd name="T65" fmla="*/ 89 h 305"/>
                <a:gd name="T66" fmla="*/ 393 w 402"/>
                <a:gd name="T67" fmla="*/ 89 h 305"/>
                <a:gd name="T68" fmla="*/ 393 w 402"/>
                <a:gd name="T69" fmla="*/ 89 h 305"/>
                <a:gd name="T70" fmla="*/ 393 w 402"/>
                <a:gd name="T71" fmla="*/ 89 h 305"/>
                <a:gd name="T72" fmla="*/ 392 w 402"/>
                <a:gd name="T73" fmla="*/ 88 h 305"/>
                <a:gd name="T74" fmla="*/ 392 w 402"/>
                <a:gd name="T75" fmla="*/ 88 h 305"/>
                <a:gd name="T76" fmla="*/ 392 w 402"/>
                <a:gd name="T77" fmla="*/ 88 h 305"/>
                <a:gd name="T78" fmla="*/ 391 w 402"/>
                <a:gd name="T79" fmla="*/ 87 h 305"/>
                <a:gd name="T80" fmla="*/ 391 w 402"/>
                <a:gd name="T81" fmla="*/ 87 h 305"/>
                <a:gd name="T82" fmla="*/ 0 w 402"/>
                <a:gd name="T83" fmla="*/ 246 h 305"/>
                <a:gd name="T84" fmla="*/ 257 w 402"/>
                <a:gd name="T85" fmla="*/ 1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2" h="305">
                  <a:moveTo>
                    <a:pt x="402" y="97"/>
                  </a:moveTo>
                  <a:cubicBezTo>
                    <a:pt x="402" y="97"/>
                    <a:pt x="402" y="97"/>
                    <a:pt x="402" y="97"/>
                  </a:cubicBezTo>
                  <a:cubicBezTo>
                    <a:pt x="402" y="97"/>
                    <a:pt x="402" y="97"/>
                    <a:pt x="402" y="97"/>
                  </a:cubicBezTo>
                  <a:moveTo>
                    <a:pt x="401" y="97"/>
                  </a:moveTo>
                  <a:cubicBezTo>
                    <a:pt x="401" y="97"/>
                    <a:pt x="401" y="97"/>
                    <a:pt x="402" y="97"/>
                  </a:cubicBezTo>
                  <a:cubicBezTo>
                    <a:pt x="401" y="97"/>
                    <a:pt x="401" y="97"/>
                    <a:pt x="401" y="97"/>
                  </a:cubicBezTo>
                  <a:moveTo>
                    <a:pt x="401" y="97"/>
                  </a:moveTo>
                  <a:cubicBezTo>
                    <a:pt x="401" y="97"/>
                    <a:pt x="401" y="97"/>
                    <a:pt x="401" y="97"/>
                  </a:cubicBezTo>
                  <a:cubicBezTo>
                    <a:pt x="401" y="97"/>
                    <a:pt x="401" y="97"/>
                    <a:pt x="401" y="97"/>
                  </a:cubicBezTo>
                  <a:moveTo>
                    <a:pt x="400" y="96"/>
                  </a:moveTo>
                  <a:cubicBezTo>
                    <a:pt x="401" y="96"/>
                    <a:pt x="401" y="96"/>
                    <a:pt x="401" y="97"/>
                  </a:cubicBezTo>
                  <a:cubicBezTo>
                    <a:pt x="401" y="96"/>
                    <a:pt x="401" y="96"/>
                    <a:pt x="400" y="96"/>
                  </a:cubicBezTo>
                  <a:moveTo>
                    <a:pt x="400" y="96"/>
                  </a:moveTo>
                  <a:cubicBezTo>
                    <a:pt x="400" y="96"/>
                    <a:pt x="400" y="96"/>
                    <a:pt x="400" y="96"/>
                  </a:cubicBezTo>
                  <a:cubicBezTo>
                    <a:pt x="400" y="96"/>
                    <a:pt x="400" y="96"/>
                    <a:pt x="400" y="96"/>
                  </a:cubicBezTo>
                  <a:moveTo>
                    <a:pt x="400" y="96"/>
                  </a:moveTo>
                  <a:cubicBezTo>
                    <a:pt x="400" y="96"/>
                    <a:pt x="400" y="96"/>
                    <a:pt x="400" y="96"/>
                  </a:cubicBezTo>
                  <a:cubicBezTo>
                    <a:pt x="400" y="96"/>
                    <a:pt x="400" y="96"/>
                    <a:pt x="400" y="96"/>
                  </a:cubicBezTo>
                  <a:moveTo>
                    <a:pt x="400" y="95"/>
                  </a:moveTo>
                  <a:cubicBezTo>
                    <a:pt x="400" y="96"/>
                    <a:pt x="400" y="96"/>
                    <a:pt x="400" y="96"/>
                  </a:cubicBezTo>
                  <a:cubicBezTo>
                    <a:pt x="400" y="95"/>
                    <a:pt x="400" y="95"/>
                    <a:pt x="400" y="95"/>
                  </a:cubicBezTo>
                  <a:moveTo>
                    <a:pt x="399" y="95"/>
                  </a:moveTo>
                  <a:cubicBezTo>
                    <a:pt x="400" y="95"/>
                    <a:pt x="400" y="95"/>
                    <a:pt x="400" y="95"/>
                  </a:cubicBezTo>
                  <a:cubicBezTo>
                    <a:pt x="399" y="95"/>
                    <a:pt x="399" y="95"/>
                    <a:pt x="399" y="95"/>
                  </a:cubicBezTo>
                  <a:moveTo>
                    <a:pt x="399" y="95"/>
                  </a:moveTo>
                  <a:cubicBezTo>
                    <a:pt x="399" y="95"/>
                    <a:pt x="399" y="95"/>
                    <a:pt x="399" y="95"/>
                  </a:cubicBezTo>
                  <a:cubicBezTo>
                    <a:pt x="399" y="95"/>
                    <a:pt x="399" y="95"/>
                    <a:pt x="399" y="95"/>
                  </a:cubicBezTo>
                  <a:moveTo>
                    <a:pt x="399" y="95"/>
                  </a:moveTo>
                  <a:cubicBezTo>
                    <a:pt x="399" y="95"/>
                    <a:pt x="399" y="95"/>
                    <a:pt x="399" y="95"/>
                  </a:cubicBezTo>
                  <a:cubicBezTo>
                    <a:pt x="399" y="95"/>
                    <a:pt x="399" y="95"/>
                    <a:pt x="399" y="95"/>
                  </a:cubicBezTo>
                  <a:moveTo>
                    <a:pt x="399" y="94"/>
                  </a:moveTo>
                  <a:cubicBezTo>
                    <a:pt x="399" y="94"/>
                    <a:pt x="399" y="94"/>
                    <a:pt x="399" y="95"/>
                  </a:cubicBezTo>
                  <a:cubicBezTo>
                    <a:pt x="399" y="94"/>
                    <a:pt x="399" y="94"/>
                    <a:pt x="399" y="94"/>
                  </a:cubicBezTo>
                  <a:moveTo>
                    <a:pt x="398" y="94"/>
                  </a:moveTo>
                  <a:cubicBezTo>
                    <a:pt x="398" y="94"/>
                    <a:pt x="398" y="94"/>
                    <a:pt x="399" y="94"/>
                  </a:cubicBezTo>
                  <a:cubicBezTo>
                    <a:pt x="398" y="94"/>
                    <a:pt x="398" y="94"/>
                    <a:pt x="398" y="94"/>
                  </a:cubicBezTo>
                  <a:moveTo>
                    <a:pt x="398" y="94"/>
                  </a:moveTo>
                  <a:cubicBezTo>
                    <a:pt x="398" y="94"/>
                    <a:pt x="398" y="94"/>
                    <a:pt x="398" y="94"/>
                  </a:cubicBezTo>
                  <a:cubicBezTo>
                    <a:pt x="398" y="94"/>
                    <a:pt x="398" y="94"/>
                    <a:pt x="398" y="94"/>
                  </a:cubicBezTo>
                  <a:moveTo>
                    <a:pt x="398" y="93"/>
                  </a:moveTo>
                  <a:cubicBezTo>
                    <a:pt x="398" y="94"/>
                    <a:pt x="398" y="94"/>
                    <a:pt x="398" y="94"/>
                  </a:cubicBezTo>
                  <a:cubicBezTo>
                    <a:pt x="398" y="93"/>
                    <a:pt x="398" y="93"/>
                    <a:pt x="398" y="93"/>
                  </a:cubicBezTo>
                  <a:moveTo>
                    <a:pt x="397" y="93"/>
                  </a:moveTo>
                  <a:cubicBezTo>
                    <a:pt x="398" y="93"/>
                    <a:pt x="398" y="93"/>
                    <a:pt x="398" y="93"/>
                  </a:cubicBezTo>
                  <a:cubicBezTo>
                    <a:pt x="398" y="93"/>
                    <a:pt x="398" y="93"/>
                    <a:pt x="397" y="93"/>
                  </a:cubicBezTo>
                  <a:moveTo>
                    <a:pt x="397" y="93"/>
                  </a:moveTo>
                  <a:cubicBezTo>
                    <a:pt x="397" y="93"/>
                    <a:pt x="397" y="93"/>
                    <a:pt x="397" y="93"/>
                  </a:cubicBezTo>
                  <a:cubicBezTo>
                    <a:pt x="397" y="93"/>
                    <a:pt x="397" y="93"/>
                    <a:pt x="397" y="93"/>
                  </a:cubicBezTo>
                  <a:moveTo>
                    <a:pt x="397" y="93"/>
                  </a:moveTo>
                  <a:cubicBezTo>
                    <a:pt x="397" y="93"/>
                    <a:pt x="397" y="93"/>
                    <a:pt x="397" y="93"/>
                  </a:cubicBezTo>
                  <a:cubicBezTo>
                    <a:pt x="397" y="93"/>
                    <a:pt x="397" y="93"/>
                    <a:pt x="397" y="93"/>
                  </a:cubicBezTo>
                  <a:moveTo>
                    <a:pt x="397" y="93"/>
                  </a:moveTo>
                  <a:cubicBezTo>
                    <a:pt x="397" y="93"/>
                    <a:pt x="397" y="93"/>
                    <a:pt x="397" y="93"/>
                  </a:cubicBezTo>
                  <a:cubicBezTo>
                    <a:pt x="397" y="93"/>
                    <a:pt x="397" y="93"/>
                    <a:pt x="397" y="93"/>
                  </a:cubicBezTo>
                  <a:moveTo>
                    <a:pt x="396" y="92"/>
                  </a:moveTo>
                  <a:cubicBezTo>
                    <a:pt x="396" y="92"/>
                    <a:pt x="397" y="92"/>
                    <a:pt x="397" y="93"/>
                  </a:cubicBezTo>
                  <a:cubicBezTo>
                    <a:pt x="397" y="92"/>
                    <a:pt x="396" y="92"/>
                    <a:pt x="396" y="92"/>
                  </a:cubicBezTo>
                  <a:moveTo>
                    <a:pt x="396" y="92"/>
                  </a:moveTo>
                  <a:cubicBezTo>
                    <a:pt x="396" y="92"/>
                    <a:pt x="396" y="92"/>
                    <a:pt x="396" y="92"/>
                  </a:cubicBezTo>
                  <a:cubicBezTo>
                    <a:pt x="396" y="92"/>
                    <a:pt x="396" y="92"/>
                    <a:pt x="396" y="92"/>
                  </a:cubicBezTo>
                  <a:moveTo>
                    <a:pt x="396" y="92"/>
                  </a:moveTo>
                  <a:cubicBezTo>
                    <a:pt x="396" y="92"/>
                    <a:pt x="396" y="92"/>
                    <a:pt x="396" y="92"/>
                  </a:cubicBezTo>
                  <a:cubicBezTo>
                    <a:pt x="396" y="92"/>
                    <a:pt x="396" y="92"/>
                    <a:pt x="396" y="92"/>
                  </a:cubicBezTo>
                  <a:moveTo>
                    <a:pt x="396" y="91"/>
                  </a:moveTo>
                  <a:cubicBezTo>
                    <a:pt x="396" y="92"/>
                    <a:pt x="396" y="92"/>
                    <a:pt x="396" y="92"/>
                  </a:cubicBezTo>
                  <a:cubicBezTo>
                    <a:pt x="396" y="92"/>
                    <a:pt x="396" y="92"/>
                    <a:pt x="396" y="91"/>
                  </a:cubicBezTo>
                  <a:moveTo>
                    <a:pt x="395" y="91"/>
                  </a:moveTo>
                  <a:cubicBezTo>
                    <a:pt x="396" y="91"/>
                    <a:pt x="396" y="91"/>
                    <a:pt x="396" y="91"/>
                  </a:cubicBezTo>
                  <a:cubicBezTo>
                    <a:pt x="395" y="91"/>
                    <a:pt x="395" y="91"/>
                    <a:pt x="395" y="91"/>
                  </a:cubicBezTo>
                  <a:moveTo>
                    <a:pt x="395" y="91"/>
                  </a:moveTo>
                  <a:cubicBezTo>
                    <a:pt x="395" y="91"/>
                    <a:pt x="395" y="91"/>
                    <a:pt x="395" y="91"/>
                  </a:cubicBezTo>
                  <a:cubicBezTo>
                    <a:pt x="395" y="91"/>
                    <a:pt x="395" y="91"/>
                    <a:pt x="395" y="91"/>
                  </a:cubicBezTo>
                  <a:moveTo>
                    <a:pt x="395" y="91"/>
                  </a:moveTo>
                  <a:cubicBezTo>
                    <a:pt x="395" y="91"/>
                    <a:pt x="395" y="91"/>
                    <a:pt x="395" y="91"/>
                  </a:cubicBezTo>
                  <a:cubicBezTo>
                    <a:pt x="395" y="91"/>
                    <a:pt x="395" y="91"/>
                    <a:pt x="395" y="91"/>
                  </a:cubicBezTo>
                  <a:moveTo>
                    <a:pt x="395" y="91"/>
                  </a:moveTo>
                  <a:cubicBezTo>
                    <a:pt x="395" y="91"/>
                    <a:pt x="395" y="91"/>
                    <a:pt x="395" y="91"/>
                  </a:cubicBezTo>
                  <a:cubicBezTo>
                    <a:pt x="395" y="91"/>
                    <a:pt x="395" y="91"/>
                    <a:pt x="395" y="91"/>
                  </a:cubicBezTo>
                  <a:moveTo>
                    <a:pt x="395" y="90"/>
                  </a:moveTo>
                  <a:cubicBezTo>
                    <a:pt x="395" y="90"/>
                    <a:pt x="395" y="90"/>
                    <a:pt x="395" y="91"/>
                  </a:cubicBezTo>
                  <a:cubicBezTo>
                    <a:pt x="395" y="90"/>
                    <a:pt x="395" y="90"/>
                    <a:pt x="395" y="90"/>
                  </a:cubicBezTo>
                  <a:moveTo>
                    <a:pt x="394" y="90"/>
                  </a:moveTo>
                  <a:cubicBezTo>
                    <a:pt x="394" y="90"/>
                    <a:pt x="394" y="90"/>
                    <a:pt x="394" y="90"/>
                  </a:cubicBezTo>
                  <a:cubicBezTo>
                    <a:pt x="394" y="90"/>
                    <a:pt x="394" y="90"/>
                    <a:pt x="394" y="90"/>
                  </a:cubicBezTo>
                  <a:moveTo>
                    <a:pt x="394" y="90"/>
                  </a:moveTo>
                  <a:cubicBezTo>
                    <a:pt x="394" y="90"/>
                    <a:pt x="394" y="90"/>
                    <a:pt x="394" y="90"/>
                  </a:cubicBezTo>
                  <a:cubicBezTo>
                    <a:pt x="394" y="90"/>
                    <a:pt x="394" y="90"/>
                    <a:pt x="394" y="90"/>
                  </a:cubicBezTo>
                  <a:moveTo>
                    <a:pt x="394" y="90"/>
                  </a:moveTo>
                  <a:cubicBezTo>
                    <a:pt x="394" y="90"/>
                    <a:pt x="394" y="90"/>
                    <a:pt x="394" y="90"/>
                  </a:cubicBezTo>
                  <a:cubicBezTo>
                    <a:pt x="394" y="90"/>
                    <a:pt x="394" y="90"/>
                    <a:pt x="394" y="90"/>
                  </a:cubicBezTo>
                  <a:moveTo>
                    <a:pt x="394" y="90"/>
                  </a:moveTo>
                  <a:cubicBezTo>
                    <a:pt x="394" y="90"/>
                    <a:pt x="394" y="90"/>
                    <a:pt x="394" y="90"/>
                  </a:cubicBezTo>
                  <a:cubicBezTo>
                    <a:pt x="394" y="90"/>
                    <a:pt x="394" y="90"/>
                    <a:pt x="394" y="90"/>
                  </a:cubicBezTo>
                  <a:moveTo>
                    <a:pt x="393" y="89"/>
                  </a:moveTo>
                  <a:cubicBezTo>
                    <a:pt x="393" y="89"/>
                    <a:pt x="393" y="89"/>
                    <a:pt x="393" y="89"/>
                  </a:cubicBezTo>
                  <a:cubicBezTo>
                    <a:pt x="393" y="89"/>
                    <a:pt x="393" y="89"/>
                    <a:pt x="393" y="89"/>
                  </a:cubicBezTo>
                  <a:moveTo>
                    <a:pt x="393" y="89"/>
                  </a:moveTo>
                  <a:cubicBezTo>
                    <a:pt x="393" y="89"/>
                    <a:pt x="393" y="89"/>
                    <a:pt x="393" y="89"/>
                  </a:cubicBezTo>
                  <a:cubicBezTo>
                    <a:pt x="393" y="89"/>
                    <a:pt x="393" y="89"/>
                    <a:pt x="393" y="89"/>
                  </a:cubicBezTo>
                  <a:moveTo>
                    <a:pt x="393" y="89"/>
                  </a:moveTo>
                  <a:cubicBezTo>
                    <a:pt x="393" y="89"/>
                    <a:pt x="393" y="89"/>
                    <a:pt x="393" y="89"/>
                  </a:cubicBezTo>
                  <a:cubicBezTo>
                    <a:pt x="393" y="89"/>
                    <a:pt x="393" y="89"/>
                    <a:pt x="393" y="89"/>
                  </a:cubicBezTo>
                  <a:moveTo>
                    <a:pt x="393" y="89"/>
                  </a:moveTo>
                  <a:cubicBezTo>
                    <a:pt x="393" y="89"/>
                    <a:pt x="393" y="89"/>
                    <a:pt x="393" y="89"/>
                  </a:cubicBezTo>
                  <a:cubicBezTo>
                    <a:pt x="393" y="89"/>
                    <a:pt x="393" y="89"/>
                    <a:pt x="393" y="89"/>
                  </a:cubicBezTo>
                  <a:moveTo>
                    <a:pt x="393" y="89"/>
                  </a:moveTo>
                  <a:cubicBezTo>
                    <a:pt x="393" y="89"/>
                    <a:pt x="393" y="89"/>
                    <a:pt x="393" y="89"/>
                  </a:cubicBezTo>
                  <a:cubicBezTo>
                    <a:pt x="393" y="89"/>
                    <a:pt x="393" y="89"/>
                    <a:pt x="393" y="89"/>
                  </a:cubicBezTo>
                  <a:moveTo>
                    <a:pt x="392" y="88"/>
                  </a:moveTo>
                  <a:cubicBezTo>
                    <a:pt x="392" y="88"/>
                    <a:pt x="392" y="88"/>
                    <a:pt x="392" y="88"/>
                  </a:cubicBezTo>
                  <a:cubicBezTo>
                    <a:pt x="392" y="88"/>
                    <a:pt x="392" y="88"/>
                    <a:pt x="392" y="88"/>
                  </a:cubicBezTo>
                  <a:moveTo>
                    <a:pt x="392" y="88"/>
                  </a:moveTo>
                  <a:cubicBezTo>
                    <a:pt x="392" y="88"/>
                    <a:pt x="392" y="88"/>
                    <a:pt x="392" y="88"/>
                  </a:cubicBezTo>
                  <a:cubicBezTo>
                    <a:pt x="392" y="88"/>
                    <a:pt x="392" y="88"/>
                    <a:pt x="392" y="88"/>
                  </a:cubicBezTo>
                  <a:moveTo>
                    <a:pt x="392" y="88"/>
                  </a:moveTo>
                  <a:cubicBezTo>
                    <a:pt x="392" y="88"/>
                    <a:pt x="392" y="88"/>
                    <a:pt x="392" y="88"/>
                  </a:cubicBezTo>
                  <a:cubicBezTo>
                    <a:pt x="392" y="88"/>
                    <a:pt x="392" y="88"/>
                    <a:pt x="392" y="88"/>
                  </a:cubicBezTo>
                  <a:moveTo>
                    <a:pt x="391" y="87"/>
                  </a:moveTo>
                  <a:cubicBezTo>
                    <a:pt x="391" y="88"/>
                    <a:pt x="391" y="88"/>
                    <a:pt x="391" y="88"/>
                  </a:cubicBezTo>
                  <a:cubicBezTo>
                    <a:pt x="391" y="87"/>
                    <a:pt x="391" y="87"/>
                    <a:pt x="391" y="87"/>
                  </a:cubicBezTo>
                  <a:moveTo>
                    <a:pt x="391" y="87"/>
                  </a:moveTo>
                  <a:cubicBezTo>
                    <a:pt x="391" y="87"/>
                    <a:pt x="391" y="87"/>
                    <a:pt x="391" y="87"/>
                  </a:cubicBezTo>
                  <a:cubicBezTo>
                    <a:pt x="391" y="87"/>
                    <a:pt x="391" y="87"/>
                    <a:pt x="391" y="87"/>
                  </a:cubicBezTo>
                  <a:moveTo>
                    <a:pt x="217" y="0"/>
                  </a:moveTo>
                  <a:cubicBezTo>
                    <a:pt x="95" y="12"/>
                    <a:pt x="0" y="115"/>
                    <a:pt x="0" y="240"/>
                  </a:cubicBezTo>
                  <a:cubicBezTo>
                    <a:pt x="0" y="242"/>
                    <a:pt x="0" y="244"/>
                    <a:pt x="0" y="246"/>
                  </a:cubicBezTo>
                  <a:cubicBezTo>
                    <a:pt x="5" y="266"/>
                    <a:pt x="12" y="285"/>
                    <a:pt x="21" y="305"/>
                  </a:cubicBezTo>
                  <a:cubicBezTo>
                    <a:pt x="18" y="289"/>
                    <a:pt x="16" y="273"/>
                    <a:pt x="16" y="256"/>
                  </a:cubicBezTo>
                  <a:cubicBezTo>
                    <a:pt x="16" y="123"/>
                    <a:pt x="124" y="15"/>
                    <a:pt x="257" y="15"/>
                  </a:cubicBezTo>
                  <a:cubicBezTo>
                    <a:pt x="263" y="15"/>
                    <a:pt x="270" y="15"/>
                    <a:pt x="276" y="16"/>
                  </a:cubicBezTo>
                  <a:cubicBezTo>
                    <a:pt x="256" y="8"/>
                    <a:pt x="236" y="3"/>
                    <a:pt x="217" y="0"/>
                  </a:cubicBezTo>
                </a:path>
              </a:pathLst>
            </a:custGeom>
            <a:solidFill>
              <a:srgbClr val="EF4B25">
                <a:alpha val="2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1" name="Freeform 128">
              <a:extLst>
                <a:ext uri="{FF2B5EF4-FFF2-40B4-BE49-F238E27FC236}">
                  <a16:creationId xmlns:a16="http://schemas.microsoft.com/office/drawing/2014/main" id="{6146689F-D10A-4CC4-B1D8-D21F2ADA9D2B}"/>
                </a:ext>
              </a:extLst>
            </p:cNvPr>
            <p:cNvSpPr>
              <a:spLocks noEditPoints="1"/>
            </p:cNvSpPr>
            <p:nvPr/>
          </p:nvSpPr>
          <p:spPr bwMode="auto">
            <a:xfrm>
              <a:off x="3788293" y="2039612"/>
              <a:ext cx="4575823" cy="3765251"/>
            </a:xfrm>
            <a:custGeom>
              <a:avLst/>
              <a:gdLst>
                <a:gd name="T0" fmla="*/ 73 w 477"/>
                <a:gd name="T1" fmla="*/ 304 h 393"/>
                <a:gd name="T2" fmla="*/ 73 w 477"/>
                <a:gd name="T3" fmla="*/ 304 h 393"/>
                <a:gd name="T4" fmla="*/ 73 w 477"/>
                <a:gd name="T5" fmla="*/ 304 h 393"/>
                <a:gd name="T6" fmla="*/ 72 w 477"/>
                <a:gd name="T7" fmla="*/ 304 h 393"/>
                <a:gd name="T8" fmla="*/ 72 w 477"/>
                <a:gd name="T9" fmla="*/ 303 h 393"/>
                <a:gd name="T10" fmla="*/ 72 w 477"/>
                <a:gd name="T11" fmla="*/ 303 h 393"/>
                <a:gd name="T12" fmla="*/ 72 w 477"/>
                <a:gd name="T13" fmla="*/ 303 h 393"/>
                <a:gd name="T14" fmla="*/ 72 w 477"/>
                <a:gd name="T15" fmla="*/ 303 h 393"/>
                <a:gd name="T16" fmla="*/ 72 w 477"/>
                <a:gd name="T17" fmla="*/ 303 h 393"/>
                <a:gd name="T18" fmla="*/ 71 w 477"/>
                <a:gd name="T19" fmla="*/ 302 h 393"/>
                <a:gd name="T20" fmla="*/ 70 w 477"/>
                <a:gd name="T21" fmla="*/ 301 h 393"/>
                <a:gd name="T22" fmla="*/ 70 w 477"/>
                <a:gd name="T23" fmla="*/ 301 h 393"/>
                <a:gd name="T24" fmla="*/ 68 w 477"/>
                <a:gd name="T25" fmla="*/ 299 h 393"/>
                <a:gd name="T26" fmla="*/ 67 w 477"/>
                <a:gd name="T27" fmla="*/ 298 h 393"/>
                <a:gd name="T28" fmla="*/ 67 w 477"/>
                <a:gd name="T29" fmla="*/ 298 h 393"/>
                <a:gd name="T30" fmla="*/ 67 w 477"/>
                <a:gd name="T31" fmla="*/ 298 h 393"/>
                <a:gd name="T32" fmla="*/ 67 w 477"/>
                <a:gd name="T33" fmla="*/ 298 h 393"/>
                <a:gd name="T34" fmla="*/ 67 w 477"/>
                <a:gd name="T35" fmla="*/ 298 h 393"/>
                <a:gd name="T36" fmla="*/ 67 w 477"/>
                <a:gd name="T37" fmla="*/ 298 h 393"/>
                <a:gd name="T38" fmla="*/ 66 w 477"/>
                <a:gd name="T39" fmla="*/ 297 h 393"/>
                <a:gd name="T40" fmla="*/ 66 w 477"/>
                <a:gd name="T41" fmla="*/ 297 h 393"/>
                <a:gd name="T42" fmla="*/ 66 w 477"/>
                <a:gd name="T43" fmla="*/ 297 h 393"/>
                <a:gd name="T44" fmla="*/ 66 w 477"/>
                <a:gd name="T45" fmla="*/ 296 h 393"/>
                <a:gd name="T46" fmla="*/ 66 w 477"/>
                <a:gd name="T47" fmla="*/ 296 h 393"/>
                <a:gd name="T48" fmla="*/ 66 w 477"/>
                <a:gd name="T49" fmla="*/ 296 h 393"/>
                <a:gd name="T50" fmla="*/ 0 w 477"/>
                <a:gd name="T51" fmla="*/ 201 h 393"/>
                <a:gd name="T52" fmla="*/ 65 w 477"/>
                <a:gd name="T53" fmla="*/ 296 h 393"/>
                <a:gd name="T54" fmla="*/ 387 w 477"/>
                <a:gd name="T55" fmla="*/ 0 h 393"/>
                <a:gd name="T56" fmla="*/ 461 w 477"/>
                <a:gd name="T57" fmla="*/ 136 h 393"/>
                <a:gd name="T58" fmla="*/ 160 w 477"/>
                <a:gd name="T59" fmla="*/ 369 h 393"/>
                <a:gd name="T60" fmla="*/ 74 w 477"/>
                <a:gd name="T61" fmla="*/ 305 h 393"/>
                <a:gd name="T62" fmla="*/ 74 w 477"/>
                <a:gd name="T63" fmla="*/ 305 h 393"/>
                <a:gd name="T64" fmla="*/ 75 w 477"/>
                <a:gd name="T65" fmla="*/ 306 h 393"/>
                <a:gd name="T66" fmla="*/ 75 w 477"/>
                <a:gd name="T67" fmla="*/ 306 h 393"/>
                <a:gd name="T68" fmla="*/ 75 w 477"/>
                <a:gd name="T69" fmla="*/ 306 h 393"/>
                <a:gd name="T70" fmla="*/ 75 w 477"/>
                <a:gd name="T71" fmla="*/ 306 h 393"/>
                <a:gd name="T72" fmla="*/ 76 w 477"/>
                <a:gd name="T73" fmla="*/ 307 h 393"/>
                <a:gd name="T74" fmla="*/ 76 w 477"/>
                <a:gd name="T75" fmla="*/ 307 h 393"/>
                <a:gd name="T76" fmla="*/ 76 w 477"/>
                <a:gd name="T77" fmla="*/ 307 h 393"/>
                <a:gd name="T78" fmla="*/ 76 w 477"/>
                <a:gd name="T79" fmla="*/ 307 h 393"/>
                <a:gd name="T80" fmla="*/ 77 w 477"/>
                <a:gd name="T81" fmla="*/ 308 h 393"/>
                <a:gd name="T82" fmla="*/ 77 w 477"/>
                <a:gd name="T83" fmla="*/ 308 h 393"/>
                <a:gd name="T84" fmla="*/ 77 w 477"/>
                <a:gd name="T85" fmla="*/ 308 h 393"/>
                <a:gd name="T86" fmla="*/ 211 w 477"/>
                <a:gd name="T87" fmla="*/ 392 h 393"/>
                <a:gd name="T88" fmla="*/ 477 w 477"/>
                <a:gd name="T89" fmla="*/ 15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7" h="393">
                  <a:moveTo>
                    <a:pt x="73" y="304"/>
                  </a:moveTo>
                  <a:cubicBezTo>
                    <a:pt x="73" y="304"/>
                    <a:pt x="73" y="304"/>
                    <a:pt x="73" y="304"/>
                  </a:cubicBezTo>
                  <a:cubicBezTo>
                    <a:pt x="73" y="304"/>
                    <a:pt x="73" y="304"/>
                    <a:pt x="73" y="304"/>
                  </a:cubicBezTo>
                  <a:moveTo>
                    <a:pt x="73" y="304"/>
                  </a:moveTo>
                  <a:cubicBezTo>
                    <a:pt x="73" y="304"/>
                    <a:pt x="73" y="304"/>
                    <a:pt x="73" y="304"/>
                  </a:cubicBezTo>
                  <a:cubicBezTo>
                    <a:pt x="73" y="304"/>
                    <a:pt x="73" y="304"/>
                    <a:pt x="73" y="304"/>
                  </a:cubicBezTo>
                  <a:moveTo>
                    <a:pt x="72" y="303"/>
                  </a:moveTo>
                  <a:cubicBezTo>
                    <a:pt x="72" y="304"/>
                    <a:pt x="72" y="304"/>
                    <a:pt x="72" y="304"/>
                  </a:cubicBezTo>
                  <a:cubicBezTo>
                    <a:pt x="72" y="303"/>
                    <a:pt x="72" y="303"/>
                    <a:pt x="72" y="303"/>
                  </a:cubicBezTo>
                  <a:moveTo>
                    <a:pt x="72" y="303"/>
                  </a:moveTo>
                  <a:cubicBezTo>
                    <a:pt x="72" y="303"/>
                    <a:pt x="72" y="303"/>
                    <a:pt x="72" y="303"/>
                  </a:cubicBezTo>
                  <a:cubicBezTo>
                    <a:pt x="72" y="303"/>
                    <a:pt x="72" y="303"/>
                    <a:pt x="72" y="303"/>
                  </a:cubicBezTo>
                  <a:moveTo>
                    <a:pt x="72" y="303"/>
                  </a:moveTo>
                  <a:cubicBezTo>
                    <a:pt x="72" y="303"/>
                    <a:pt x="72" y="303"/>
                    <a:pt x="72" y="303"/>
                  </a:cubicBezTo>
                  <a:cubicBezTo>
                    <a:pt x="72" y="303"/>
                    <a:pt x="72" y="303"/>
                    <a:pt x="72" y="303"/>
                  </a:cubicBezTo>
                  <a:moveTo>
                    <a:pt x="72" y="303"/>
                  </a:moveTo>
                  <a:cubicBezTo>
                    <a:pt x="72" y="303"/>
                    <a:pt x="72" y="303"/>
                    <a:pt x="72" y="303"/>
                  </a:cubicBezTo>
                  <a:cubicBezTo>
                    <a:pt x="72" y="303"/>
                    <a:pt x="72" y="303"/>
                    <a:pt x="72" y="303"/>
                  </a:cubicBezTo>
                  <a:moveTo>
                    <a:pt x="71" y="302"/>
                  </a:moveTo>
                  <a:cubicBezTo>
                    <a:pt x="71" y="302"/>
                    <a:pt x="71" y="302"/>
                    <a:pt x="71" y="302"/>
                  </a:cubicBezTo>
                  <a:cubicBezTo>
                    <a:pt x="71" y="302"/>
                    <a:pt x="71" y="302"/>
                    <a:pt x="71" y="302"/>
                  </a:cubicBezTo>
                  <a:moveTo>
                    <a:pt x="70" y="301"/>
                  </a:moveTo>
                  <a:cubicBezTo>
                    <a:pt x="70" y="301"/>
                    <a:pt x="70" y="301"/>
                    <a:pt x="70" y="301"/>
                  </a:cubicBezTo>
                  <a:cubicBezTo>
                    <a:pt x="70" y="301"/>
                    <a:pt x="70" y="301"/>
                    <a:pt x="70" y="301"/>
                  </a:cubicBezTo>
                  <a:moveTo>
                    <a:pt x="68" y="299"/>
                  </a:moveTo>
                  <a:cubicBezTo>
                    <a:pt x="68" y="299"/>
                    <a:pt x="68" y="299"/>
                    <a:pt x="68" y="299"/>
                  </a:cubicBezTo>
                  <a:cubicBezTo>
                    <a:pt x="68" y="299"/>
                    <a:pt x="68" y="299"/>
                    <a:pt x="68" y="299"/>
                  </a:cubicBezTo>
                  <a:moveTo>
                    <a:pt x="67" y="298"/>
                  </a:moveTo>
                  <a:cubicBezTo>
                    <a:pt x="67" y="298"/>
                    <a:pt x="67" y="298"/>
                    <a:pt x="67" y="298"/>
                  </a:cubicBezTo>
                  <a:cubicBezTo>
                    <a:pt x="67" y="298"/>
                    <a:pt x="67" y="298"/>
                    <a:pt x="67" y="298"/>
                  </a:cubicBezTo>
                  <a:moveTo>
                    <a:pt x="67" y="298"/>
                  </a:moveTo>
                  <a:cubicBezTo>
                    <a:pt x="67" y="298"/>
                    <a:pt x="67" y="298"/>
                    <a:pt x="67" y="298"/>
                  </a:cubicBezTo>
                  <a:cubicBezTo>
                    <a:pt x="67" y="298"/>
                    <a:pt x="67" y="298"/>
                    <a:pt x="67" y="298"/>
                  </a:cubicBezTo>
                  <a:moveTo>
                    <a:pt x="67" y="298"/>
                  </a:moveTo>
                  <a:cubicBezTo>
                    <a:pt x="67" y="298"/>
                    <a:pt x="67" y="298"/>
                    <a:pt x="67" y="298"/>
                  </a:cubicBezTo>
                  <a:cubicBezTo>
                    <a:pt x="67" y="298"/>
                    <a:pt x="67" y="298"/>
                    <a:pt x="67" y="298"/>
                  </a:cubicBezTo>
                  <a:moveTo>
                    <a:pt x="66" y="297"/>
                  </a:moveTo>
                  <a:cubicBezTo>
                    <a:pt x="66" y="297"/>
                    <a:pt x="67" y="297"/>
                    <a:pt x="67" y="298"/>
                  </a:cubicBezTo>
                  <a:cubicBezTo>
                    <a:pt x="67" y="297"/>
                    <a:pt x="66" y="297"/>
                    <a:pt x="66" y="297"/>
                  </a:cubicBezTo>
                  <a:moveTo>
                    <a:pt x="66" y="297"/>
                  </a:moveTo>
                  <a:cubicBezTo>
                    <a:pt x="66" y="297"/>
                    <a:pt x="66" y="297"/>
                    <a:pt x="66" y="297"/>
                  </a:cubicBezTo>
                  <a:cubicBezTo>
                    <a:pt x="66" y="297"/>
                    <a:pt x="66" y="297"/>
                    <a:pt x="66" y="297"/>
                  </a:cubicBezTo>
                  <a:moveTo>
                    <a:pt x="66" y="297"/>
                  </a:moveTo>
                  <a:cubicBezTo>
                    <a:pt x="66" y="297"/>
                    <a:pt x="66" y="297"/>
                    <a:pt x="66" y="297"/>
                  </a:cubicBezTo>
                  <a:cubicBezTo>
                    <a:pt x="66" y="297"/>
                    <a:pt x="66" y="297"/>
                    <a:pt x="66" y="297"/>
                  </a:cubicBezTo>
                  <a:moveTo>
                    <a:pt x="66" y="296"/>
                  </a:moveTo>
                  <a:cubicBezTo>
                    <a:pt x="66" y="297"/>
                    <a:pt x="66" y="297"/>
                    <a:pt x="66" y="297"/>
                  </a:cubicBezTo>
                  <a:cubicBezTo>
                    <a:pt x="66" y="297"/>
                    <a:pt x="66" y="297"/>
                    <a:pt x="66" y="296"/>
                  </a:cubicBezTo>
                  <a:moveTo>
                    <a:pt x="65" y="296"/>
                  </a:moveTo>
                  <a:cubicBezTo>
                    <a:pt x="65" y="296"/>
                    <a:pt x="65" y="296"/>
                    <a:pt x="66" y="296"/>
                  </a:cubicBezTo>
                  <a:cubicBezTo>
                    <a:pt x="65" y="296"/>
                    <a:pt x="65" y="296"/>
                    <a:pt x="65" y="296"/>
                  </a:cubicBezTo>
                  <a:moveTo>
                    <a:pt x="0" y="201"/>
                  </a:moveTo>
                  <a:cubicBezTo>
                    <a:pt x="0" y="201"/>
                    <a:pt x="0" y="201"/>
                    <a:pt x="0" y="201"/>
                  </a:cubicBezTo>
                  <a:cubicBezTo>
                    <a:pt x="16" y="234"/>
                    <a:pt x="37" y="267"/>
                    <a:pt x="65" y="296"/>
                  </a:cubicBezTo>
                  <a:cubicBezTo>
                    <a:pt x="37" y="267"/>
                    <a:pt x="16" y="234"/>
                    <a:pt x="0" y="201"/>
                  </a:cubicBezTo>
                  <a:moveTo>
                    <a:pt x="387" y="0"/>
                  </a:moveTo>
                  <a:cubicBezTo>
                    <a:pt x="419" y="32"/>
                    <a:pt x="443" y="69"/>
                    <a:pt x="459" y="106"/>
                  </a:cubicBezTo>
                  <a:cubicBezTo>
                    <a:pt x="460" y="116"/>
                    <a:pt x="461" y="126"/>
                    <a:pt x="461" y="136"/>
                  </a:cubicBezTo>
                  <a:cubicBezTo>
                    <a:pt x="461" y="269"/>
                    <a:pt x="353" y="377"/>
                    <a:pt x="220" y="377"/>
                  </a:cubicBezTo>
                  <a:cubicBezTo>
                    <a:pt x="199" y="377"/>
                    <a:pt x="179" y="374"/>
                    <a:pt x="160" y="369"/>
                  </a:cubicBezTo>
                  <a:cubicBezTo>
                    <a:pt x="130" y="353"/>
                    <a:pt x="101" y="332"/>
                    <a:pt x="74" y="305"/>
                  </a:cubicBezTo>
                  <a:cubicBezTo>
                    <a:pt x="74" y="305"/>
                    <a:pt x="74" y="305"/>
                    <a:pt x="74" y="305"/>
                  </a:cubicBezTo>
                  <a:cubicBezTo>
                    <a:pt x="74" y="305"/>
                    <a:pt x="74" y="305"/>
                    <a:pt x="74" y="305"/>
                  </a:cubicBezTo>
                  <a:cubicBezTo>
                    <a:pt x="74" y="305"/>
                    <a:pt x="74" y="305"/>
                    <a:pt x="74" y="305"/>
                  </a:cubicBezTo>
                  <a:cubicBezTo>
                    <a:pt x="74" y="305"/>
                    <a:pt x="74" y="306"/>
                    <a:pt x="75" y="306"/>
                  </a:cubicBezTo>
                  <a:cubicBezTo>
                    <a:pt x="75" y="306"/>
                    <a:pt x="75" y="306"/>
                    <a:pt x="75" y="306"/>
                  </a:cubicBezTo>
                  <a:cubicBezTo>
                    <a:pt x="75" y="306"/>
                    <a:pt x="75" y="306"/>
                    <a:pt x="75" y="306"/>
                  </a:cubicBezTo>
                  <a:cubicBezTo>
                    <a:pt x="75" y="306"/>
                    <a:pt x="75" y="306"/>
                    <a:pt x="75" y="306"/>
                  </a:cubicBezTo>
                  <a:cubicBezTo>
                    <a:pt x="75" y="306"/>
                    <a:pt x="75" y="306"/>
                    <a:pt x="75" y="306"/>
                  </a:cubicBezTo>
                  <a:cubicBezTo>
                    <a:pt x="75" y="306"/>
                    <a:pt x="75" y="306"/>
                    <a:pt x="75" y="306"/>
                  </a:cubicBezTo>
                  <a:cubicBezTo>
                    <a:pt x="75" y="306"/>
                    <a:pt x="75" y="306"/>
                    <a:pt x="75" y="306"/>
                  </a:cubicBezTo>
                  <a:cubicBezTo>
                    <a:pt x="75" y="306"/>
                    <a:pt x="75" y="306"/>
                    <a:pt x="75" y="306"/>
                  </a:cubicBezTo>
                  <a:cubicBezTo>
                    <a:pt x="75" y="306"/>
                    <a:pt x="75" y="306"/>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7"/>
                    <a:pt x="76" y="307"/>
                  </a:cubicBezTo>
                  <a:cubicBezTo>
                    <a:pt x="76" y="307"/>
                    <a:pt x="76" y="308"/>
                    <a:pt x="77" y="308"/>
                  </a:cubicBezTo>
                  <a:cubicBezTo>
                    <a:pt x="77" y="308"/>
                    <a:pt x="77" y="308"/>
                    <a:pt x="77" y="308"/>
                  </a:cubicBezTo>
                  <a:cubicBezTo>
                    <a:pt x="77" y="308"/>
                    <a:pt x="77" y="308"/>
                    <a:pt x="77" y="308"/>
                  </a:cubicBezTo>
                  <a:cubicBezTo>
                    <a:pt x="77" y="308"/>
                    <a:pt x="77" y="308"/>
                    <a:pt x="77" y="308"/>
                  </a:cubicBezTo>
                  <a:cubicBezTo>
                    <a:pt x="77" y="308"/>
                    <a:pt x="77" y="308"/>
                    <a:pt x="77" y="308"/>
                  </a:cubicBezTo>
                  <a:cubicBezTo>
                    <a:pt x="77" y="308"/>
                    <a:pt x="77" y="308"/>
                    <a:pt x="77" y="308"/>
                  </a:cubicBezTo>
                  <a:cubicBezTo>
                    <a:pt x="118" y="348"/>
                    <a:pt x="164" y="376"/>
                    <a:pt x="211" y="392"/>
                  </a:cubicBezTo>
                  <a:cubicBezTo>
                    <a:pt x="219" y="392"/>
                    <a:pt x="228" y="393"/>
                    <a:pt x="236" y="393"/>
                  </a:cubicBezTo>
                  <a:cubicBezTo>
                    <a:pt x="367" y="393"/>
                    <a:pt x="474" y="288"/>
                    <a:pt x="477" y="158"/>
                  </a:cubicBezTo>
                  <a:cubicBezTo>
                    <a:pt x="463" y="103"/>
                    <a:pt x="433" y="48"/>
                    <a:pt x="387" y="0"/>
                  </a:cubicBezTo>
                </a:path>
              </a:pathLst>
            </a:custGeom>
            <a:solidFill>
              <a:srgbClr val="FFFFFF">
                <a:alpha val="2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2" name="Oval 186">
              <a:extLst>
                <a:ext uri="{FF2B5EF4-FFF2-40B4-BE49-F238E27FC236}">
                  <a16:creationId xmlns:a16="http://schemas.microsoft.com/office/drawing/2014/main" id="{16338F15-79EA-4924-B0D1-72B291ABC6F4}"/>
                </a:ext>
              </a:extLst>
            </p:cNvPr>
            <p:cNvSpPr>
              <a:spLocks noChangeArrowheads="1"/>
            </p:cNvSpPr>
            <p:nvPr/>
          </p:nvSpPr>
          <p:spPr bwMode="auto">
            <a:xfrm>
              <a:off x="3662785" y="1108758"/>
              <a:ext cx="4628118" cy="4622892"/>
            </a:xfrm>
            <a:prstGeom prst="ellipse">
              <a:avLst/>
            </a:prstGeom>
            <a:solidFill>
              <a:srgbClr val="EF4B25">
                <a:alpha val="7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6" name="Oval 187">
              <a:extLst>
                <a:ext uri="{FF2B5EF4-FFF2-40B4-BE49-F238E27FC236}">
                  <a16:creationId xmlns:a16="http://schemas.microsoft.com/office/drawing/2014/main" id="{359AF938-C454-4545-8F8A-AF11A8746275}"/>
                </a:ext>
              </a:extLst>
            </p:cNvPr>
            <p:cNvSpPr>
              <a:spLocks noChangeArrowheads="1"/>
            </p:cNvSpPr>
            <p:nvPr/>
          </p:nvSpPr>
          <p:spPr bwMode="auto">
            <a:xfrm>
              <a:off x="8473934" y="3132579"/>
              <a:ext cx="209180" cy="209181"/>
            </a:xfrm>
            <a:prstGeom prst="ellipse">
              <a:avLst/>
            </a:prstGeom>
            <a:solidFill>
              <a:srgbClr val="ED1B2E">
                <a:alpha val="7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7" name="Oval 188">
              <a:extLst>
                <a:ext uri="{FF2B5EF4-FFF2-40B4-BE49-F238E27FC236}">
                  <a16:creationId xmlns:a16="http://schemas.microsoft.com/office/drawing/2014/main" id="{C12F86BA-8858-4149-BA21-F93ACF4708BE}"/>
                </a:ext>
              </a:extLst>
            </p:cNvPr>
            <p:cNvSpPr>
              <a:spLocks noChangeArrowheads="1"/>
            </p:cNvSpPr>
            <p:nvPr/>
          </p:nvSpPr>
          <p:spPr bwMode="auto">
            <a:xfrm>
              <a:off x="8996234" y="2708990"/>
              <a:ext cx="126162" cy="125508"/>
            </a:xfrm>
            <a:prstGeom prst="ellipse">
              <a:avLst/>
            </a:prstGeom>
            <a:solidFill>
              <a:schemeClr val="accent1">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8" name="Oval 189">
              <a:extLst>
                <a:ext uri="{FF2B5EF4-FFF2-40B4-BE49-F238E27FC236}">
                  <a16:creationId xmlns:a16="http://schemas.microsoft.com/office/drawing/2014/main" id="{D6DDE7E5-984D-424F-9808-B625063BA43A}"/>
                </a:ext>
              </a:extLst>
            </p:cNvPr>
            <p:cNvSpPr>
              <a:spLocks noChangeArrowheads="1"/>
            </p:cNvSpPr>
            <p:nvPr/>
          </p:nvSpPr>
          <p:spPr bwMode="auto">
            <a:xfrm>
              <a:off x="8601812" y="3885222"/>
              <a:ext cx="157703" cy="157703"/>
            </a:xfrm>
            <a:prstGeom prst="ellipse">
              <a:avLst/>
            </a:prstGeom>
            <a:solidFill>
              <a:srgbClr val="ED1B2E">
                <a:alpha val="7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0" name="Oval 190">
              <a:extLst>
                <a:ext uri="{FF2B5EF4-FFF2-40B4-BE49-F238E27FC236}">
                  <a16:creationId xmlns:a16="http://schemas.microsoft.com/office/drawing/2014/main" id="{F050C5DF-C40A-4178-801C-2BE27E613603}"/>
                </a:ext>
              </a:extLst>
            </p:cNvPr>
            <p:cNvSpPr>
              <a:spLocks noChangeArrowheads="1"/>
            </p:cNvSpPr>
            <p:nvPr/>
          </p:nvSpPr>
          <p:spPr bwMode="auto">
            <a:xfrm>
              <a:off x="3269919" y="4283073"/>
              <a:ext cx="126162" cy="125508"/>
            </a:xfrm>
            <a:prstGeom prst="ellipse">
              <a:avLst/>
            </a:prstGeom>
            <a:solidFill>
              <a:schemeClr val="accent1">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1" name="Oval 191">
              <a:extLst>
                <a:ext uri="{FF2B5EF4-FFF2-40B4-BE49-F238E27FC236}">
                  <a16:creationId xmlns:a16="http://schemas.microsoft.com/office/drawing/2014/main" id="{9D6D7359-02F7-4314-B2FA-95F290B0CFBD}"/>
                </a:ext>
              </a:extLst>
            </p:cNvPr>
            <p:cNvSpPr>
              <a:spLocks noChangeArrowheads="1"/>
            </p:cNvSpPr>
            <p:nvPr/>
          </p:nvSpPr>
          <p:spPr bwMode="auto">
            <a:xfrm>
              <a:off x="8504335" y="2614859"/>
              <a:ext cx="189243" cy="188263"/>
            </a:xfrm>
            <a:prstGeom prst="ellipse">
              <a:avLst/>
            </a:prstGeom>
            <a:solidFill>
              <a:schemeClr val="accent2">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2" name="Oval 192">
              <a:extLst>
                <a:ext uri="{FF2B5EF4-FFF2-40B4-BE49-F238E27FC236}">
                  <a16:creationId xmlns:a16="http://schemas.microsoft.com/office/drawing/2014/main" id="{F81C8F43-D1F0-428F-853E-B32727DD7C26}"/>
                </a:ext>
              </a:extLst>
            </p:cNvPr>
            <p:cNvSpPr>
              <a:spLocks noChangeArrowheads="1"/>
            </p:cNvSpPr>
            <p:nvPr/>
          </p:nvSpPr>
          <p:spPr bwMode="auto">
            <a:xfrm>
              <a:off x="3222361" y="3514336"/>
              <a:ext cx="220784" cy="219640"/>
            </a:xfrm>
            <a:prstGeom prst="ellipse">
              <a:avLst/>
            </a:prstGeom>
            <a:solidFill>
              <a:schemeClr val="accent2">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3" name="Oval 193">
              <a:extLst>
                <a:ext uri="{FF2B5EF4-FFF2-40B4-BE49-F238E27FC236}">
                  <a16:creationId xmlns:a16="http://schemas.microsoft.com/office/drawing/2014/main" id="{DED32558-10B4-4BC8-B3D5-0AEE5D8FDFD1}"/>
                </a:ext>
              </a:extLst>
            </p:cNvPr>
            <p:cNvSpPr>
              <a:spLocks noChangeArrowheads="1"/>
            </p:cNvSpPr>
            <p:nvPr/>
          </p:nvSpPr>
          <p:spPr bwMode="auto">
            <a:xfrm>
              <a:off x="2956802" y="3043679"/>
              <a:ext cx="188262" cy="189243"/>
            </a:xfrm>
            <a:prstGeom prst="ellipse">
              <a:avLst/>
            </a:prstGeom>
            <a:solidFill>
              <a:schemeClr val="accent1">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4" name="Oval 194">
              <a:extLst>
                <a:ext uri="{FF2B5EF4-FFF2-40B4-BE49-F238E27FC236}">
                  <a16:creationId xmlns:a16="http://schemas.microsoft.com/office/drawing/2014/main" id="{EFF20204-D4C7-46C1-ABC1-26E4FE18B490}"/>
                </a:ext>
              </a:extLst>
            </p:cNvPr>
            <p:cNvSpPr>
              <a:spLocks noChangeArrowheads="1"/>
            </p:cNvSpPr>
            <p:nvPr/>
          </p:nvSpPr>
          <p:spPr bwMode="auto">
            <a:xfrm>
              <a:off x="8819081" y="3420204"/>
              <a:ext cx="172575" cy="172576"/>
            </a:xfrm>
            <a:prstGeom prst="ellipse">
              <a:avLst/>
            </a:prstGeom>
            <a:solidFill>
              <a:schemeClr val="accent2">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5" name="Oval 195">
              <a:extLst>
                <a:ext uri="{FF2B5EF4-FFF2-40B4-BE49-F238E27FC236}">
                  <a16:creationId xmlns:a16="http://schemas.microsoft.com/office/drawing/2014/main" id="{D23332F2-854A-4962-A77F-559BB5004CF8}"/>
                </a:ext>
              </a:extLst>
            </p:cNvPr>
            <p:cNvSpPr>
              <a:spLocks noChangeArrowheads="1"/>
            </p:cNvSpPr>
            <p:nvPr/>
          </p:nvSpPr>
          <p:spPr bwMode="auto">
            <a:xfrm>
              <a:off x="2726704" y="3927466"/>
              <a:ext cx="172575" cy="172576"/>
            </a:xfrm>
            <a:prstGeom prst="ellipse">
              <a:avLst/>
            </a:prstGeom>
            <a:solidFill>
              <a:schemeClr val="accent2">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6" name="Oval 196">
              <a:extLst>
                <a:ext uri="{FF2B5EF4-FFF2-40B4-BE49-F238E27FC236}">
                  <a16:creationId xmlns:a16="http://schemas.microsoft.com/office/drawing/2014/main" id="{24FDB16B-24E8-43E6-8516-D2F254612F32}"/>
                </a:ext>
              </a:extLst>
            </p:cNvPr>
            <p:cNvSpPr>
              <a:spLocks noChangeArrowheads="1"/>
            </p:cNvSpPr>
            <p:nvPr/>
          </p:nvSpPr>
          <p:spPr bwMode="auto">
            <a:xfrm>
              <a:off x="2968867" y="4635695"/>
              <a:ext cx="157703" cy="156885"/>
            </a:xfrm>
            <a:prstGeom prst="ellipse">
              <a:avLst/>
            </a:prstGeom>
            <a:solidFill>
              <a:schemeClr val="accent1">
                <a:alpha val="70000"/>
              </a:scheme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grpSp>
      <p:sp>
        <p:nvSpPr>
          <p:cNvPr id="13" name="Text Placeholder 12">
            <a:extLst>
              <a:ext uri="{FF2B5EF4-FFF2-40B4-BE49-F238E27FC236}">
                <a16:creationId xmlns:a16="http://schemas.microsoft.com/office/drawing/2014/main" id="{1031C0BF-01DA-457C-A734-83931EBA9A9E}"/>
              </a:ext>
            </a:extLst>
          </p:cNvPr>
          <p:cNvSpPr>
            <a:spLocks noGrp="1"/>
          </p:cNvSpPr>
          <p:nvPr>
            <p:ph type="body" sz="quarter" idx="10"/>
          </p:nvPr>
        </p:nvSpPr>
        <p:spPr/>
        <p:txBody>
          <a:bodyPr/>
          <a:lstStyle/>
          <a:p>
            <a:r>
              <a:rPr lang="en-US"/>
              <a:t>Food Distribution Program</a:t>
            </a:r>
          </a:p>
        </p:txBody>
      </p:sp>
      <p:sp>
        <p:nvSpPr>
          <p:cNvPr id="14" name="Text Placeholder 13">
            <a:extLst>
              <a:ext uri="{FF2B5EF4-FFF2-40B4-BE49-F238E27FC236}">
                <a16:creationId xmlns:a16="http://schemas.microsoft.com/office/drawing/2014/main" id="{B67564C1-1181-469C-A8B6-A641FF2662CD}"/>
              </a:ext>
            </a:extLst>
          </p:cNvPr>
          <p:cNvSpPr>
            <a:spLocks noGrp="1"/>
          </p:cNvSpPr>
          <p:nvPr>
            <p:ph type="body" sz="quarter" idx="11"/>
          </p:nvPr>
        </p:nvSpPr>
        <p:spPr>
          <a:xfrm>
            <a:off x="1234991" y="3136347"/>
            <a:ext cx="5772667" cy="914667"/>
          </a:xfrm>
        </p:spPr>
        <p:txBody>
          <a:bodyPr lIns="91440" tIns="45720" rIns="91440" bIns="45720" anchor="t">
            <a:noAutofit/>
          </a:bodyPr>
          <a:lstStyle/>
          <a:p>
            <a:r>
              <a:rPr lang="en-US" sz="4000">
                <a:latin typeface="Arial"/>
                <a:cs typeface="Arial"/>
              </a:rPr>
              <a:t>WBSCM Reports Part I </a:t>
            </a:r>
          </a:p>
          <a:p>
            <a:r>
              <a:rPr lang="en-US" sz="4000">
                <a:latin typeface="Arial"/>
                <a:cs typeface="Arial"/>
              </a:rPr>
              <a:t>Entitlement</a:t>
            </a:r>
            <a:endParaRPr lang="en-US" sz="4000"/>
          </a:p>
        </p:txBody>
      </p:sp>
      <p:sp>
        <p:nvSpPr>
          <p:cNvPr id="15" name="Text Placeholder 14">
            <a:extLst>
              <a:ext uri="{FF2B5EF4-FFF2-40B4-BE49-F238E27FC236}">
                <a16:creationId xmlns:a16="http://schemas.microsoft.com/office/drawing/2014/main" id="{A5EA8B51-C606-454D-912B-3581EC6BFCF1}"/>
              </a:ext>
            </a:extLst>
          </p:cNvPr>
          <p:cNvSpPr>
            <a:spLocks noGrp="1"/>
          </p:cNvSpPr>
          <p:nvPr>
            <p:ph type="body" sz="quarter" idx="12"/>
          </p:nvPr>
        </p:nvSpPr>
        <p:spPr>
          <a:xfrm>
            <a:off x="2500749" y="4485873"/>
            <a:ext cx="3241150" cy="618863"/>
          </a:xfrm>
        </p:spPr>
        <p:txBody>
          <a:bodyPr lIns="91440" tIns="45720" rIns="91440" bIns="45720" anchor="t">
            <a:noAutofit/>
          </a:bodyPr>
          <a:lstStyle/>
          <a:p>
            <a:r>
              <a:rPr lang="en-US">
                <a:latin typeface="Arial"/>
                <a:cs typeface="Arial"/>
              </a:rPr>
              <a:t>Texas Department of Agriculture</a:t>
            </a:r>
            <a:endParaRPr lang="en-US"/>
          </a:p>
          <a:p>
            <a:r>
              <a:rPr lang="en-US">
                <a:latin typeface="Arial"/>
                <a:cs typeface="Arial"/>
              </a:rPr>
              <a:t>USDA Division</a:t>
            </a:r>
            <a:endParaRPr lang="en-US"/>
          </a:p>
        </p:txBody>
      </p:sp>
      <p:sp>
        <p:nvSpPr>
          <p:cNvPr id="19" name="Slide Number Placeholder 18">
            <a:extLst>
              <a:ext uri="{FF2B5EF4-FFF2-40B4-BE49-F238E27FC236}">
                <a16:creationId xmlns:a16="http://schemas.microsoft.com/office/drawing/2014/main" id="{A9083D96-2D73-4899-B071-3FB2ADA69CF0}"/>
              </a:ext>
            </a:extLst>
          </p:cNvPr>
          <p:cNvSpPr>
            <a:spLocks noGrp="1"/>
          </p:cNvSpPr>
          <p:nvPr>
            <p:ph type="sldNum" sz="quarter" idx="13"/>
          </p:nvPr>
        </p:nvSpPr>
        <p:spPr/>
        <p:txBody>
          <a:bodyPr/>
          <a:lstStyle/>
          <a:p>
            <a:fld id="{4179449E-6FBB-2343-B3AE-D1EFA46A6E77}" type="slidenum">
              <a:rPr lang="en-US" smtClean="0"/>
              <a:pPr/>
              <a:t>1</a:t>
            </a:fld>
            <a:endParaRPr lang="en-US"/>
          </a:p>
        </p:txBody>
      </p:sp>
      <p:sp>
        <p:nvSpPr>
          <p:cNvPr id="2" name="Date Placeholder 1">
            <a:extLst>
              <a:ext uri="{FF2B5EF4-FFF2-40B4-BE49-F238E27FC236}">
                <a16:creationId xmlns:a16="http://schemas.microsoft.com/office/drawing/2014/main" id="{D1D5805B-BADF-4E5D-8B19-A928508FCAC7}"/>
              </a:ext>
            </a:extLst>
          </p:cNvPr>
          <p:cNvSpPr>
            <a:spLocks noGrp="1"/>
          </p:cNvSpPr>
          <p:nvPr>
            <p:ph type="dt" sz="half" idx="2"/>
          </p:nvPr>
        </p:nvSpPr>
        <p:spPr/>
        <p:txBody>
          <a:bodyPr/>
          <a:lstStyle/>
          <a:p>
            <a:r>
              <a:rPr lang="en-US"/>
              <a:t>Updated </a:t>
            </a:r>
            <a:fld id="{715B4354-E05E-426A-88A1-5B2277C6F9D4}" type="datetime1">
              <a:rPr lang="en-US" smtClean="0"/>
              <a:t>11/7/2023</a:t>
            </a:fld>
            <a:endParaRPr lang="en-US"/>
          </a:p>
          <a:p>
            <a:r>
              <a:rPr lang="en-US"/>
              <a:t>www.SquareMeals.org</a:t>
            </a:r>
          </a:p>
        </p:txBody>
      </p:sp>
    </p:spTree>
    <p:extLst>
      <p:ext uri="{BB962C8B-B14F-4D97-AF65-F5344CB8AC3E}">
        <p14:creationId xmlns:p14="http://schemas.microsoft.com/office/powerpoint/2010/main" val="210730441"/>
      </p:ext>
    </p:extLst>
  </p:cSld>
  <p:clrMapOvr>
    <a:masterClrMapping/>
  </p:clrMapOvr>
  <mc:AlternateContent xmlns:mc="http://schemas.openxmlformats.org/markup-compatibility/2006" xmlns:p14="http://schemas.microsoft.com/office/powerpoint/2010/main">
    <mc:Choice Requires="p14">
      <p:transition p14:dur="10" advClick="0">
        <p14:doors dir="vert"/>
      </p:transition>
    </mc:Choice>
    <mc:Fallback xmlns="">
      <p:transition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ln w="28575">
            <a:solidFill>
              <a:schemeClr val="tx1"/>
            </a:solidFill>
          </a:ln>
        </p:spPr>
        <p:txBody>
          <a:bodyPr/>
          <a:lstStyle/>
          <a:p>
            <a:pPr algn="ctr"/>
            <a:r>
              <a:rPr lang="en-US" sz="4400"/>
              <a:t>High Level Fulfillment Process</a:t>
            </a:r>
          </a:p>
        </p:txBody>
      </p:sp>
      <p:sp>
        <p:nvSpPr>
          <p:cNvPr id="3" name="Text Placeholder 2">
            <a:extLst>
              <a:ext uri="{FF2B5EF4-FFF2-40B4-BE49-F238E27FC236}">
                <a16:creationId xmlns:a16="http://schemas.microsoft.com/office/drawing/2014/main" id="{25629188-3CA9-45F2-9A13-FFEAE99E2172}"/>
              </a:ext>
            </a:extLst>
          </p:cNvPr>
          <p:cNvSpPr>
            <a:spLocks noGrp="1"/>
          </p:cNvSpPr>
          <p:nvPr>
            <p:ph type="body" sz="quarter" idx="14"/>
          </p:nvPr>
        </p:nvSpPr>
        <p:spPr>
          <a:xfrm>
            <a:off x="689174" y="1149597"/>
            <a:ext cx="10279073" cy="445937"/>
          </a:xfrm>
        </p:spPr>
        <p:txBody>
          <a:bodyPr lIns="91440" tIns="45720" rIns="91440" bIns="45720" anchor="t"/>
          <a:lstStyle/>
          <a:p>
            <a:endParaRPr lang="en-US" sz="2800">
              <a:solidFill>
                <a:srgbClr val="404040"/>
              </a:solidFill>
              <a:latin typeface="Arial"/>
              <a:cs typeface="Arial"/>
            </a:endParaRPr>
          </a:p>
          <a:p>
            <a:endParaRPr lang="en-US"/>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grpSp>
        <p:nvGrpSpPr>
          <p:cNvPr id="6" name="Group 5">
            <a:extLst>
              <a:ext uri="{FF2B5EF4-FFF2-40B4-BE49-F238E27FC236}">
                <a16:creationId xmlns:a16="http://schemas.microsoft.com/office/drawing/2014/main" id="{33EFDFB8-FA8A-7FB9-924E-B187E4EF271F}"/>
              </a:ext>
            </a:extLst>
          </p:cNvPr>
          <p:cNvGrpSpPr/>
          <p:nvPr/>
        </p:nvGrpSpPr>
        <p:grpSpPr>
          <a:xfrm>
            <a:off x="887507" y="2034070"/>
            <a:ext cx="10625382" cy="2011680"/>
            <a:chOff x="887507" y="2034070"/>
            <a:chExt cx="10625382" cy="2011680"/>
          </a:xfrm>
        </p:grpSpPr>
        <p:sp>
          <p:nvSpPr>
            <p:cNvPr id="7" name="Freeform: Shape 6">
              <a:extLst>
                <a:ext uri="{FF2B5EF4-FFF2-40B4-BE49-F238E27FC236}">
                  <a16:creationId xmlns:a16="http://schemas.microsoft.com/office/drawing/2014/main" id="{32346D54-80BD-CF2E-E7AF-1DD3BBE7818C}"/>
                </a:ext>
              </a:extLst>
            </p:cNvPr>
            <p:cNvSpPr/>
            <p:nvPr/>
          </p:nvSpPr>
          <p:spPr>
            <a:xfrm>
              <a:off x="887507" y="2034070"/>
              <a:ext cx="164592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0 w 2086832"/>
                <a:gd name="connsiteY5" fmla="*/ 0 h 1371599"/>
                <a:gd name="connsiteX0" fmla="*/ 0 w 2279149"/>
                <a:gd name="connsiteY0" fmla="*/ 0 h 1371599"/>
                <a:gd name="connsiteX1" fmla="*/ 1401033 w 2279149"/>
                <a:gd name="connsiteY1" fmla="*/ 0 h 1371599"/>
                <a:gd name="connsiteX2" fmla="*/ 2279149 w 2279149"/>
                <a:gd name="connsiteY2" fmla="*/ 685800 h 1371599"/>
                <a:gd name="connsiteX3" fmla="*/ 1401033 w 2279149"/>
                <a:gd name="connsiteY3" fmla="*/ 1371599 h 1371599"/>
                <a:gd name="connsiteX4" fmla="*/ 0 w 2279149"/>
                <a:gd name="connsiteY4" fmla="*/ 1371599 h 1371599"/>
                <a:gd name="connsiteX5" fmla="*/ 0 w 2279149"/>
                <a:gd name="connsiteY5" fmla="*/ 0 h 1371599"/>
                <a:gd name="connsiteX0" fmla="*/ 0 w 2324202"/>
                <a:gd name="connsiteY0" fmla="*/ 0 h 1371599"/>
                <a:gd name="connsiteX1" fmla="*/ 1401033 w 2324202"/>
                <a:gd name="connsiteY1" fmla="*/ 0 h 1371599"/>
                <a:gd name="connsiteX2" fmla="*/ 2324202 w 2324202"/>
                <a:gd name="connsiteY2" fmla="*/ 685800 h 1371599"/>
                <a:gd name="connsiteX3" fmla="*/ 1401033 w 2324202"/>
                <a:gd name="connsiteY3" fmla="*/ 1371599 h 1371599"/>
                <a:gd name="connsiteX4" fmla="*/ 0 w 2324202"/>
                <a:gd name="connsiteY4" fmla="*/ 1371599 h 1371599"/>
                <a:gd name="connsiteX5" fmla="*/ 0 w 2324202"/>
                <a:gd name="connsiteY5" fmla="*/ 0 h 1371599"/>
                <a:gd name="connsiteX0" fmla="*/ 0 w 2324202"/>
                <a:gd name="connsiteY0" fmla="*/ 0 h 1371599"/>
                <a:gd name="connsiteX1" fmla="*/ 1250856 w 2324202"/>
                <a:gd name="connsiteY1" fmla="*/ 0 h 1371599"/>
                <a:gd name="connsiteX2" fmla="*/ 2324202 w 2324202"/>
                <a:gd name="connsiteY2" fmla="*/ 685800 h 1371599"/>
                <a:gd name="connsiteX3" fmla="*/ 1401033 w 2324202"/>
                <a:gd name="connsiteY3" fmla="*/ 1371599 h 1371599"/>
                <a:gd name="connsiteX4" fmla="*/ 0 w 2324202"/>
                <a:gd name="connsiteY4" fmla="*/ 1371599 h 1371599"/>
                <a:gd name="connsiteX5" fmla="*/ 0 w 2324202"/>
                <a:gd name="connsiteY5" fmla="*/ 0 h 1371599"/>
                <a:gd name="connsiteX0" fmla="*/ 0 w 2324202"/>
                <a:gd name="connsiteY0" fmla="*/ 0 h 1371599"/>
                <a:gd name="connsiteX1" fmla="*/ 1250856 w 2324202"/>
                <a:gd name="connsiteY1" fmla="*/ 0 h 1371599"/>
                <a:gd name="connsiteX2" fmla="*/ 2324202 w 2324202"/>
                <a:gd name="connsiteY2" fmla="*/ 685800 h 1371599"/>
                <a:gd name="connsiteX3" fmla="*/ 1280893 w 2324202"/>
                <a:gd name="connsiteY3" fmla="*/ 1358334 h 1371599"/>
                <a:gd name="connsiteX4" fmla="*/ 0 w 2324202"/>
                <a:gd name="connsiteY4" fmla="*/ 1371599 h 1371599"/>
                <a:gd name="connsiteX5" fmla="*/ 0 w 2324202"/>
                <a:gd name="connsiteY5" fmla="*/ 0 h 1371599"/>
                <a:gd name="connsiteX0" fmla="*/ 0 w 2399290"/>
                <a:gd name="connsiteY0" fmla="*/ 0 h 1371599"/>
                <a:gd name="connsiteX1" fmla="*/ 1250856 w 2399290"/>
                <a:gd name="connsiteY1" fmla="*/ 0 h 1371599"/>
                <a:gd name="connsiteX2" fmla="*/ 2399290 w 2399290"/>
                <a:gd name="connsiteY2" fmla="*/ 685800 h 1371599"/>
                <a:gd name="connsiteX3" fmla="*/ 1280893 w 2399290"/>
                <a:gd name="connsiteY3" fmla="*/ 1358334 h 1371599"/>
                <a:gd name="connsiteX4" fmla="*/ 0 w 2399290"/>
                <a:gd name="connsiteY4" fmla="*/ 1371599 h 1371599"/>
                <a:gd name="connsiteX5" fmla="*/ 0 w 2399290"/>
                <a:gd name="connsiteY5"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9290" h="1371599">
                  <a:moveTo>
                    <a:pt x="0" y="0"/>
                  </a:moveTo>
                  <a:lnTo>
                    <a:pt x="1250856" y="0"/>
                  </a:lnTo>
                  <a:lnTo>
                    <a:pt x="2399290" y="685800"/>
                  </a:lnTo>
                  <a:lnTo>
                    <a:pt x="1280893" y="1358334"/>
                  </a:lnTo>
                  <a:lnTo>
                    <a:pt x="0" y="1371599"/>
                  </a:lnTo>
                  <a:lnTo>
                    <a:pt x="0" y="0"/>
                  </a:lnTo>
                  <a:close/>
                </a:path>
              </a:pathLst>
            </a:custGeom>
            <a:solidFill>
              <a:schemeClr val="accent5">
                <a:lumMod val="75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42672" rIns="91440" bIns="42672" numCol="1" spcCol="1270" anchor="b" anchorCtr="0">
              <a:noAutofit/>
            </a:bodyPr>
            <a:lstStyle/>
            <a:p>
              <a:pPr marL="0" lvl="0" indent="0" algn="ctr" defTabSz="711200">
                <a:spcBef>
                  <a:spcPts val="100"/>
                </a:spcBef>
                <a:spcAft>
                  <a:spcPts val="100"/>
                </a:spcAft>
                <a:buNone/>
              </a:pPr>
              <a:r>
                <a:rPr lang="en-US" sz="1600" b="1" kern="1200"/>
                <a:t>TDA</a:t>
              </a:r>
            </a:p>
            <a:p>
              <a:pPr marL="0" lvl="0" indent="0" algn="ctr" defTabSz="711200">
                <a:spcBef>
                  <a:spcPts val="100"/>
                </a:spcBef>
                <a:spcAft>
                  <a:spcPts val="100"/>
                </a:spcAft>
                <a:buNone/>
              </a:pPr>
              <a:r>
                <a:rPr lang="en-US" sz="1600" b="1" kern="1200"/>
                <a:t>Distributes </a:t>
              </a:r>
            </a:p>
            <a:p>
              <a:pPr marL="0" lvl="0" indent="0" algn="ctr" defTabSz="711200">
                <a:spcBef>
                  <a:spcPts val="100"/>
                </a:spcBef>
                <a:spcAft>
                  <a:spcPts val="100"/>
                </a:spcAft>
                <a:buNone/>
              </a:pPr>
              <a:r>
                <a:rPr lang="en-US" sz="1600" b="1" kern="1200"/>
                <a:t>Entitlement</a:t>
              </a:r>
            </a:p>
            <a:p>
              <a:pPr marL="0" lvl="0" indent="0" algn="ctr" defTabSz="711200">
                <a:spcBef>
                  <a:spcPts val="100"/>
                </a:spcBef>
                <a:spcAft>
                  <a:spcPts val="100"/>
                </a:spcAft>
                <a:buNone/>
              </a:pPr>
              <a:endParaRPr lang="en-US" sz="1600" b="1" kern="1200"/>
            </a:p>
            <a:p>
              <a:pPr marL="0" lvl="0" indent="0" algn="ctr" defTabSz="711200">
                <a:spcBef>
                  <a:spcPts val="100"/>
                </a:spcBef>
                <a:spcAft>
                  <a:spcPts val="100"/>
                </a:spcAft>
                <a:buNone/>
              </a:pPr>
              <a:endParaRPr lang="en-US" sz="1600" b="1" kern="1200"/>
            </a:p>
          </p:txBody>
        </p:sp>
        <p:sp>
          <p:nvSpPr>
            <p:cNvPr id="8" name="Freeform: Shape 7">
              <a:extLst>
                <a:ext uri="{FF2B5EF4-FFF2-40B4-BE49-F238E27FC236}">
                  <a16:creationId xmlns:a16="http://schemas.microsoft.com/office/drawing/2014/main" id="{73357599-FDF3-24E8-D4CB-30B08FFD6405}"/>
                </a:ext>
              </a:extLst>
            </p:cNvPr>
            <p:cNvSpPr/>
            <p:nvPr/>
          </p:nvSpPr>
          <p:spPr>
            <a:xfrm>
              <a:off x="1856571" y="2034070"/>
              <a:ext cx="228600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685800 w 2086832"/>
                <a:gd name="connsiteY5" fmla="*/ 685800 h 1371599"/>
                <a:gd name="connsiteX6" fmla="*/ 0 w 2086832"/>
                <a:gd name="connsiteY6"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832" h="1371599">
                  <a:moveTo>
                    <a:pt x="0" y="0"/>
                  </a:moveTo>
                  <a:lnTo>
                    <a:pt x="1401033" y="0"/>
                  </a:lnTo>
                  <a:lnTo>
                    <a:pt x="2086832" y="685800"/>
                  </a:lnTo>
                  <a:lnTo>
                    <a:pt x="1401033" y="1371599"/>
                  </a:lnTo>
                  <a:lnTo>
                    <a:pt x="0" y="1371599"/>
                  </a:lnTo>
                  <a:lnTo>
                    <a:pt x="685800" y="685800"/>
                  </a:lnTo>
                  <a:lnTo>
                    <a:pt x="0" y="0"/>
                  </a:lnTo>
                  <a:close/>
                </a:path>
              </a:pathLst>
            </a:custGeom>
            <a:solidFill>
              <a:schemeClr val="tx1"/>
            </a:solidFill>
          </p:spPr>
          <p:style>
            <a:lnRef idx="2">
              <a:schemeClr val="lt1">
                <a:hueOff val="0"/>
                <a:satOff val="0"/>
                <a:lumOff val="0"/>
                <a:alphaOff val="0"/>
              </a:schemeClr>
            </a:lnRef>
            <a:fillRef idx="1">
              <a:schemeClr val="accent4">
                <a:hueOff val="915853"/>
                <a:satOff val="-6584"/>
                <a:lumOff val="-1177"/>
                <a:alphaOff val="0"/>
              </a:schemeClr>
            </a:fillRef>
            <a:effectRef idx="0">
              <a:schemeClr val="accent4">
                <a:hueOff val="915853"/>
                <a:satOff val="-6584"/>
                <a:lumOff val="-1177"/>
                <a:alphaOff val="0"/>
              </a:schemeClr>
            </a:effectRef>
            <a:fontRef idx="minor">
              <a:schemeClr val="lt1"/>
            </a:fontRef>
          </p:style>
          <p:txBody>
            <a:bodyPr spcFirstLastPara="0" vert="horz" wrap="square" lIns="0" tIns="42672" rIns="91440" bIns="42672" numCol="1" spcCol="1270" anchor="b" anchorCtr="0">
              <a:noAutofit/>
            </a:bodyPr>
            <a:lstStyle/>
            <a:p>
              <a:pPr marL="274320" lvl="0" indent="0" algn="ctr" defTabSz="711200">
                <a:spcBef>
                  <a:spcPts val="100"/>
                </a:spcBef>
                <a:spcAft>
                  <a:spcPts val="100"/>
                </a:spcAft>
                <a:buNone/>
              </a:pPr>
              <a:r>
                <a:rPr lang="en-US" sz="1600" b="1" kern="1200"/>
                <a:t>RA</a:t>
              </a:r>
            </a:p>
            <a:p>
              <a:pPr marL="274320" lvl="0" indent="0" algn="ctr" defTabSz="711200">
                <a:spcBef>
                  <a:spcPts val="100"/>
                </a:spcBef>
                <a:spcAft>
                  <a:spcPts val="100"/>
                </a:spcAft>
                <a:buNone/>
              </a:pPr>
              <a:r>
                <a:rPr lang="en-US" sz="1600" b="1" kern="1200"/>
                <a:t>Submits </a:t>
              </a:r>
            </a:p>
            <a:p>
              <a:pPr marL="274320" lvl="0" indent="0" algn="ctr" defTabSz="711200">
                <a:spcBef>
                  <a:spcPts val="100"/>
                </a:spcBef>
                <a:spcAft>
                  <a:spcPts val="100"/>
                </a:spcAft>
                <a:buNone/>
              </a:pPr>
              <a:r>
                <a:rPr lang="en-US" sz="1600" b="1" kern="1200"/>
                <a:t>Requisition</a:t>
              </a:r>
            </a:p>
            <a:p>
              <a:pPr marL="0" lvl="0" indent="0" algn="ctr" defTabSz="711200">
                <a:spcBef>
                  <a:spcPts val="100"/>
                </a:spcBef>
                <a:spcAft>
                  <a:spcPts val="100"/>
                </a:spcAft>
                <a:buNone/>
              </a:pPr>
              <a:endParaRPr lang="en-US" sz="1600" b="1" kern="1200"/>
            </a:p>
            <a:p>
              <a:pPr marL="0" lvl="0" indent="0" algn="ctr" defTabSz="711200">
                <a:spcBef>
                  <a:spcPts val="100"/>
                </a:spcBef>
                <a:spcAft>
                  <a:spcPts val="100"/>
                </a:spcAft>
                <a:buNone/>
              </a:pPr>
              <a:r>
                <a:rPr lang="en-US" sz="1600" b="1"/>
                <a:t>(Req #)</a:t>
              </a:r>
              <a:endParaRPr lang="en-US" sz="1600" b="1" kern="1200"/>
            </a:p>
          </p:txBody>
        </p:sp>
        <p:sp>
          <p:nvSpPr>
            <p:cNvPr id="10" name="Freeform: Shape 9">
              <a:extLst>
                <a:ext uri="{FF2B5EF4-FFF2-40B4-BE49-F238E27FC236}">
                  <a16:creationId xmlns:a16="http://schemas.microsoft.com/office/drawing/2014/main" id="{E7981910-131D-202E-FC98-6059D585DC07}"/>
                </a:ext>
              </a:extLst>
            </p:cNvPr>
            <p:cNvSpPr/>
            <p:nvPr/>
          </p:nvSpPr>
          <p:spPr>
            <a:xfrm>
              <a:off x="3459347" y="2034070"/>
              <a:ext cx="246888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685800 w 2086832"/>
                <a:gd name="connsiteY5" fmla="*/ 685800 h 1371599"/>
                <a:gd name="connsiteX6" fmla="*/ 0 w 2086832"/>
                <a:gd name="connsiteY6"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832" h="1371599">
                  <a:moveTo>
                    <a:pt x="0" y="0"/>
                  </a:moveTo>
                  <a:lnTo>
                    <a:pt x="1401033" y="0"/>
                  </a:lnTo>
                  <a:lnTo>
                    <a:pt x="2086832" y="685800"/>
                  </a:lnTo>
                  <a:lnTo>
                    <a:pt x="1401033" y="1371599"/>
                  </a:lnTo>
                  <a:lnTo>
                    <a:pt x="0" y="1371599"/>
                  </a:lnTo>
                  <a:lnTo>
                    <a:pt x="685800" y="685800"/>
                  </a:lnTo>
                  <a:lnTo>
                    <a:pt x="0" y="0"/>
                  </a:lnTo>
                  <a:close/>
                </a:path>
              </a:pathLst>
            </a:custGeom>
            <a:solidFill>
              <a:srgbClr val="404040"/>
            </a:solidFill>
          </p:spPr>
          <p:style>
            <a:lnRef idx="2">
              <a:schemeClr val="lt1">
                <a:hueOff val="0"/>
                <a:satOff val="0"/>
                <a:lumOff val="0"/>
                <a:alphaOff val="0"/>
              </a:schemeClr>
            </a:lnRef>
            <a:fillRef idx="1">
              <a:schemeClr val="accent4">
                <a:hueOff val="1831706"/>
                <a:satOff val="-13168"/>
                <a:lumOff val="-2353"/>
                <a:alphaOff val="0"/>
              </a:schemeClr>
            </a:fillRef>
            <a:effectRef idx="0">
              <a:schemeClr val="accent4">
                <a:hueOff val="1831706"/>
                <a:satOff val="-13168"/>
                <a:lumOff val="-2353"/>
                <a:alphaOff val="0"/>
              </a:schemeClr>
            </a:effectRef>
            <a:fontRef idx="minor">
              <a:schemeClr val="lt1"/>
            </a:fontRef>
          </p:style>
          <p:txBody>
            <a:bodyPr spcFirstLastPara="0" vert="horz" wrap="square" lIns="0" tIns="42672" rIns="91440" bIns="42672" numCol="1" spcCol="1270" anchor="b" anchorCtr="0">
              <a:noAutofit/>
            </a:bodyPr>
            <a:lstStyle/>
            <a:p>
              <a:pPr marL="274320" lvl="0" indent="0" algn="ctr" defTabSz="711200">
                <a:spcBef>
                  <a:spcPts val="100"/>
                </a:spcBef>
                <a:spcAft>
                  <a:spcPts val="100"/>
                </a:spcAft>
                <a:buNone/>
              </a:pPr>
              <a:r>
                <a:rPr lang="en-US" sz="1600" b="1" kern="1200"/>
                <a:t>TDA</a:t>
              </a:r>
            </a:p>
            <a:p>
              <a:pPr marL="274320" lvl="0" indent="0" algn="ctr" defTabSz="711200">
                <a:spcBef>
                  <a:spcPts val="100"/>
                </a:spcBef>
                <a:spcAft>
                  <a:spcPts val="100"/>
                </a:spcAft>
                <a:buNone/>
              </a:pPr>
              <a:r>
                <a:rPr lang="en-US" sz="1600" b="1" kern="1200"/>
                <a:t>Creates</a:t>
              </a:r>
            </a:p>
            <a:p>
              <a:pPr marL="274320" lvl="0" indent="0" algn="ctr" defTabSz="711200">
                <a:spcBef>
                  <a:spcPts val="100"/>
                </a:spcBef>
                <a:spcAft>
                  <a:spcPts val="100"/>
                </a:spcAft>
                <a:buNone/>
              </a:pPr>
              <a:r>
                <a:rPr lang="en-US" sz="1600" b="1" kern="1200"/>
                <a:t>Sales Order</a:t>
              </a:r>
            </a:p>
            <a:p>
              <a:pPr marL="0" lvl="0" indent="0" algn="ctr" defTabSz="711200">
                <a:spcBef>
                  <a:spcPts val="100"/>
                </a:spcBef>
                <a:spcAft>
                  <a:spcPts val="100"/>
                </a:spcAft>
                <a:buNone/>
              </a:pPr>
              <a:endParaRPr lang="en-US" sz="1600" b="1" kern="1200"/>
            </a:p>
            <a:p>
              <a:pPr marL="0" lvl="0" indent="0" algn="ctr" defTabSz="711200">
                <a:spcBef>
                  <a:spcPts val="100"/>
                </a:spcBef>
                <a:spcAft>
                  <a:spcPts val="100"/>
                </a:spcAft>
                <a:buNone/>
              </a:pPr>
              <a:r>
                <a:rPr lang="en-US" sz="1600" b="1"/>
                <a:t> </a:t>
              </a:r>
              <a:endParaRPr lang="en-US" sz="1600" b="1" kern="1200"/>
            </a:p>
          </p:txBody>
        </p:sp>
        <p:sp>
          <p:nvSpPr>
            <p:cNvPr id="12" name="Freeform: Shape 11">
              <a:extLst>
                <a:ext uri="{FF2B5EF4-FFF2-40B4-BE49-F238E27FC236}">
                  <a16:creationId xmlns:a16="http://schemas.microsoft.com/office/drawing/2014/main" id="{2059DD6E-F2A8-60D4-839A-CA65B904CB20}"/>
                </a:ext>
              </a:extLst>
            </p:cNvPr>
            <p:cNvSpPr/>
            <p:nvPr/>
          </p:nvSpPr>
          <p:spPr>
            <a:xfrm>
              <a:off x="5195004" y="2034070"/>
              <a:ext cx="256032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685800 w 2086832"/>
                <a:gd name="connsiteY5" fmla="*/ 685800 h 1371599"/>
                <a:gd name="connsiteX6" fmla="*/ 0 w 2086832"/>
                <a:gd name="connsiteY6"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832" h="1371599">
                  <a:moveTo>
                    <a:pt x="0" y="0"/>
                  </a:moveTo>
                  <a:lnTo>
                    <a:pt x="1401033" y="0"/>
                  </a:lnTo>
                  <a:lnTo>
                    <a:pt x="2086832" y="685800"/>
                  </a:lnTo>
                  <a:lnTo>
                    <a:pt x="1401033" y="1371599"/>
                  </a:lnTo>
                  <a:lnTo>
                    <a:pt x="0" y="1371599"/>
                  </a:lnTo>
                  <a:lnTo>
                    <a:pt x="685800" y="685800"/>
                  </a:lnTo>
                  <a:lnTo>
                    <a:pt x="0" y="0"/>
                  </a:lnTo>
                  <a:close/>
                </a:path>
              </a:pathLst>
            </a:custGeom>
            <a:solidFill>
              <a:srgbClr val="595959"/>
            </a:solidFill>
          </p:spPr>
          <p:style>
            <a:lnRef idx="2">
              <a:schemeClr val="lt1">
                <a:hueOff val="0"/>
                <a:satOff val="0"/>
                <a:lumOff val="0"/>
                <a:alphaOff val="0"/>
              </a:schemeClr>
            </a:lnRef>
            <a:fillRef idx="1">
              <a:schemeClr val="accent4">
                <a:hueOff val="2747558"/>
                <a:satOff val="-19753"/>
                <a:lumOff val="-3530"/>
                <a:alphaOff val="0"/>
              </a:schemeClr>
            </a:fillRef>
            <a:effectRef idx="0">
              <a:schemeClr val="accent4">
                <a:hueOff val="2747558"/>
                <a:satOff val="-19753"/>
                <a:lumOff val="-3530"/>
                <a:alphaOff val="0"/>
              </a:schemeClr>
            </a:effectRef>
            <a:fontRef idx="minor">
              <a:schemeClr val="lt1"/>
            </a:fontRef>
          </p:style>
          <p:txBody>
            <a:bodyPr spcFirstLastPara="0" vert="horz" wrap="square" lIns="182880" tIns="42672" rIns="91440" bIns="42672" numCol="1" spcCol="1270" anchor="b" anchorCtr="0">
              <a:noAutofit/>
            </a:bodyPr>
            <a:lstStyle/>
            <a:p>
              <a:pPr marL="182880" lvl="0" indent="0" algn="ctr" defTabSz="711200">
                <a:spcBef>
                  <a:spcPts val="100"/>
                </a:spcBef>
                <a:spcAft>
                  <a:spcPts val="100"/>
                </a:spcAft>
                <a:buNone/>
              </a:pPr>
              <a:r>
                <a:rPr lang="en-US" sz="1600" b="1" kern="1200"/>
                <a:t>USDA</a:t>
              </a:r>
            </a:p>
            <a:p>
              <a:pPr marL="182880" lvl="0" indent="0" algn="ctr" defTabSz="711200">
                <a:spcBef>
                  <a:spcPts val="100"/>
                </a:spcBef>
                <a:spcAft>
                  <a:spcPts val="100"/>
                </a:spcAft>
                <a:buNone/>
              </a:pPr>
              <a:r>
                <a:rPr lang="en-US" sz="1600" b="1" kern="1200"/>
                <a:t>Approves</a:t>
              </a:r>
            </a:p>
            <a:p>
              <a:pPr marL="182880" lvl="0" indent="0" algn="ctr" defTabSz="711200">
                <a:spcBef>
                  <a:spcPts val="100"/>
                </a:spcBef>
                <a:spcAft>
                  <a:spcPts val="100"/>
                </a:spcAft>
                <a:buNone/>
              </a:pPr>
              <a:r>
                <a:rPr lang="en-US" sz="1600" b="1" kern="1200"/>
                <a:t>Sales Order</a:t>
              </a:r>
            </a:p>
            <a:p>
              <a:pPr marL="0" lvl="0" indent="0" algn="ctr" defTabSz="711200">
                <a:spcBef>
                  <a:spcPts val="100"/>
                </a:spcBef>
                <a:spcAft>
                  <a:spcPts val="100"/>
                </a:spcAft>
                <a:buNone/>
              </a:pPr>
              <a:endParaRPr lang="en-US" sz="1600" b="1"/>
            </a:p>
            <a:p>
              <a:pPr marL="0" lvl="0" indent="0" defTabSz="711200">
                <a:spcBef>
                  <a:spcPts val="100"/>
                </a:spcBef>
                <a:spcAft>
                  <a:spcPts val="100"/>
                </a:spcAft>
                <a:buNone/>
              </a:pPr>
              <a:r>
                <a:rPr lang="en-US" sz="1600" b="1"/>
                <a:t> (SO # Created)</a:t>
              </a:r>
              <a:endParaRPr lang="en-US" sz="1600" b="1" kern="1200"/>
            </a:p>
          </p:txBody>
        </p:sp>
        <p:sp>
          <p:nvSpPr>
            <p:cNvPr id="13" name="Freeform: Shape 12">
              <a:extLst>
                <a:ext uri="{FF2B5EF4-FFF2-40B4-BE49-F238E27FC236}">
                  <a16:creationId xmlns:a16="http://schemas.microsoft.com/office/drawing/2014/main" id="{E4472AAD-12E3-7452-F079-0A2F8CDAE78C}"/>
                </a:ext>
              </a:extLst>
            </p:cNvPr>
            <p:cNvSpPr/>
            <p:nvPr/>
          </p:nvSpPr>
          <p:spPr>
            <a:xfrm>
              <a:off x="7012669" y="2034070"/>
              <a:ext cx="256032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685800 w 2086832"/>
                <a:gd name="connsiteY5" fmla="*/ 685800 h 1371599"/>
                <a:gd name="connsiteX6" fmla="*/ 0 w 2086832"/>
                <a:gd name="connsiteY6"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832" h="1371599">
                  <a:moveTo>
                    <a:pt x="0" y="0"/>
                  </a:moveTo>
                  <a:lnTo>
                    <a:pt x="1401033" y="0"/>
                  </a:lnTo>
                  <a:lnTo>
                    <a:pt x="2086832" y="685800"/>
                  </a:lnTo>
                  <a:lnTo>
                    <a:pt x="1401033" y="1371599"/>
                  </a:lnTo>
                  <a:lnTo>
                    <a:pt x="0" y="1371599"/>
                  </a:lnTo>
                  <a:lnTo>
                    <a:pt x="685800" y="685800"/>
                  </a:lnTo>
                  <a:lnTo>
                    <a:pt x="0" y="0"/>
                  </a:lnTo>
                  <a:close/>
                </a:path>
              </a:pathLst>
            </a:custGeom>
            <a:solidFill>
              <a:schemeClr val="bg1">
                <a:lumMod val="50000"/>
              </a:schemeClr>
            </a:solidFill>
          </p:spPr>
          <p:style>
            <a:lnRef idx="2">
              <a:schemeClr val="lt1">
                <a:hueOff val="0"/>
                <a:satOff val="0"/>
                <a:lumOff val="0"/>
                <a:alphaOff val="0"/>
              </a:schemeClr>
            </a:lnRef>
            <a:fillRef idx="1">
              <a:schemeClr val="accent4">
                <a:hueOff val="3663411"/>
                <a:satOff val="-26337"/>
                <a:lumOff val="-4706"/>
                <a:alphaOff val="0"/>
              </a:schemeClr>
            </a:fillRef>
            <a:effectRef idx="0">
              <a:schemeClr val="accent4">
                <a:hueOff val="3663411"/>
                <a:satOff val="-26337"/>
                <a:lumOff val="-4706"/>
                <a:alphaOff val="0"/>
              </a:schemeClr>
            </a:effectRef>
            <a:fontRef idx="minor">
              <a:schemeClr val="lt1"/>
            </a:fontRef>
          </p:style>
          <p:txBody>
            <a:bodyPr spcFirstLastPara="0" vert="horz" wrap="square" lIns="274320" tIns="42672" rIns="91440" bIns="42672" numCol="1" spcCol="1270" anchor="b" anchorCtr="0">
              <a:noAutofit/>
            </a:bodyPr>
            <a:lstStyle/>
            <a:p>
              <a:pPr marL="182880" lvl="0" indent="0" algn="ctr" defTabSz="711200">
                <a:spcBef>
                  <a:spcPts val="100"/>
                </a:spcBef>
                <a:spcAft>
                  <a:spcPts val="100"/>
                </a:spcAft>
                <a:buNone/>
              </a:pPr>
              <a:r>
                <a:rPr lang="en-US" sz="1600" b="1" kern="1200"/>
                <a:t>Vendor </a:t>
              </a:r>
            </a:p>
            <a:p>
              <a:pPr marL="182880" lvl="0" indent="0" algn="ctr" defTabSz="711200">
                <a:spcBef>
                  <a:spcPts val="100"/>
                </a:spcBef>
                <a:spcAft>
                  <a:spcPts val="100"/>
                </a:spcAft>
                <a:buNone/>
              </a:pPr>
              <a:r>
                <a:rPr lang="en-US" sz="1600" b="1" kern="1200"/>
                <a:t>Fulfills SO  </a:t>
              </a:r>
            </a:p>
            <a:p>
              <a:pPr marL="0" lvl="0" indent="0" algn="ctr" defTabSz="711200">
                <a:spcBef>
                  <a:spcPts val="100"/>
                </a:spcBef>
                <a:spcAft>
                  <a:spcPts val="100"/>
                </a:spcAft>
                <a:buNone/>
              </a:pPr>
              <a:endParaRPr lang="en-US" sz="1600" b="1" kern="1200"/>
            </a:p>
            <a:p>
              <a:pPr marL="0" lvl="0" indent="0" algn="ctr" defTabSz="711200">
                <a:spcBef>
                  <a:spcPts val="100"/>
                </a:spcBef>
                <a:spcAft>
                  <a:spcPts val="100"/>
                </a:spcAft>
                <a:buNone/>
              </a:pPr>
              <a:endParaRPr lang="en-US" sz="1600" b="1"/>
            </a:p>
            <a:p>
              <a:pPr marL="0" lvl="0" indent="0" defTabSz="711200">
                <a:spcBef>
                  <a:spcPts val="100"/>
                </a:spcBef>
                <a:spcAft>
                  <a:spcPts val="100"/>
                </a:spcAft>
                <a:buNone/>
              </a:pPr>
              <a:r>
                <a:rPr lang="en-US" sz="1600" b="1" kern="1200"/>
                <a:t>(PO # Created)</a:t>
              </a:r>
            </a:p>
          </p:txBody>
        </p:sp>
        <p:sp>
          <p:nvSpPr>
            <p:cNvPr id="14" name="Freeform: Shape 13">
              <a:extLst>
                <a:ext uri="{FF2B5EF4-FFF2-40B4-BE49-F238E27FC236}">
                  <a16:creationId xmlns:a16="http://schemas.microsoft.com/office/drawing/2014/main" id="{3D594F7A-9AD3-918E-67F4-3F4D1BC0BD14}"/>
                </a:ext>
              </a:extLst>
            </p:cNvPr>
            <p:cNvSpPr/>
            <p:nvPr/>
          </p:nvSpPr>
          <p:spPr>
            <a:xfrm>
              <a:off x="8769689" y="2034070"/>
              <a:ext cx="2743200" cy="2011680"/>
            </a:xfrm>
            <a:custGeom>
              <a:avLst/>
              <a:gdLst>
                <a:gd name="connsiteX0" fmla="*/ 0 w 2086832"/>
                <a:gd name="connsiteY0" fmla="*/ 0 h 1371599"/>
                <a:gd name="connsiteX1" fmla="*/ 1401033 w 2086832"/>
                <a:gd name="connsiteY1" fmla="*/ 0 h 1371599"/>
                <a:gd name="connsiteX2" fmla="*/ 2086832 w 2086832"/>
                <a:gd name="connsiteY2" fmla="*/ 685800 h 1371599"/>
                <a:gd name="connsiteX3" fmla="*/ 1401033 w 2086832"/>
                <a:gd name="connsiteY3" fmla="*/ 1371599 h 1371599"/>
                <a:gd name="connsiteX4" fmla="*/ 0 w 2086832"/>
                <a:gd name="connsiteY4" fmla="*/ 1371599 h 1371599"/>
                <a:gd name="connsiteX5" fmla="*/ 685800 w 2086832"/>
                <a:gd name="connsiteY5" fmla="*/ 685800 h 1371599"/>
                <a:gd name="connsiteX6" fmla="*/ 0 w 2086832"/>
                <a:gd name="connsiteY6" fmla="*/ 0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6832" h="1371599">
                  <a:moveTo>
                    <a:pt x="0" y="0"/>
                  </a:moveTo>
                  <a:lnTo>
                    <a:pt x="1401033" y="0"/>
                  </a:lnTo>
                  <a:lnTo>
                    <a:pt x="2086832" y="685800"/>
                  </a:lnTo>
                  <a:lnTo>
                    <a:pt x="1401033" y="1371599"/>
                  </a:lnTo>
                  <a:lnTo>
                    <a:pt x="0" y="1371599"/>
                  </a:lnTo>
                  <a:lnTo>
                    <a:pt x="685800" y="685800"/>
                  </a:lnTo>
                  <a:lnTo>
                    <a:pt x="0" y="0"/>
                  </a:lnTo>
                  <a:close/>
                </a:path>
              </a:pathLst>
            </a:custGeom>
            <a:solidFill>
              <a:schemeClr val="bg1">
                <a:lumMod val="65000"/>
              </a:schemeClr>
            </a:solidFill>
          </p:spPr>
          <p:style>
            <a:lnRef idx="2">
              <a:schemeClr val="lt1">
                <a:hueOff val="0"/>
                <a:satOff val="0"/>
                <a:lumOff val="0"/>
                <a:alphaOff val="0"/>
              </a:schemeClr>
            </a:lnRef>
            <a:fillRef idx="1">
              <a:schemeClr val="accent4">
                <a:hueOff val="4579264"/>
                <a:satOff val="-32921"/>
                <a:lumOff val="-5883"/>
                <a:alphaOff val="0"/>
              </a:schemeClr>
            </a:fillRef>
            <a:effectRef idx="0">
              <a:schemeClr val="accent4">
                <a:hueOff val="4579264"/>
                <a:satOff val="-32921"/>
                <a:lumOff val="-5883"/>
                <a:alphaOff val="0"/>
              </a:schemeClr>
            </a:effectRef>
            <a:fontRef idx="minor">
              <a:schemeClr val="lt1"/>
            </a:fontRef>
          </p:style>
          <p:txBody>
            <a:bodyPr spcFirstLastPara="0" vert="horz" wrap="square" lIns="365760" tIns="42672" rIns="91440" bIns="42672" numCol="1" spcCol="1270" anchor="b" anchorCtr="0">
              <a:noAutofit/>
            </a:bodyPr>
            <a:lstStyle/>
            <a:p>
              <a:pPr marL="182880" lvl="0" indent="0" algn="ctr" defTabSz="711200">
                <a:spcBef>
                  <a:spcPts val="100"/>
                </a:spcBef>
                <a:spcAft>
                  <a:spcPts val="100"/>
                </a:spcAft>
                <a:buNone/>
              </a:pPr>
              <a:r>
                <a:rPr lang="en-US" sz="1600" b="1" kern="1200"/>
                <a:t>Goods </a:t>
              </a:r>
            </a:p>
            <a:p>
              <a:pPr marL="182880" lvl="0" indent="0" algn="ctr" defTabSz="711200">
                <a:spcBef>
                  <a:spcPts val="100"/>
                </a:spcBef>
                <a:spcAft>
                  <a:spcPts val="100"/>
                </a:spcAft>
                <a:buNone/>
              </a:pPr>
              <a:r>
                <a:rPr lang="en-US" sz="1600" b="1" kern="1200"/>
                <a:t>Delivered to Warehouse/</a:t>
              </a:r>
            </a:p>
            <a:p>
              <a:pPr marL="182880" lvl="0" indent="0" algn="ctr" defTabSz="711200">
                <a:spcBef>
                  <a:spcPts val="100"/>
                </a:spcBef>
                <a:spcAft>
                  <a:spcPts val="100"/>
                </a:spcAft>
                <a:buNone/>
              </a:pPr>
              <a:r>
                <a:rPr lang="en-US" sz="1600" b="1" kern="1200"/>
                <a:t>Processor</a:t>
              </a:r>
            </a:p>
            <a:p>
              <a:pPr marL="0" lvl="0" indent="0" algn="ctr" defTabSz="711200">
                <a:spcBef>
                  <a:spcPts val="100"/>
                </a:spcBef>
                <a:spcAft>
                  <a:spcPts val="100"/>
                </a:spcAft>
                <a:buNone/>
              </a:pPr>
              <a:endParaRPr lang="en-US" sz="1600" b="1"/>
            </a:p>
            <a:p>
              <a:pPr marL="0" lvl="0" indent="0" defTabSz="711200">
                <a:spcBef>
                  <a:spcPts val="100"/>
                </a:spcBef>
                <a:spcAft>
                  <a:spcPts val="100"/>
                </a:spcAft>
                <a:buNone/>
              </a:pPr>
              <a:r>
                <a:rPr lang="en-US" sz="1600" b="1" kern="1200"/>
                <a:t>(Receipting)</a:t>
              </a:r>
            </a:p>
          </p:txBody>
        </p:sp>
      </p:grpSp>
      <p:sp>
        <p:nvSpPr>
          <p:cNvPr id="16" name="Text Placeholder 15">
            <a:extLst>
              <a:ext uri="{FF2B5EF4-FFF2-40B4-BE49-F238E27FC236}">
                <a16:creationId xmlns:a16="http://schemas.microsoft.com/office/drawing/2014/main" id="{0720DE2D-7946-3551-2741-BEA5A6E07619}"/>
              </a:ext>
            </a:extLst>
          </p:cNvPr>
          <p:cNvSpPr>
            <a:spLocks noGrp="1"/>
          </p:cNvSpPr>
          <p:nvPr>
            <p:ph type="body" sz="quarter" idx="15"/>
          </p:nvPr>
        </p:nvSpPr>
        <p:spPr>
          <a:xfrm>
            <a:off x="686455" y="4743597"/>
            <a:ext cx="10912510" cy="638175"/>
          </a:xfrm>
        </p:spPr>
        <p:txBody>
          <a:bodyPr/>
          <a:lstStyle/>
          <a:p>
            <a:r>
              <a:rPr lang="en-US" sz="2800"/>
              <a:t>WBSCM only has visibility from Entitlement to </a:t>
            </a:r>
            <a:r>
              <a:rPr lang="en-US" sz="2800" b="1">
                <a:solidFill>
                  <a:srgbClr val="721F5D"/>
                </a:solidFill>
              </a:rPr>
              <a:t>Initial</a:t>
            </a:r>
            <a:r>
              <a:rPr lang="en-US" sz="2800"/>
              <a:t> Delivery Point</a:t>
            </a:r>
          </a:p>
        </p:txBody>
      </p:sp>
    </p:spTree>
    <p:extLst>
      <p:ext uri="{BB962C8B-B14F-4D97-AF65-F5344CB8AC3E}">
        <p14:creationId xmlns:p14="http://schemas.microsoft.com/office/powerpoint/2010/main" val="546641677"/>
      </p:ext>
    </p:extLst>
  </p:cSld>
  <p:clrMapOvr>
    <a:masterClrMapping/>
  </p:clrMapOvr>
  <p:transition spd="slow">
    <p:wip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1537A61B-4568-4A2F-85E0-CBD3B5C3B7F2}"/>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5" name="Rectangle 4">
            <a:extLst>
              <a:ext uri="{FF2B5EF4-FFF2-40B4-BE49-F238E27FC236}">
                <a16:creationId xmlns:a16="http://schemas.microsoft.com/office/drawing/2014/main" id="{3D1F855A-9262-4A34-A5D1-6B8F07BFE151}"/>
              </a:ext>
            </a:extLst>
          </p:cNvPr>
          <p:cNvSpPr/>
          <p:nvPr/>
        </p:nvSpPr>
        <p:spPr>
          <a:xfrm>
            <a:off x="0" y="6079619"/>
            <a:ext cx="12192000" cy="638176"/>
          </a:xfrm>
          <a:prstGeom prst="rect">
            <a:avLst/>
          </a:prstGeom>
          <a:solidFill>
            <a:srgbClr val="66B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65" name="Rectangle 64">
            <a:extLst>
              <a:ext uri="{FF2B5EF4-FFF2-40B4-BE49-F238E27FC236}">
                <a16:creationId xmlns:a16="http://schemas.microsoft.com/office/drawing/2014/main" id="{D13067CD-2282-47E5-B3A0-E9AC0499E245}"/>
              </a:ext>
            </a:extLst>
          </p:cNvPr>
          <p:cNvSpPr/>
          <p:nvPr/>
        </p:nvSpPr>
        <p:spPr>
          <a:xfrm>
            <a:off x="0" y="2009381"/>
            <a:ext cx="12192000" cy="1862048"/>
          </a:xfrm>
          <a:prstGeom prst="rect">
            <a:avLst/>
          </a:prstGeom>
          <a:effectLst/>
        </p:spPr>
        <p:txBody>
          <a:bodyPr wrap="square">
            <a:spAutoFit/>
          </a:bodyPr>
          <a:lstStyle/>
          <a:p>
            <a:pPr algn="ctr"/>
            <a:r>
              <a:rPr lang="en-US" sz="11500" b="1">
                <a:solidFill>
                  <a:srgbClr val="EF4B25"/>
                </a:solidFill>
                <a:effectLst>
                  <a:outerShdw blurRad="1270000" algn="ctr" rotWithShape="0">
                    <a:prstClr val="black">
                      <a:alpha val="40000"/>
                    </a:prstClr>
                  </a:outerShdw>
                </a:effectLst>
                <a:latin typeface="Rockwell" panose="02060603020205020403" pitchFamily="18" charset="0"/>
                <a:ea typeface="Roboto Condensed" panose="02000000000000000000" pitchFamily="2" charset="0"/>
                <a:cs typeface="Segoe UI" panose="020B0502040204020203" pitchFamily="34" charset="0"/>
              </a:rPr>
              <a:t>Questions?</a:t>
            </a:r>
          </a:p>
        </p:txBody>
      </p:sp>
      <p:sp>
        <p:nvSpPr>
          <p:cNvPr id="3" name="Slide Number Placeholder 2">
            <a:extLst>
              <a:ext uri="{FF2B5EF4-FFF2-40B4-BE49-F238E27FC236}">
                <a16:creationId xmlns:a16="http://schemas.microsoft.com/office/drawing/2014/main" id="{11445BE0-2C12-4CB4-BB40-B4AB860B2272}"/>
              </a:ext>
            </a:extLst>
          </p:cNvPr>
          <p:cNvSpPr>
            <a:spLocks noGrp="1"/>
          </p:cNvSpPr>
          <p:nvPr>
            <p:ph type="sldNum" sz="quarter" idx="10"/>
          </p:nvPr>
        </p:nvSpPr>
        <p:spPr>
          <a:xfrm>
            <a:off x="11367911" y="0"/>
            <a:ext cx="573078" cy="591670"/>
          </a:xfrm>
        </p:spPr>
        <p:txBody>
          <a:bodyPr anchor="ctr"/>
          <a:lstStyle/>
          <a:p>
            <a:fld id="{4179449E-6FBB-2343-B3AE-D1EFA46A6E77}" type="slidenum">
              <a:rPr lang="en-US" smtClean="0"/>
              <a:pPr/>
              <a:t>100</a:t>
            </a:fld>
            <a:endParaRPr lang="en-US"/>
          </a:p>
        </p:txBody>
      </p:sp>
    </p:spTree>
    <p:extLst>
      <p:ext uri="{BB962C8B-B14F-4D97-AF65-F5344CB8AC3E}">
        <p14:creationId xmlns:p14="http://schemas.microsoft.com/office/powerpoint/2010/main" val="784539859"/>
      </p:ext>
    </p:extLst>
  </p:cSld>
  <p:clrMapOvr>
    <a:masterClrMapping/>
  </p:clrMapOvr>
  <p:transition spd="slow">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DCEF92EE-7277-4A79-8A22-3AA62183CF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011" y="283028"/>
            <a:ext cx="11650704" cy="6291943"/>
          </a:xfrm>
          <a:prstGeom prst="rect">
            <a:avLst/>
          </a:prstGeom>
        </p:spPr>
      </p:pic>
      <p:sp>
        <p:nvSpPr>
          <p:cNvPr id="7" name="Rectangle 6">
            <a:extLst>
              <a:ext uri="{FF2B5EF4-FFF2-40B4-BE49-F238E27FC236}">
                <a16:creationId xmlns:a16="http://schemas.microsoft.com/office/drawing/2014/main" id="{2C9B1DAE-AF08-4030-9945-F1A7923B0B20}"/>
              </a:ext>
            </a:extLst>
          </p:cNvPr>
          <p:cNvSpPr/>
          <p:nvPr/>
        </p:nvSpPr>
        <p:spPr>
          <a:xfrm>
            <a:off x="6170213" y="275771"/>
            <a:ext cx="5731502" cy="6299200"/>
          </a:xfrm>
          <a:prstGeom prst="rect">
            <a:avLst/>
          </a:prstGeom>
          <a:solidFill>
            <a:srgbClr val="21282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Rockwell" panose="02060603020205020403" pitchFamily="18" charset="0"/>
            </a:endParaRPr>
          </a:p>
        </p:txBody>
      </p:sp>
      <p:grpSp>
        <p:nvGrpSpPr>
          <p:cNvPr id="8" name="Group 7">
            <a:extLst>
              <a:ext uri="{FF2B5EF4-FFF2-40B4-BE49-F238E27FC236}">
                <a16:creationId xmlns:a16="http://schemas.microsoft.com/office/drawing/2014/main" id="{FEF97146-9E71-45C9-BF06-E69786EC58A0}"/>
              </a:ext>
            </a:extLst>
          </p:cNvPr>
          <p:cNvGrpSpPr/>
          <p:nvPr/>
        </p:nvGrpSpPr>
        <p:grpSpPr>
          <a:xfrm>
            <a:off x="5288813" y="2415661"/>
            <a:ext cx="1732245" cy="1732246"/>
            <a:chOff x="5324673" y="2720465"/>
            <a:chExt cx="1732245" cy="1732246"/>
          </a:xfrm>
        </p:grpSpPr>
        <p:sp>
          <p:nvSpPr>
            <p:cNvPr id="9" name="Freeform 5">
              <a:extLst>
                <a:ext uri="{FF2B5EF4-FFF2-40B4-BE49-F238E27FC236}">
                  <a16:creationId xmlns:a16="http://schemas.microsoft.com/office/drawing/2014/main" id="{6DE06069-F014-4E0D-BFD1-177A22FA51F8}"/>
                </a:ext>
              </a:extLst>
            </p:cNvPr>
            <p:cNvSpPr>
              <a:spLocks/>
            </p:cNvSpPr>
            <p:nvPr userDrawn="1"/>
          </p:nvSpPr>
          <p:spPr bwMode="auto">
            <a:xfrm>
              <a:off x="5324673" y="2720465"/>
              <a:ext cx="1732245" cy="1732246"/>
            </a:xfrm>
            <a:prstGeom prst="ellipse">
              <a:avLst/>
            </a:prstGeom>
            <a:solidFill>
              <a:srgbClr val="66B948"/>
            </a:solidFill>
            <a:ln w="76200">
              <a:solidFill>
                <a:schemeClr val="bg1"/>
              </a:solidFill>
            </a:ln>
          </p:spPr>
          <p:txBody>
            <a:bodyPr vert="horz" wrap="square" lIns="68686" tIns="34343" rIns="68686" bIns="34343" numCol="1" anchor="t" anchorCtr="0" compatLnSpc="1">
              <a:prstTxWarp prst="textNoShape">
                <a:avLst/>
              </a:prstTxWarp>
            </a:bodyPr>
            <a:lstStyle/>
            <a:p>
              <a:endParaRPr lang="id-ID" sz="1352">
                <a:latin typeface="Rockwell" panose="02060603020205020403" pitchFamily="18" charset="0"/>
              </a:endParaRPr>
            </a:p>
          </p:txBody>
        </p:sp>
        <p:sp>
          <p:nvSpPr>
            <p:cNvPr id="10" name="Freeform 69">
              <a:extLst>
                <a:ext uri="{FF2B5EF4-FFF2-40B4-BE49-F238E27FC236}">
                  <a16:creationId xmlns:a16="http://schemas.microsoft.com/office/drawing/2014/main" id="{0945D288-96B9-4504-9522-6BC3828E2E1A}"/>
                </a:ext>
              </a:extLst>
            </p:cNvPr>
            <p:cNvSpPr>
              <a:spLocks noEditPoints="1"/>
            </p:cNvSpPr>
            <p:nvPr/>
          </p:nvSpPr>
          <p:spPr bwMode="auto">
            <a:xfrm>
              <a:off x="5717299" y="3182422"/>
              <a:ext cx="969435" cy="817729"/>
            </a:xfrm>
            <a:custGeom>
              <a:avLst/>
              <a:gdLst>
                <a:gd name="T0" fmla="*/ 415925 w 256"/>
                <a:gd name="T1" fmla="*/ 147806 h 216"/>
                <a:gd name="T2" fmla="*/ 415925 w 256"/>
                <a:gd name="T3" fmla="*/ 149431 h 216"/>
                <a:gd name="T4" fmla="*/ 415925 w 256"/>
                <a:gd name="T5" fmla="*/ 149431 h 216"/>
                <a:gd name="T6" fmla="*/ 378557 w 256"/>
                <a:gd name="T7" fmla="*/ 168922 h 216"/>
                <a:gd name="T8" fmla="*/ 337939 w 256"/>
                <a:gd name="T9" fmla="*/ 336219 h 216"/>
                <a:gd name="T10" fmla="*/ 315193 w 256"/>
                <a:gd name="T11" fmla="*/ 350837 h 216"/>
                <a:gd name="T12" fmla="*/ 97482 w 256"/>
                <a:gd name="T13" fmla="*/ 350837 h 216"/>
                <a:gd name="T14" fmla="*/ 97482 w 256"/>
                <a:gd name="T15" fmla="*/ 350837 h 216"/>
                <a:gd name="T16" fmla="*/ 77986 w 256"/>
                <a:gd name="T17" fmla="*/ 336219 h 216"/>
                <a:gd name="T18" fmla="*/ 19496 w 256"/>
                <a:gd name="T19" fmla="*/ 168922 h 216"/>
                <a:gd name="T20" fmla="*/ 19496 w 256"/>
                <a:gd name="T21" fmla="*/ 129940 h 216"/>
                <a:gd name="T22" fmla="*/ 159221 w 256"/>
                <a:gd name="T23" fmla="*/ 129940 h 216"/>
                <a:gd name="T24" fmla="*/ 240457 w 256"/>
                <a:gd name="T25" fmla="*/ 129940 h 216"/>
                <a:gd name="T26" fmla="*/ 289198 w 256"/>
                <a:gd name="T27" fmla="*/ 129940 h 216"/>
                <a:gd name="T28" fmla="*/ 318443 w 256"/>
                <a:gd name="T29" fmla="*/ 129940 h 216"/>
                <a:gd name="T30" fmla="*/ 396429 w 256"/>
                <a:gd name="T31" fmla="*/ 129940 h 216"/>
                <a:gd name="T32" fmla="*/ 398053 w 256"/>
                <a:gd name="T33" fmla="*/ 129940 h 216"/>
                <a:gd name="T34" fmla="*/ 415925 w 256"/>
                <a:gd name="T35" fmla="*/ 146182 h 216"/>
                <a:gd name="T36" fmla="*/ 129977 w 256"/>
                <a:gd name="T37" fmla="*/ 168922 h 216"/>
                <a:gd name="T38" fmla="*/ 110480 w 256"/>
                <a:gd name="T39" fmla="*/ 292364 h 216"/>
                <a:gd name="T40" fmla="*/ 149473 w 256"/>
                <a:gd name="T41" fmla="*/ 292364 h 216"/>
                <a:gd name="T42" fmla="*/ 227459 w 256"/>
                <a:gd name="T43" fmla="*/ 188412 h 216"/>
                <a:gd name="T44" fmla="*/ 188466 w 256"/>
                <a:gd name="T45" fmla="*/ 188412 h 216"/>
                <a:gd name="T46" fmla="*/ 207963 w 256"/>
                <a:gd name="T47" fmla="*/ 311855 h 216"/>
                <a:gd name="T48" fmla="*/ 227459 w 256"/>
                <a:gd name="T49" fmla="*/ 188412 h 216"/>
                <a:gd name="T50" fmla="*/ 285948 w 256"/>
                <a:gd name="T51" fmla="*/ 168922 h 216"/>
                <a:gd name="T52" fmla="*/ 266452 w 256"/>
                <a:gd name="T53" fmla="*/ 292364 h 216"/>
                <a:gd name="T54" fmla="*/ 305445 w 256"/>
                <a:gd name="T55" fmla="*/ 292364 h 216"/>
                <a:gd name="T56" fmla="*/ 230708 w 256"/>
                <a:gd name="T57" fmla="*/ 29236 h 216"/>
                <a:gd name="T58" fmla="*/ 227459 w 256"/>
                <a:gd name="T59" fmla="*/ 19491 h 216"/>
                <a:gd name="T60" fmla="*/ 264827 w 256"/>
                <a:gd name="T61" fmla="*/ 11370 h 216"/>
                <a:gd name="T62" fmla="*/ 316818 w 256"/>
                <a:gd name="T63" fmla="*/ 110449 h 216"/>
                <a:gd name="T64" fmla="*/ 230708 w 256"/>
                <a:gd name="T65" fmla="*/ 29236 h 216"/>
                <a:gd name="T66" fmla="*/ 142974 w 256"/>
                <a:gd name="T67" fmla="*/ 110449 h 216"/>
                <a:gd name="T68" fmla="*/ 151098 w 256"/>
                <a:gd name="T69" fmla="*/ 11370 h 216"/>
                <a:gd name="T70" fmla="*/ 168970 w 256"/>
                <a:gd name="T71" fmla="*/ 0 h 216"/>
                <a:gd name="T72" fmla="*/ 185217 w 256"/>
                <a:gd name="T73" fmla="*/ 29236 h 2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6" h="216">
                  <a:moveTo>
                    <a:pt x="256" y="90"/>
                  </a:moveTo>
                  <a:cubicBezTo>
                    <a:pt x="256" y="91"/>
                    <a:pt x="256" y="91"/>
                    <a:pt x="256" y="91"/>
                  </a:cubicBezTo>
                  <a:cubicBezTo>
                    <a:pt x="256" y="91"/>
                    <a:pt x="256" y="92"/>
                    <a:pt x="256" y="92"/>
                  </a:cubicBezTo>
                  <a:cubicBezTo>
                    <a:pt x="256" y="92"/>
                    <a:pt x="256" y="92"/>
                    <a:pt x="256" y="92"/>
                  </a:cubicBezTo>
                  <a:cubicBezTo>
                    <a:pt x="256" y="92"/>
                    <a:pt x="256" y="92"/>
                    <a:pt x="256" y="92"/>
                  </a:cubicBezTo>
                  <a:cubicBezTo>
                    <a:pt x="256" y="92"/>
                    <a:pt x="256" y="92"/>
                    <a:pt x="256" y="92"/>
                  </a:cubicBezTo>
                  <a:cubicBezTo>
                    <a:pt x="256" y="99"/>
                    <a:pt x="251" y="104"/>
                    <a:pt x="244" y="104"/>
                  </a:cubicBezTo>
                  <a:cubicBezTo>
                    <a:pt x="233" y="104"/>
                    <a:pt x="233" y="104"/>
                    <a:pt x="233" y="104"/>
                  </a:cubicBezTo>
                  <a:cubicBezTo>
                    <a:pt x="208" y="207"/>
                    <a:pt x="208" y="207"/>
                    <a:pt x="208" y="207"/>
                  </a:cubicBezTo>
                  <a:cubicBezTo>
                    <a:pt x="208" y="207"/>
                    <a:pt x="208" y="207"/>
                    <a:pt x="208" y="207"/>
                  </a:cubicBezTo>
                  <a:cubicBezTo>
                    <a:pt x="206" y="212"/>
                    <a:pt x="202" y="216"/>
                    <a:pt x="196" y="216"/>
                  </a:cubicBezTo>
                  <a:cubicBezTo>
                    <a:pt x="194" y="216"/>
                    <a:pt x="194" y="216"/>
                    <a:pt x="194" y="216"/>
                  </a:cubicBezTo>
                  <a:cubicBezTo>
                    <a:pt x="191" y="216"/>
                    <a:pt x="191" y="216"/>
                    <a:pt x="191" y="216"/>
                  </a:cubicBezTo>
                  <a:cubicBezTo>
                    <a:pt x="60" y="216"/>
                    <a:pt x="60" y="216"/>
                    <a:pt x="60" y="216"/>
                  </a:cubicBezTo>
                  <a:cubicBezTo>
                    <a:pt x="60" y="216"/>
                    <a:pt x="60" y="216"/>
                    <a:pt x="60" y="216"/>
                  </a:cubicBezTo>
                  <a:cubicBezTo>
                    <a:pt x="60" y="216"/>
                    <a:pt x="60" y="216"/>
                    <a:pt x="60" y="216"/>
                  </a:cubicBezTo>
                  <a:cubicBezTo>
                    <a:pt x="54" y="216"/>
                    <a:pt x="50" y="212"/>
                    <a:pt x="48" y="207"/>
                  </a:cubicBezTo>
                  <a:cubicBezTo>
                    <a:pt x="48" y="207"/>
                    <a:pt x="48" y="207"/>
                    <a:pt x="48" y="207"/>
                  </a:cubicBezTo>
                  <a:cubicBezTo>
                    <a:pt x="23" y="104"/>
                    <a:pt x="23" y="104"/>
                    <a:pt x="23" y="104"/>
                  </a:cubicBezTo>
                  <a:cubicBezTo>
                    <a:pt x="12" y="104"/>
                    <a:pt x="12" y="104"/>
                    <a:pt x="12" y="104"/>
                  </a:cubicBezTo>
                  <a:cubicBezTo>
                    <a:pt x="5" y="104"/>
                    <a:pt x="0" y="99"/>
                    <a:pt x="0" y="92"/>
                  </a:cubicBezTo>
                  <a:cubicBezTo>
                    <a:pt x="0" y="85"/>
                    <a:pt x="5" y="80"/>
                    <a:pt x="12" y="80"/>
                  </a:cubicBezTo>
                  <a:cubicBezTo>
                    <a:pt x="58" y="80"/>
                    <a:pt x="58" y="80"/>
                    <a:pt x="58" y="80"/>
                  </a:cubicBezTo>
                  <a:cubicBezTo>
                    <a:pt x="98" y="80"/>
                    <a:pt x="98" y="80"/>
                    <a:pt x="98" y="80"/>
                  </a:cubicBezTo>
                  <a:cubicBezTo>
                    <a:pt x="98" y="80"/>
                    <a:pt x="98" y="80"/>
                    <a:pt x="98" y="80"/>
                  </a:cubicBezTo>
                  <a:cubicBezTo>
                    <a:pt x="148" y="80"/>
                    <a:pt x="148" y="80"/>
                    <a:pt x="148" y="80"/>
                  </a:cubicBezTo>
                  <a:cubicBezTo>
                    <a:pt x="148" y="80"/>
                    <a:pt x="148" y="80"/>
                    <a:pt x="148" y="80"/>
                  </a:cubicBezTo>
                  <a:cubicBezTo>
                    <a:pt x="178" y="80"/>
                    <a:pt x="178" y="80"/>
                    <a:pt x="178" y="80"/>
                  </a:cubicBezTo>
                  <a:cubicBezTo>
                    <a:pt x="179" y="80"/>
                    <a:pt x="179" y="80"/>
                    <a:pt x="179" y="80"/>
                  </a:cubicBezTo>
                  <a:cubicBezTo>
                    <a:pt x="196" y="80"/>
                    <a:pt x="196" y="80"/>
                    <a:pt x="196" y="80"/>
                  </a:cubicBezTo>
                  <a:cubicBezTo>
                    <a:pt x="198" y="80"/>
                    <a:pt x="198" y="80"/>
                    <a:pt x="198" y="80"/>
                  </a:cubicBezTo>
                  <a:cubicBezTo>
                    <a:pt x="244" y="80"/>
                    <a:pt x="244" y="80"/>
                    <a:pt x="244" y="80"/>
                  </a:cubicBezTo>
                  <a:cubicBezTo>
                    <a:pt x="244" y="80"/>
                    <a:pt x="244" y="80"/>
                    <a:pt x="244" y="80"/>
                  </a:cubicBezTo>
                  <a:cubicBezTo>
                    <a:pt x="245" y="80"/>
                    <a:pt x="245" y="80"/>
                    <a:pt x="245" y="80"/>
                  </a:cubicBezTo>
                  <a:cubicBezTo>
                    <a:pt x="251" y="80"/>
                    <a:pt x="255" y="85"/>
                    <a:pt x="256" y="90"/>
                  </a:cubicBezTo>
                  <a:cubicBezTo>
                    <a:pt x="256" y="90"/>
                    <a:pt x="256" y="90"/>
                    <a:pt x="256" y="90"/>
                  </a:cubicBezTo>
                  <a:moveTo>
                    <a:pt x="92" y="116"/>
                  </a:moveTo>
                  <a:cubicBezTo>
                    <a:pt x="92" y="109"/>
                    <a:pt x="87" y="104"/>
                    <a:pt x="80" y="104"/>
                  </a:cubicBezTo>
                  <a:cubicBezTo>
                    <a:pt x="73" y="104"/>
                    <a:pt x="68" y="109"/>
                    <a:pt x="68" y="116"/>
                  </a:cubicBezTo>
                  <a:cubicBezTo>
                    <a:pt x="68" y="180"/>
                    <a:pt x="68" y="180"/>
                    <a:pt x="68" y="180"/>
                  </a:cubicBezTo>
                  <a:cubicBezTo>
                    <a:pt x="68" y="187"/>
                    <a:pt x="73" y="192"/>
                    <a:pt x="80" y="192"/>
                  </a:cubicBezTo>
                  <a:cubicBezTo>
                    <a:pt x="87" y="192"/>
                    <a:pt x="92" y="187"/>
                    <a:pt x="92" y="180"/>
                  </a:cubicBezTo>
                  <a:lnTo>
                    <a:pt x="92" y="116"/>
                  </a:lnTo>
                  <a:close/>
                  <a:moveTo>
                    <a:pt x="140" y="116"/>
                  </a:moveTo>
                  <a:cubicBezTo>
                    <a:pt x="140" y="109"/>
                    <a:pt x="135" y="104"/>
                    <a:pt x="128" y="104"/>
                  </a:cubicBezTo>
                  <a:cubicBezTo>
                    <a:pt x="121" y="104"/>
                    <a:pt x="116" y="109"/>
                    <a:pt x="116" y="116"/>
                  </a:cubicBezTo>
                  <a:cubicBezTo>
                    <a:pt x="116" y="180"/>
                    <a:pt x="116" y="180"/>
                    <a:pt x="116" y="180"/>
                  </a:cubicBezTo>
                  <a:cubicBezTo>
                    <a:pt x="116" y="187"/>
                    <a:pt x="121" y="192"/>
                    <a:pt x="128" y="192"/>
                  </a:cubicBezTo>
                  <a:cubicBezTo>
                    <a:pt x="135" y="192"/>
                    <a:pt x="140" y="187"/>
                    <a:pt x="140" y="180"/>
                  </a:cubicBezTo>
                  <a:lnTo>
                    <a:pt x="140" y="116"/>
                  </a:lnTo>
                  <a:close/>
                  <a:moveTo>
                    <a:pt x="188" y="116"/>
                  </a:moveTo>
                  <a:cubicBezTo>
                    <a:pt x="188" y="109"/>
                    <a:pt x="183" y="104"/>
                    <a:pt x="176" y="104"/>
                  </a:cubicBezTo>
                  <a:cubicBezTo>
                    <a:pt x="169" y="104"/>
                    <a:pt x="164" y="109"/>
                    <a:pt x="164" y="116"/>
                  </a:cubicBezTo>
                  <a:cubicBezTo>
                    <a:pt x="164" y="180"/>
                    <a:pt x="164" y="180"/>
                    <a:pt x="164" y="180"/>
                  </a:cubicBezTo>
                  <a:cubicBezTo>
                    <a:pt x="164" y="187"/>
                    <a:pt x="169" y="192"/>
                    <a:pt x="176" y="192"/>
                  </a:cubicBezTo>
                  <a:cubicBezTo>
                    <a:pt x="183" y="192"/>
                    <a:pt x="188" y="187"/>
                    <a:pt x="188" y="180"/>
                  </a:cubicBezTo>
                  <a:lnTo>
                    <a:pt x="188" y="116"/>
                  </a:lnTo>
                  <a:close/>
                  <a:moveTo>
                    <a:pt x="142" y="18"/>
                  </a:moveTo>
                  <a:cubicBezTo>
                    <a:pt x="142" y="18"/>
                    <a:pt x="142" y="18"/>
                    <a:pt x="142" y="18"/>
                  </a:cubicBezTo>
                  <a:cubicBezTo>
                    <a:pt x="141" y="16"/>
                    <a:pt x="140" y="14"/>
                    <a:pt x="140" y="12"/>
                  </a:cubicBezTo>
                  <a:cubicBezTo>
                    <a:pt x="140" y="5"/>
                    <a:pt x="145" y="0"/>
                    <a:pt x="152" y="0"/>
                  </a:cubicBezTo>
                  <a:cubicBezTo>
                    <a:pt x="157" y="0"/>
                    <a:pt x="161" y="3"/>
                    <a:pt x="163" y="7"/>
                  </a:cubicBezTo>
                  <a:cubicBezTo>
                    <a:pt x="163" y="7"/>
                    <a:pt x="163" y="7"/>
                    <a:pt x="163" y="7"/>
                  </a:cubicBezTo>
                  <a:cubicBezTo>
                    <a:pt x="195" y="68"/>
                    <a:pt x="195" y="68"/>
                    <a:pt x="195" y="68"/>
                  </a:cubicBezTo>
                  <a:cubicBezTo>
                    <a:pt x="168" y="68"/>
                    <a:pt x="168" y="68"/>
                    <a:pt x="168" y="68"/>
                  </a:cubicBezTo>
                  <a:lnTo>
                    <a:pt x="142" y="18"/>
                  </a:lnTo>
                  <a:close/>
                  <a:moveTo>
                    <a:pt x="114" y="18"/>
                  </a:moveTo>
                  <a:cubicBezTo>
                    <a:pt x="88" y="68"/>
                    <a:pt x="88" y="68"/>
                    <a:pt x="88" y="68"/>
                  </a:cubicBezTo>
                  <a:cubicBezTo>
                    <a:pt x="61" y="68"/>
                    <a:pt x="61" y="68"/>
                    <a:pt x="61" y="68"/>
                  </a:cubicBezTo>
                  <a:cubicBezTo>
                    <a:pt x="93" y="7"/>
                    <a:pt x="93" y="7"/>
                    <a:pt x="93" y="7"/>
                  </a:cubicBezTo>
                  <a:cubicBezTo>
                    <a:pt x="93" y="7"/>
                    <a:pt x="93" y="7"/>
                    <a:pt x="93" y="7"/>
                  </a:cubicBezTo>
                  <a:cubicBezTo>
                    <a:pt x="95" y="3"/>
                    <a:pt x="99" y="0"/>
                    <a:pt x="104" y="0"/>
                  </a:cubicBezTo>
                  <a:cubicBezTo>
                    <a:pt x="111" y="0"/>
                    <a:pt x="116" y="5"/>
                    <a:pt x="116" y="12"/>
                  </a:cubicBezTo>
                  <a:cubicBezTo>
                    <a:pt x="116" y="14"/>
                    <a:pt x="115" y="16"/>
                    <a:pt x="114" y="18"/>
                  </a:cubicBezTo>
                  <a:close/>
                </a:path>
              </a:pathLst>
            </a:custGeom>
            <a:solidFill>
              <a:schemeClr val="bg1"/>
            </a:solidFill>
            <a:ln>
              <a:noFill/>
            </a:ln>
          </p:spPr>
          <p:txBody>
            <a:bodyPr/>
            <a:lstStyle/>
            <a:p>
              <a:endParaRPr lang="en-US">
                <a:latin typeface="Rockwell" panose="02060603020205020403" pitchFamily="18" charset="0"/>
              </a:endParaRPr>
            </a:p>
          </p:txBody>
        </p:sp>
      </p:grpSp>
      <p:sp>
        <p:nvSpPr>
          <p:cNvPr id="2" name="Text Placeholder 1"/>
          <p:cNvSpPr>
            <a:spLocks noGrp="1"/>
          </p:cNvSpPr>
          <p:nvPr>
            <p:ph type="body" sz="quarter" idx="10"/>
          </p:nvPr>
        </p:nvSpPr>
        <p:spPr>
          <a:xfrm>
            <a:off x="6491568" y="819257"/>
            <a:ext cx="4745990" cy="1066456"/>
          </a:xfrm>
        </p:spPr>
        <p:txBody>
          <a:bodyPr lIns="91440" tIns="45720" rIns="91440" bIns="45720" anchor="t"/>
          <a:lstStyle/>
          <a:p>
            <a:pPr algn="ctr"/>
            <a:r>
              <a:rPr lang="en-US">
                <a:latin typeface="Arial"/>
                <a:cs typeface="Arial"/>
              </a:rPr>
              <a:t>For WBSCM Assistance</a:t>
            </a:r>
            <a:endParaRPr lang="en-US"/>
          </a:p>
        </p:txBody>
      </p:sp>
      <p:sp>
        <p:nvSpPr>
          <p:cNvPr id="4" name="Text Placeholder 3"/>
          <p:cNvSpPr>
            <a:spLocks noGrp="1"/>
          </p:cNvSpPr>
          <p:nvPr>
            <p:ph type="body" sz="quarter" idx="15"/>
          </p:nvPr>
        </p:nvSpPr>
        <p:spPr>
          <a:xfrm>
            <a:off x="6605048" y="2016130"/>
            <a:ext cx="4861832" cy="4263553"/>
          </a:xfrm>
        </p:spPr>
        <p:txBody>
          <a:bodyPr lIns="91440" tIns="45720" rIns="91440" bIns="45720" anchor="t"/>
          <a:lstStyle/>
          <a:p>
            <a:pPr algn="ctr"/>
            <a:br>
              <a:rPr lang="en-US" sz="2800">
                <a:latin typeface="Arial"/>
                <a:cs typeface="Arial"/>
              </a:rPr>
            </a:br>
            <a:r>
              <a:rPr lang="en-US" sz="2800">
                <a:latin typeface="Arial"/>
                <a:cs typeface="Arial"/>
              </a:rPr>
              <a:t>See </a:t>
            </a:r>
            <a:r>
              <a:rPr lang="en-US" sz="2800" b="1">
                <a:latin typeface="Arial"/>
                <a:cs typeface="Arial"/>
              </a:rPr>
              <a:t>Contact Information Section </a:t>
            </a:r>
            <a:r>
              <a:rPr lang="en-US" sz="2800">
                <a:latin typeface="Arial"/>
                <a:cs typeface="Arial"/>
              </a:rPr>
              <a:t>on WBSCM Transition Page</a:t>
            </a:r>
            <a:endParaRPr lang="en-US" sz="2800"/>
          </a:p>
        </p:txBody>
      </p:sp>
      <p:sp>
        <p:nvSpPr>
          <p:cNvPr id="18" name="Slide Number Placeholder 17">
            <a:extLst>
              <a:ext uri="{FF2B5EF4-FFF2-40B4-BE49-F238E27FC236}">
                <a16:creationId xmlns:a16="http://schemas.microsoft.com/office/drawing/2014/main" id="{A078B595-B593-40D3-A3B0-0793E168D6DC}"/>
              </a:ext>
            </a:extLst>
          </p:cNvPr>
          <p:cNvSpPr>
            <a:spLocks noGrp="1"/>
          </p:cNvSpPr>
          <p:nvPr>
            <p:ph type="sldNum" sz="quarter" idx="16"/>
          </p:nvPr>
        </p:nvSpPr>
        <p:spPr>
          <a:xfrm>
            <a:off x="11345333" y="0"/>
            <a:ext cx="595656" cy="591670"/>
          </a:xfrm>
        </p:spPr>
        <p:txBody>
          <a:bodyPr anchor="ctr"/>
          <a:lstStyle/>
          <a:p>
            <a:fld id="{4179449E-6FBB-2343-B3AE-D1EFA46A6E77}" type="slidenum">
              <a:rPr lang="en-US" smtClean="0"/>
              <a:pPr/>
              <a:t>101</a:t>
            </a:fld>
            <a:endParaRPr lang="en-US" dirty="0"/>
          </a:p>
        </p:txBody>
      </p:sp>
      <p:pic>
        <p:nvPicPr>
          <p:cNvPr id="3" name="Picture 2">
            <a:extLst>
              <a:ext uri="{FF2B5EF4-FFF2-40B4-BE49-F238E27FC236}">
                <a16:creationId xmlns:a16="http://schemas.microsoft.com/office/drawing/2014/main" id="{F67BD0BF-6CBF-C837-95F7-79F660B3ED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40633" y="3889021"/>
            <a:ext cx="2390662" cy="2390662"/>
          </a:xfrm>
          <a:prstGeom prst="rect">
            <a:avLst/>
          </a:prstGeom>
        </p:spPr>
      </p:pic>
    </p:spTree>
    <p:extLst>
      <p:ext uri="{BB962C8B-B14F-4D97-AF65-F5344CB8AC3E}">
        <p14:creationId xmlns:p14="http://schemas.microsoft.com/office/powerpoint/2010/main" val="3554035748"/>
      </p:ext>
    </p:extLst>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1537A61B-4568-4A2F-85E0-CBD3B5C3B7F2}"/>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5" name="Rectangle 4">
            <a:extLst>
              <a:ext uri="{FF2B5EF4-FFF2-40B4-BE49-F238E27FC236}">
                <a16:creationId xmlns:a16="http://schemas.microsoft.com/office/drawing/2014/main" id="{3D1F855A-9262-4A34-A5D1-6B8F07BFE151}"/>
              </a:ext>
            </a:extLst>
          </p:cNvPr>
          <p:cNvSpPr/>
          <p:nvPr/>
        </p:nvSpPr>
        <p:spPr>
          <a:xfrm>
            <a:off x="0" y="6079619"/>
            <a:ext cx="12192000" cy="638176"/>
          </a:xfrm>
          <a:prstGeom prst="rect">
            <a:avLst/>
          </a:prstGeom>
          <a:solidFill>
            <a:srgbClr val="66B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65" name="Rectangle 64">
            <a:extLst>
              <a:ext uri="{FF2B5EF4-FFF2-40B4-BE49-F238E27FC236}">
                <a16:creationId xmlns:a16="http://schemas.microsoft.com/office/drawing/2014/main" id="{D13067CD-2282-47E5-B3A0-E9AC0499E245}"/>
              </a:ext>
            </a:extLst>
          </p:cNvPr>
          <p:cNvSpPr/>
          <p:nvPr/>
        </p:nvSpPr>
        <p:spPr>
          <a:xfrm>
            <a:off x="-2785077" y="298896"/>
            <a:ext cx="12219213" cy="1446550"/>
          </a:xfrm>
          <a:prstGeom prst="rect">
            <a:avLst/>
          </a:prstGeom>
          <a:effectLst/>
        </p:spPr>
        <p:txBody>
          <a:bodyPr wrap="square" lIns="91440" tIns="45720" rIns="91440" bIns="45720" anchor="t">
            <a:spAutoFit/>
          </a:bodyPr>
          <a:lstStyle/>
          <a:p>
            <a:pPr algn="ctr"/>
            <a:r>
              <a:rPr lang="en-US" sz="8800" b="1">
                <a:effectLst>
                  <a:outerShdw blurRad="1270000" algn="ctr" rotWithShape="0">
                    <a:prstClr val="black">
                      <a:alpha val="40000"/>
                    </a:prstClr>
                  </a:outerShdw>
                </a:effectLst>
                <a:latin typeface="Rockwell"/>
                <a:ea typeface="Roboto Condensed"/>
                <a:cs typeface="Segoe UI"/>
              </a:rPr>
              <a:t>Lab Time:</a:t>
            </a:r>
            <a:endParaRPr lang="en-US" sz="8800" b="1">
              <a:effectLst>
                <a:outerShdw blurRad="1270000" algn="ctr" rotWithShape="0">
                  <a:prstClr val="black">
                    <a:alpha val="40000"/>
                  </a:prstClr>
                </a:outerShdw>
              </a:effectLst>
              <a:latin typeface="Rockwell" panose="02060603020205020403" pitchFamily="18" charset="0"/>
              <a:ea typeface="Roboto Condensed" panose="02000000000000000000" pitchFamily="2" charset="0"/>
              <a:cs typeface="Segoe UI" panose="020B0502040204020203" pitchFamily="34" charset="0"/>
            </a:endParaRPr>
          </a:p>
        </p:txBody>
      </p:sp>
      <p:sp>
        <p:nvSpPr>
          <p:cNvPr id="3" name="Slide Number Placeholder 2">
            <a:extLst>
              <a:ext uri="{FF2B5EF4-FFF2-40B4-BE49-F238E27FC236}">
                <a16:creationId xmlns:a16="http://schemas.microsoft.com/office/drawing/2014/main" id="{11445BE0-2C12-4CB4-BB40-B4AB860B2272}"/>
              </a:ext>
            </a:extLst>
          </p:cNvPr>
          <p:cNvSpPr>
            <a:spLocks noGrp="1"/>
          </p:cNvSpPr>
          <p:nvPr>
            <p:ph type="sldNum" sz="quarter" idx="10"/>
          </p:nvPr>
        </p:nvSpPr>
        <p:spPr>
          <a:xfrm>
            <a:off x="11334044" y="0"/>
            <a:ext cx="606945" cy="591670"/>
          </a:xfrm>
        </p:spPr>
        <p:txBody>
          <a:bodyPr anchor="ctr"/>
          <a:lstStyle/>
          <a:p>
            <a:fld id="{4179449E-6FBB-2343-B3AE-D1EFA46A6E77}" type="slidenum">
              <a:rPr lang="en-US" dirty="0" smtClean="0"/>
              <a:pPr/>
              <a:t>102</a:t>
            </a:fld>
            <a:endParaRPr lang="en-US"/>
          </a:p>
        </p:txBody>
      </p:sp>
      <p:pic>
        <p:nvPicPr>
          <p:cNvPr id="4" name="Picture 5" descr="A person typing on a computer&#10;&#10;Description automatically generated">
            <a:extLst>
              <a:ext uri="{FF2B5EF4-FFF2-40B4-BE49-F238E27FC236}">
                <a16:creationId xmlns:a16="http://schemas.microsoft.com/office/drawing/2014/main" id="{29D3A18B-9719-4DD0-9DBA-FC1A52CA5110}"/>
              </a:ext>
            </a:extLst>
          </p:cNvPr>
          <p:cNvPicPr>
            <a:picLocks noChangeAspect="1"/>
          </p:cNvPicPr>
          <p:nvPr/>
        </p:nvPicPr>
        <p:blipFill>
          <a:blip r:embed="rId4"/>
          <a:stretch>
            <a:fillRect/>
          </a:stretch>
        </p:blipFill>
        <p:spPr>
          <a:xfrm>
            <a:off x="2981793" y="1971457"/>
            <a:ext cx="5834920" cy="3876955"/>
          </a:xfrm>
          <a:prstGeom prst="rect">
            <a:avLst/>
          </a:prstGeom>
        </p:spPr>
      </p:pic>
    </p:spTree>
    <p:extLst>
      <p:ext uri="{BB962C8B-B14F-4D97-AF65-F5344CB8AC3E}">
        <p14:creationId xmlns:p14="http://schemas.microsoft.com/office/powerpoint/2010/main" val="1484335923"/>
      </p:ext>
    </p:extLst>
  </p:cSld>
  <p:clrMapOvr>
    <a:masterClrMapping/>
  </p:clrMapOvr>
  <p:transition spd="slow">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05E611-9EA1-4A7E-ADA2-C935081E2FE0}"/>
              </a:ext>
            </a:extLst>
          </p:cNvPr>
          <p:cNvSpPr>
            <a:spLocks noGrp="1"/>
          </p:cNvSpPr>
          <p:nvPr>
            <p:ph type="sldNum" sz="quarter" idx="10"/>
          </p:nvPr>
        </p:nvSpPr>
        <p:spPr>
          <a:xfrm>
            <a:off x="11288889" y="0"/>
            <a:ext cx="652100" cy="591670"/>
          </a:xfrm>
        </p:spPr>
        <p:txBody>
          <a:bodyPr anchor="ctr"/>
          <a:lstStyle/>
          <a:p>
            <a:fld id="{4179449E-6FBB-2343-B3AE-D1EFA46A6E77}" type="slidenum">
              <a:rPr lang="en-US" smtClean="0"/>
              <a:pPr/>
              <a:t>103</a:t>
            </a:fld>
            <a:endParaRPr lang="en-US"/>
          </a:p>
        </p:txBody>
      </p:sp>
      <p:sp>
        <p:nvSpPr>
          <p:cNvPr id="4" name="Date Placeholder 3">
            <a:extLst>
              <a:ext uri="{FF2B5EF4-FFF2-40B4-BE49-F238E27FC236}">
                <a16:creationId xmlns:a16="http://schemas.microsoft.com/office/drawing/2014/main" id="{F0E648FD-897B-457A-8F38-985E367F4C03}"/>
              </a:ext>
            </a:extLst>
          </p:cNvPr>
          <p:cNvSpPr>
            <a:spLocks noGrp="1"/>
          </p:cNvSpPr>
          <p:nvPr>
            <p:ph type="dt" sz="half" idx="2"/>
          </p:nvPr>
        </p:nvSpPr>
        <p:spPr/>
        <p:txBody>
          <a:bodyPr/>
          <a:lstStyle/>
          <a:p>
            <a:r>
              <a:rPr lang="en-US"/>
              <a:t>Updated </a:t>
            </a:r>
            <a:fld id="{23F9884D-C9A9-40C0-91F1-E50E3978DE00}" type="datetime1">
              <a:rPr lang="en-US" smtClean="0"/>
              <a:t>11/7/2023</a:t>
            </a:fld>
            <a:endParaRPr lang="en-US"/>
          </a:p>
          <a:p>
            <a:r>
              <a:rPr lang="en-US"/>
              <a:t>www.SquareMeals.org</a:t>
            </a:r>
          </a:p>
        </p:txBody>
      </p:sp>
    </p:spTree>
    <p:extLst>
      <p:ext uri="{BB962C8B-B14F-4D97-AF65-F5344CB8AC3E}">
        <p14:creationId xmlns:p14="http://schemas.microsoft.com/office/powerpoint/2010/main" val="5425654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2">
            <a:extLst>
              <a:ext uri="{FF2B5EF4-FFF2-40B4-BE49-F238E27FC236}">
                <a16:creationId xmlns:a16="http://schemas.microsoft.com/office/drawing/2014/main" id="{F020FD4A-6485-4303-B21B-A7DDB656317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A5B5C815-F99D-4B43-99E3-45332E28F048}"/>
              </a:ext>
            </a:extLst>
          </p:cNvPr>
          <p:cNvSpPr/>
          <p:nvPr/>
        </p:nvSpPr>
        <p:spPr>
          <a:xfrm>
            <a:off x="0" y="0"/>
            <a:ext cx="12192000" cy="6858000"/>
          </a:xfrm>
          <a:prstGeom prst="rect">
            <a:avLst/>
          </a:prstGeom>
          <a:solidFill>
            <a:srgbClr val="FFFFFF">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ckwell" panose="02060603020205020403" pitchFamily="18" charset="0"/>
            </a:endParaRPr>
          </a:p>
        </p:txBody>
      </p:sp>
      <p:grpSp>
        <p:nvGrpSpPr>
          <p:cNvPr id="12" name="Group 11">
            <a:extLst>
              <a:ext uri="{FF2B5EF4-FFF2-40B4-BE49-F238E27FC236}">
                <a16:creationId xmlns:a16="http://schemas.microsoft.com/office/drawing/2014/main" id="{136864B2-8DA1-47FC-8C37-B95E86416B3C}"/>
              </a:ext>
            </a:extLst>
          </p:cNvPr>
          <p:cNvGrpSpPr/>
          <p:nvPr/>
        </p:nvGrpSpPr>
        <p:grpSpPr>
          <a:xfrm>
            <a:off x="1299883" y="106878"/>
            <a:ext cx="8955741" cy="6535271"/>
            <a:chOff x="6535180" y="2730646"/>
            <a:chExt cx="1350963" cy="1442679"/>
          </a:xfrm>
        </p:grpSpPr>
        <p:sp>
          <p:nvSpPr>
            <p:cNvPr id="13" name="Freeform 197">
              <a:extLst>
                <a:ext uri="{FF2B5EF4-FFF2-40B4-BE49-F238E27FC236}">
                  <a16:creationId xmlns:a16="http://schemas.microsoft.com/office/drawing/2014/main" id="{A08CBA03-E011-4DBB-88A3-31D899920A6C}"/>
                </a:ext>
              </a:extLst>
            </p:cNvPr>
            <p:cNvSpPr>
              <a:spLocks/>
            </p:cNvSpPr>
            <p:nvPr/>
          </p:nvSpPr>
          <p:spPr bwMode="auto">
            <a:xfrm>
              <a:off x="6535180" y="3094183"/>
              <a:ext cx="192088" cy="279400"/>
            </a:xfrm>
            <a:custGeom>
              <a:avLst/>
              <a:gdLst>
                <a:gd name="T0" fmla="*/ 0 w 121"/>
                <a:gd name="T1" fmla="*/ 82 h 176"/>
                <a:gd name="T2" fmla="*/ 121 w 121"/>
                <a:gd name="T3" fmla="*/ 176 h 176"/>
                <a:gd name="T4" fmla="*/ 121 w 121"/>
                <a:gd name="T5" fmla="*/ 0 h 176"/>
                <a:gd name="T6" fmla="*/ 0 w 121"/>
                <a:gd name="T7" fmla="*/ 82 h 176"/>
                <a:gd name="T8" fmla="*/ 0 w 121"/>
                <a:gd name="T9" fmla="*/ 82 h 176"/>
              </a:gdLst>
              <a:ahLst/>
              <a:cxnLst>
                <a:cxn ang="0">
                  <a:pos x="T0" y="T1"/>
                </a:cxn>
                <a:cxn ang="0">
                  <a:pos x="T2" y="T3"/>
                </a:cxn>
                <a:cxn ang="0">
                  <a:pos x="T4" y="T5"/>
                </a:cxn>
                <a:cxn ang="0">
                  <a:pos x="T6" y="T7"/>
                </a:cxn>
                <a:cxn ang="0">
                  <a:pos x="T8" y="T9"/>
                </a:cxn>
              </a:cxnLst>
              <a:rect l="0" t="0" r="r" b="b"/>
              <a:pathLst>
                <a:path w="121" h="176">
                  <a:moveTo>
                    <a:pt x="0" y="82"/>
                  </a:moveTo>
                  <a:lnTo>
                    <a:pt x="121" y="176"/>
                  </a:lnTo>
                  <a:lnTo>
                    <a:pt x="121" y="0"/>
                  </a:lnTo>
                  <a:lnTo>
                    <a:pt x="0" y="82"/>
                  </a:lnTo>
                  <a:lnTo>
                    <a:pt x="0" y="82"/>
                  </a:lnTo>
                  <a:close/>
                </a:path>
              </a:pathLst>
            </a:custGeom>
            <a:solidFill>
              <a:schemeClr val="tx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4" name="Freeform 198">
              <a:extLst>
                <a:ext uri="{FF2B5EF4-FFF2-40B4-BE49-F238E27FC236}">
                  <a16:creationId xmlns:a16="http://schemas.microsoft.com/office/drawing/2014/main" id="{13673638-3F9F-4836-9F3F-F83AE92FB542}"/>
                </a:ext>
              </a:extLst>
            </p:cNvPr>
            <p:cNvSpPr>
              <a:spLocks/>
            </p:cNvSpPr>
            <p:nvPr/>
          </p:nvSpPr>
          <p:spPr bwMode="auto">
            <a:xfrm>
              <a:off x="6535180" y="2730646"/>
              <a:ext cx="1350963" cy="1442679"/>
            </a:xfrm>
            <a:custGeom>
              <a:avLst/>
              <a:gdLst>
                <a:gd name="T0" fmla="*/ 799 w 851"/>
                <a:gd name="T1" fmla="*/ 852 h 852"/>
                <a:gd name="T2" fmla="*/ 203 w 851"/>
                <a:gd name="T3" fmla="*/ 852 h 852"/>
                <a:gd name="T4" fmla="*/ 0 w 851"/>
                <a:gd name="T5" fmla="*/ 0 h 852"/>
                <a:gd name="T6" fmla="*/ 851 w 851"/>
                <a:gd name="T7" fmla="*/ 88 h 852"/>
                <a:gd name="T8" fmla="*/ 799 w 851"/>
                <a:gd name="T9" fmla="*/ 852 h 852"/>
                <a:gd name="T10" fmla="*/ 799 w 851"/>
                <a:gd name="T11" fmla="*/ 852 h 852"/>
              </a:gdLst>
              <a:ahLst/>
              <a:cxnLst>
                <a:cxn ang="0">
                  <a:pos x="T0" y="T1"/>
                </a:cxn>
                <a:cxn ang="0">
                  <a:pos x="T2" y="T3"/>
                </a:cxn>
                <a:cxn ang="0">
                  <a:pos x="T4" y="T5"/>
                </a:cxn>
                <a:cxn ang="0">
                  <a:pos x="T6" y="T7"/>
                </a:cxn>
                <a:cxn ang="0">
                  <a:pos x="T8" y="T9"/>
                </a:cxn>
                <a:cxn ang="0">
                  <a:pos x="T10" y="T11"/>
                </a:cxn>
              </a:cxnLst>
              <a:rect l="0" t="0" r="r" b="b"/>
              <a:pathLst>
                <a:path w="851" h="852">
                  <a:moveTo>
                    <a:pt x="799" y="852"/>
                  </a:moveTo>
                  <a:lnTo>
                    <a:pt x="203" y="852"/>
                  </a:lnTo>
                  <a:lnTo>
                    <a:pt x="0" y="0"/>
                  </a:lnTo>
                  <a:lnTo>
                    <a:pt x="851" y="88"/>
                  </a:lnTo>
                  <a:lnTo>
                    <a:pt x="799" y="852"/>
                  </a:lnTo>
                  <a:lnTo>
                    <a:pt x="799" y="852"/>
                  </a:lnTo>
                  <a:close/>
                </a:path>
              </a:pathLst>
            </a:custGeom>
            <a:solidFill>
              <a:srgbClr val="036A38"/>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5" name="Freeform 199">
              <a:extLst>
                <a:ext uri="{FF2B5EF4-FFF2-40B4-BE49-F238E27FC236}">
                  <a16:creationId xmlns:a16="http://schemas.microsoft.com/office/drawing/2014/main" id="{3D599F42-DE43-4101-AB3E-EA17733CC87E}"/>
                </a:ext>
              </a:extLst>
            </p:cNvPr>
            <p:cNvSpPr>
              <a:spLocks/>
            </p:cNvSpPr>
            <p:nvPr/>
          </p:nvSpPr>
          <p:spPr bwMode="auto">
            <a:xfrm>
              <a:off x="6571693" y="2878283"/>
              <a:ext cx="617538" cy="369888"/>
            </a:xfrm>
            <a:custGeom>
              <a:avLst/>
              <a:gdLst>
                <a:gd name="T0" fmla="*/ 389 w 389"/>
                <a:gd name="T1" fmla="*/ 0 h 233"/>
                <a:gd name="T2" fmla="*/ 0 w 389"/>
                <a:gd name="T3" fmla="*/ 0 h 233"/>
                <a:gd name="T4" fmla="*/ 54 w 389"/>
                <a:gd name="T5" fmla="*/ 233 h 233"/>
                <a:gd name="T6" fmla="*/ 54 w 389"/>
                <a:gd name="T7" fmla="*/ 233 h 233"/>
                <a:gd name="T8" fmla="*/ 389 w 389"/>
                <a:gd name="T9" fmla="*/ 233 h 233"/>
                <a:gd name="T10" fmla="*/ 389 w 389"/>
                <a:gd name="T11" fmla="*/ 0 h 233"/>
                <a:gd name="T12" fmla="*/ 389 w 389"/>
                <a:gd name="T13" fmla="*/ 0 h 233"/>
              </a:gdLst>
              <a:ahLst/>
              <a:cxnLst>
                <a:cxn ang="0">
                  <a:pos x="T0" y="T1"/>
                </a:cxn>
                <a:cxn ang="0">
                  <a:pos x="T2" y="T3"/>
                </a:cxn>
                <a:cxn ang="0">
                  <a:pos x="T4" y="T5"/>
                </a:cxn>
                <a:cxn ang="0">
                  <a:pos x="T6" y="T7"/>
                </a:cxn>
                <a:cxn ang="0">
                  <a:pos x="T8" y="T9"/>
                </a:cxn>
                <a:cxn ang="0">
                  <a:pos x="T10" y="T11"/>
                </a:cxn>
                <a:cxn ang="0">
                  <a:pos x="T12" y="T13"/>
                </a:cxn>
              </a:cxnLst>
              <a:rect l="0" t="0" r="r" b="b"/>
              <a:pathLst>
                <a:path w="389" h="233">
                  <a:moveTo>
                    <a:pt x="389" y="0"/>
                  </a:moveTo>
                  <a:lnTo>
                    <a:pt x="0" y="0"/>
                  </a:lnTo>
                  <a:lnTo>
                    <a:pt x="54" y="233"/>
                  </a:lnTo>
                  <a:lnTo>
                    <a:pt x="54" y="233"/>
                  </a:lnTo>
                  <a:lnTo>
                    <a:pt x="389" y="233"/>
                  </a:lnTo>
                  <a:lnTo>
                    <a:pt x="389" y="0"/>
                  </a:lnTo>
                  <a:lnTo>
                    <a:pt x="389" y="0"/>
                  </a:lnTo>
                  <a:close/>
                </a:path>
              </a:pathLst>
            </a:custGeom>
            <a:solidFill>
              <a:srgbClr val="000000">
                <a:alpha val="20000"/>
              </a:srgbClr>
            </a:solidFill>
            <a:ln>
              <a:noFill/>
            </a:ln>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6" name="Freeform 200">
              <a:extLst>
                <a:ext uri="{FF2B5EF4-FFF2-40B4-BE49-F238E27FC236}">
                  <a16:creationId xmlns:a16="http://schemas.microsoft.com/office/drawing/2014/main" id="{FE57FE87-62B8-4C03-B22F-1F622D8B3B79}"/>
                </a:ext>
              </a:extLst>
            </p:cNvPr>
            <p:cNvSpPr>
              <a:spLocks/>
            </p:cNvSpPr>
            <p:nvPr/>
          </p:nvSpPr>
          <p:spPr bwMode="auto">
            <a:xfrm>
              <a:off x="6535180" y="2854471"/>
              <a:ext cx="654050" cy="369888"/>
            </a:xfrm>
            <a:custGeom>
              <a:avLst/>
              <a:gdLst>
                <a:gd name="T0" fmla="*/ 412 w 412"/>
                <a:gd name="T1" fmla="*/ 233 h 233"/>
                <a:gd name="T2" fmla="*/ 0 w 412"/>
                <a:gd name="T3" fmla="*/ 233 h 233"/>
                <a:gd name="T4" fmla="*/ 0 w 412"/>
                <a:gd name="T5" fmla="*/ 0 h 233"/>
                <a:gd name="T6" fmla="*/ 412 w 412"/>
                <a:gd name="T7" fmla="*/ 0 h 233"/>
                <a:gd name="T8" fmla="*/ 412 w 412"/>
                <a:gd name="T9" fmla="*/ 233 h 233"/>
                <a:gd name="T10" fmla="*/ 412 w 412"/>
                <a:gd name="T11" fmla="*/ 233 h 233"/>
              </a:gdLst>
              <a:ahLst/>
              <a:cxnLst>
                <a:cxn ang="0">
                  <a:pos x="T0" y="T1"/>
                </a:cxn>
                <a:cxn ang="0">
                  <a:pos x="T2" y="T3"/>
                </a:cxn>
                <a:cxn ang="0">
                  <a:pos x="T4" y="T5"/>
                </a:cxn>
                <a:cxn ang="0">
                  <a:pos x="T6" y="T7"/>
                </a:cxn>
                <a:cxn ang="0">
                  <a:pos x="T8" y="T9"/>
                </a:cxn>
                <a:cxn ang="0">
                  <a:pos x="T10" y="T11"/>
                </a:cxn>
              </a:cxnLst>
              <a:rect l="0" t="0" r="r" b="b"/>
              <a:pathLst>
                <a:path w="412" h="233">
                  <a:moveTo>
                    <a:pt x="412" y="233"/>
                  </a:moveTo>
                  <a:lnTo>
                    <a:pt x="0" y="233"/>
                  </a:lnTo>
                  <a:lnTo>
                    <a:pt x="0" y="0"/>
                  </a:lnTo>
                  <a:lnTo>
                    <a:pt x="412" y="0"/>
                  </a:lnTo>
                  <a:lnTo>
                    <a:pt x="412" y="233"/>
                  </a:lnTo>
                  <a:lnTo>
                    <a:pt x="412" y="233"/>
                  </a:lnTo>
                  <a:close/>
                </a:path>
              </a:pathLst>
            </a:custGeom>
            <a:solidFill>
              <a:srgbClr val="721F5D"/>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7" name="Freeform 201">
              <a:extLst>
                <a:ext uri="{FF2B5EF4-FFF2-40B4-BE49-F238E27FC236}">
                  <a16:creationId xmlns:a16="http://schemas.microsoft.com/office/drawing/2014/main" id="{B998C39C-C426-4AE0-AF7E-C0E4F311D3A5}"/>
                </a:ext>
              </a:extLst>
            </p:cNvPr>
            <p:cNvSpPr>
              <a:spLocks/>
            </p:cNvSpPr>
            <p:nvPr/>
          </p:nvSpPr>
          <p:spPr bwMode="auto">
            <a:xfrm>
              <a:off x="7073343" y="2735408"/>
              <a:ext cx="673100" cy="82550"/>
            </a:xfrm>
            <a:custGeom>
              <a:avLst/>
              <a:gdLst>
                <a:gd name="T0" fmla="*/ 424 w 424"/>
                <a:gd name="T1" fmla="*/ 52 h 52"/>
                <a:gd name="T2" fmla="*/ 0 w 424"/>
                <a:gd name="T3" fmla="*/ 9 h 52"/>
                <a:gd name="T4" fmla="*/ 424 w 424"/>
                <a:gd name="T5" fmla="*/ 0 h 52"/>
                <a:gd name="T6" fmla="*/ 424 w 424"/>
                <a:gd name="T7" fmla="*/ 52 h 52"/>
                <a:gd name="T8" fmla="*/ 424 w 424"/>
                <a:gd name="T9" fmla="*/ 52 h 52"/>
              </a:gdLst>
              <a:ahLst/>
              <a:cxnLst>
                <a:cxn ang="0">
                  <a:pos x="T0" y="T1"/>
                </a:cxn>
                <a:cxn ang="0">
                  <a:pos x="T2" y="T3"/>
                </a:cxn>
                <a:cxn ang="0">
                  <a:pos x="T4" y="T5"/>
                </a:cxn>
                <a:cxn ang="0">
                  <a:pos x="T6" y="T7"/>
                </a:cxn>
                <a:cxn ang="0">
                  <a:pos x="T8" y="T9"/>
                </a:cxn>
              </a:cxnLst>
              <a:rect l="0" t="0" r="r" b="b"/>
              <a:pathLst>
                <a:path w="424" h="52">
                  <a:moveTo>
                    <a:pt x="424" y="52"/>
                  </a:moveTo>
                  <a:lnTo>
                    <a:pt x="0" y="9"/>
                  </a:lnTo>
                  <a:lnTo>
                    <a:pt x="424" y="0"/>
                  </a:lnTo>
                  <a:lnTo>
                    <a:pt x="424" y="52"/>
                  </a:lnTo>
                  <a:lnTo>
                    <a:pt x="424" y="52"/>
                  </a:lnTo>
                  <a:close/>
                </a:path>
              </a:pathLst>
            </a:custGeom>
            <a:solidFill>
              <a:srgbClr val="EF4B25"/>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18" name="Freeform 202">
              <a:extLst>
                <a:ext uri="{FF2B5EF4-FFF2-40B4-BE49-F238E27FC236}">
                  <a16:creationId xmlns:a16="http://schemas.microsoft.com/office/drawing/2014/main" id="{8F4E1442-3FA7-47C6-8DEF-DA0A9CB2F691}"/>
                </a:ext>
              </a:extLst>
            </p:cNvPr>
            <p:cNvSpPr>
              <a:spLocks/>
            </p:cNvSpPr>
            <p:nvPr/>
          </p:nvSpPr>
          <p:spPr bwMode="auto">
            <a:xfrm>
              <a:off x="6571693" y="3381521"/>
              <a:ext cx="180975" cy="355600"/>
            </a:xfrm>
            <a:custGeom>
              <a:avLst/>
              <a:gdLst>
                <a:gd name="T0" fmla="*/ 59 w 114"/>
                <a:gd name="T1" fmla="*/ 0 h 224"/>
                <a:gd name="T2" fmla="*/ 114 w 114"/>
                <a:gd name="T3" fmla="*/ 224 h 224"/>
                <a:gd name="T4" fmla="*/ 0 w 114"/>
                <a:gd name="T5" fmla="*/ 0 h 224"/>
                <a:gd name="T6" fmla="*/ 59 w 114"/>
                <a:gd name="T7" fmla="*/ 0 h 224"/>
                <a:gd name="T8" fmla="*/ 59 w 114"/>
                <a:gd name="T9" fmla="*/ 0 h 224"/>
              </a:gdLst>
              <a:ahLst/>
              <a:cxnLst>
                <a:cxn ang="0">
                  <a:pos x="T0" y="T1"/>
                </a:cxn>
                <a:cxn ang="0">
                  <a:pos x="T2" y="T3"/>
                </a:cxn>
                <a:cxn ang="0">
                  <a:pos x="T4" y="T5"/>
                </a:cxn>
                <a:cxn ang="0">
                  <a:pos x="T6" y="T7"/>
                </a:cxn>
                <a:cxn ang="0">
                  <a:pos x="T8" y="T9"/>
                </a:cxn>
              </a:cxnLst>
              <a:rect l="0" t="0" r="r" b="b"/>
              <a:pathLst>
                <a:path w="114" h="224">
                  <a:moveTo>
                    <a:pt x="59" y="0"/>
                  </a:moveTo>
                  <a:lnTo>
                    <a:pt x="114" y="224"/>
                  </a:lnTo>
                  <a:lnTo>
                    <a:pt x="0" y="0"/>
                  </a:lnTo>
                  <a:lnTo>
                    <a:pt x="59" y="0"/>
                  </a:lnTo>
                  <a:lnTo>
                    <a:pt x="59" y="0"/>
                  </a:lnTo>
                  <a:close/>
                </a:path>
              </a:pathLst>
            </a:custGeom>
            <a:solidFill>
              <a:srgbClr val="EF4B25"/>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grpSp>
      <p:sp>
        <p:nvSpPr>
          <p:cNvPr id="20" name="Freeform 166">
            <a:extLst>
              <a:ext uri="{FF2B5EF4-FFF2-40B4-BE49-F238E27FC236}">
                <a16:creationId xmlns:a16="http://schemas.microsoft.com/office/drawing/2014/main" id="{EEEB4ADB-BEFD-4658-A422-BB7ED5C92DEA}"/>
              </a:ext>
            </a:extLst>
          </p:cNvPr>
          <p:cNvSpPr>
            <a:spLocks noEditPoints="1"/>
          </p:cNvSpPr>
          <p:nvPr/>
        </p:nvSpPr>
        <p:spPr bwMode="auto">
          <a:xfrm>
            <a:off x="3503547" y="3959339"/>
            <a:ext cx="394674" cy="394674"/>
          </a:xfrm>
          <a:custGeom>
            <a:avLst/>
            <a:gdLst>
              <a:gd name="T0" fmla="*/ 168 w 176"/>
              <a:gd name="T1" fmla="*/ 80 h 176"/>
              <a:gd name="T2" fmla="*/ 176 w 176"/>
              <a:gd name="T3" fmla="*/ 80 h 176"/>
              <a:gd name="T4" fmla="*/ 92 w 176"/>
              <a:gd name="T5" fmla="*/ 4 h 176"/>
              <a:gd name="T6" fmla="*/ 96 w 176"/>
              <a:gd name="T7" fmla="*/ 48 h 176"/>
              <a:gd name="T8" fmla="*/ 132 w 176"/>
              <a:gd name="T9" fmla="*/ 84 h 176"/>
              <a:gd name="T10" fmla="*/ 96 w 176"/>
              <a:gd name="T11" fmla="*/ 40 h 176"/>
              <a:gd name="T12" fmla="*/ 96 w 176"/>
              <a:gd name="T13" fmla="*/ 48 h 176"/>
              <a:gd name="T14" fmla="*/ 104 w 176"/>
              <a:gd name="T15" fmla="*/ 80 h 176"/>
              <a:gd name="T16" fmla="*/ 88 w 176"/>
              <a:gd name="T17" fmla="*/ 80 h 176"/>
              <a:gd name="T18" fmla="*/ 176 w 176"/>
              <a:gd name="T19" fmla="*/ 140 h 176"/>
              <a:gd name="T20" fmla="*/ 170 w 176"/>
              <a:gd name="T21" fmla="*/ 130 h 176"/>
              <a:gd name="T22" fmla="*/ 128 w 176"/>
              <a:gd name="T23" fmla="*/ 100 h 176"/>
              <a:gd name="T24" fmla="*/ 111 w 176"/>
              <a:gd name="T25" fmla="*/ 112 h 176"/>
              <a:gd name="T26" fmla="*/ 105 w 176"/>
              <a:gd name="T27" fmla="*/ 115 h 176"/>
              <a:gd name="T28" fmla="*/ 99 w 176"/>
              <a:gd name="T29" fmla="*/ 111 h 176"/>
              <a:gd name="T30" fmla="*/ 65 w 176"/>
              <a:gd name="T31" fmla="*/ 77 h 176"/>
              <a:gd name="T32" fmla="*/ 64 w 176"/>
              <a:gd name="T33" fmla="*/ 65 h 176"/>
              <a:gd name="T34" fmla="*/ 73 w 176"/>
              <a:gd name="T35" fmla="*/ 55 h 176"/>
              <a:gd name="T36" fmla="*/ 72 w 176"/>
              <a:gd name="T37" fmla="*/ 40 h 176"/>
              <a:gd name="T38" fmla="*/ 44 w 176"/>
              <a:gd name="T39" fmla="*/ 4 h 176"/>
              <a:gd name="T40" fmla="*/ 0 w 176"/>
              <a:gd name="T41" fmla="*/ 42 h 176"/>
              <a:gd name="T42" fmla="*/ 4 w 176"/>
              <a:gd name="T43" fmla="*/ 60 h 176"/>
              <a:gd name="T44" fmla="*/ 116 w 176"/>
              <a:gd name="T45" fmla="*/ 172 h 176"/>
              <a:gd name="T46" fmla="*/ 176 w 176"/>
              <a:gd name="T47" fmla="*/ 140 h 176"/>
              <a:gd name="T48" fmla="*/ 134 w 176"/>
              <a:gd name="T49" fmla="*/ 168 h 176"/>
              <a:gd name="T50" fmla="*/ 118 w 176"/>
              <a:gd name="T51" fmla="*/ 164 h 176"/>
              <a:gd name="T52" fmla="*/ 11 w 176"/>
              <a:gd name="T53" fmla="*/ 57 h 176"/>
              <a:gd name="T54" fmla="*/ 36 w 176"/>
              <a:gd name="T55" fmla="*/ 8 h 176"/>
              <a:gd name="T56" fmla="*/ 39 w 176"/>
              <a:gd name="T57" fmla="*/ 10 h 176"/>
              <a:gd name="T58" fmla="*/ 66 w 176"/>
              <a:gd name="T59" fmla="*/ 44 h 176"/>
              <a:gd name="T60" fmla="*/ 68 w 176"/>
              <a:gd name="T61" fmla="*/ 48 h 176"/>
              <a:gd name="T62" fmla="*/ 58 w 176"/>
              <a:gd name="T63" fmla="*/ 59 h 176"/>
              <a:gd name="T64" fmla="*/ 53 w 176"/>
              <a:gd name="T65" fmla="*/ 71 h 176"/>
              <a:gd name="T66" fmla="*/ 58 w 176"/>
              <a:gd name="T67" fmla="*/ 82 h 176"/>
              <a:gd name="T68" fmla="*/ 94 w 176"/>
              <a:gd name="T69" fmla="*/ 118 h 176"/>
              <a:gd name="T70" fmla="*/ 116 w 176"/>
              <a:gd name="T71" fmla="*/ 118 h 176"/>
              <a:gd name="T72" fmla="*/ 126 w 176"/>
              <a:gd name="T73" fmla="*/ 109 h 176"/>
              <a:gd name="T74" fmla="*/ 131 w 176"/>
              <a:gd name="T75" fmla="*/ 109 h 176"/>
              <a:gd name="T76" fmla="*/ 165 w 176"/>
              <a:gd name="T77" fmla="*/ 136 h 176"/>
              <a:gd name="T78" fmla="*/ 167 w 176"/>
              <a:gd name="T79" fmla="*/ 137 h 176"/>
              <a:gd name="T80" fmla="*/ 168 w 176"/>
              <a:gd name="T81" fmla="*/ 14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96" y="8"/>
                </a:moveTo>
                <a:cubicBezTo>
                  <a:pt x="136" y="8"/>
                  <a:pt x="168" y="40"/>
                  <a:pt x="168" y="80"/>
                </a:cubicBezTo>
                <a:cubicBezTo>
                  <a:pt x="168" y="82"/>
                  <a:pt x="170" y="84"/>
                  <a:pt x="172" y="84"/>
                </a:cubicBezTo>
                <a:cubicBezTo>
                  <a:pt x="174" y="84"/>
                  <a:pt x="176" y="82"/>
                  <a:pt x="176" y="80"/>
                </a:cubicBezTo>
                <a:cubicBezTo>
                  <a:pt x="176" y="36"/>
                  <a:pt x="140" y="0"/>
                  <a:pt x="96" y="0"/>
                </a:cubicBezTo>
                <a:cubicBezTo>
                  <a:pt x="94" y="0"/>
                  <a:pt x="92" y="2"/>
                  <a:pt x="92" y="4"/>
                </a:cubicBezTo>
                <a:cubicBezTo>
                  <a:pt x="92" y="6"/>
                  <a:pt x="94" y="8"/>
                  <a:pt x="96" y="8"/>
                </a:cubicBezTo>
                <a:moveTo>
                  <a:pt x="96" y="48"/>
                </a:moveTo>
                <a:cubicBezTo>
                  <a:pt x="114" y="48"/>
                  <a:pt x="128" y="62"/>
                  <a:pt x="128" y="80"/>
                </a:cubicBezTo>
                <a:cubicBezTo>
                  <a:pt x="128" y="82"/>
                  <a:pt x="130" y="84"/>
                  <a:pt x="132" y="84"/>
                </a:cubicBezTo>
                <a:cubicBezTo>
                  <a:pt x="134" y="84"/>
                  <a:pt x="136" y="82"/>
                  <a:pt x="136" y="80"/>
                </a:cubicBezTo>
                <a:cubicBezTo>
                  <a:pt x="136" y="58"/>
                  <a:pt x="118" y="40"/>
                  <a:pt x="96" y="40"/>
                </a:cubicBezTo>
                <a:cubicBezTo>
                  <a:pt x="94" y="40"/>
                  <a:pt x="92" y="42"/>
                  <a:pt x="92" y="44"/>
                </a:cubicBezTo>
                <a:cubicBezTo>
                  <a:pt x="92" y="46"/>
                  <a:pt x="94" y="48"/>
                  <a:pt x="96" y="48"/>
                </a:cubicBezTo>
                <a:moveTo>
                  <a:pt x="96" y="88"/>
                </a:moveTo>
                <a:cubicBezTo>
                  <a:pt x="100" y="88"/>
                  <a:pt x="104" y="84"/>
                  <a:pt x="104" y="80"/>
                </a:cubicBezTo>
                <a:cubicBezTo>
                  <a:pt x="104" y="76"/>
                  <a:pt x="100" y="72"/>
                  <a:pt x="96" y="72"/>
                </a:cubicBezTo>
                <a:cubicBezTo>
                  <a:pt x="92" y="72"/>
                  <a:pt x="88" y="76"/>
                  <a:pt x="88" y="80"/>
                </a:cubicBezTo>
                <a:cubicBezTo>
                  <a:pt x="88" y="84"/>
                  <a:pt x="92" y="88"/>
                  <a:pt x="96" y="88"/>
                </a:cubicBezTo>
                <a:moveTo>
                  <a:pt x="176" y="140"/>
                </a:moveTo>
                <a:cubicBezTo>
                  <a:pt x="176" y="137"/>
                  <a:pt x="175" y="134"/>
                  <a:pt x="172" y="131"/>
                </a:cubicBezTo>
                <a:cubicBezTo>
                  <a:pt x="172" y="131"/>
                  <a:pt x="171" y="130"/>
                  <a:pt x="170" y="130"/>
                </a:cubicBezTo>
                <a:cubicBezTo>
                  <a:pt x="136" y="103"/>
                  <a:pt x="136" y="103"/>
                  <a:pt x="136" y="103"/>
                </a:cubicBezTo>
                <a:cubicBezTo>
                  <a:pt x="134" y="101"/>
                  <a:pt x="131" y="100"/>
                  <a:pt x="128" y="100"/>
                </a:cubicBezTo>
                <a:cubicBezTo>
                  <a:pt x="125" y="100"/>
                  <a:pt x="123" y="101"/>
                  <a:pt x="121" y="102"/>
                </a:cubicBezTo>
                <a:cubicBezTo>
                  <a:pt x="111" y="112"/>
                  <a:pt x="111" y="112"/>
                  <a:pt x="111" y="112"/>
                </a:cubicBezTo>
                <a:cubicBezTo>
                  <a:pt x="111" y="112"/>
                  <a:pt x="111" y="112"/>
                  <a:pt x="111" y="112"/>
                </a:cubicBezTo>
                <a:cubicBezTo>
                  <a:pt x="110" y="114"/>
                  <a:pt x="108" y="115"/>
                  <a:pt x="105" y="115"/>
                </a:cubicBezTo>
                <a:cubicBezTo>
                  <a:pt x="103" y="115"/>
                  <a:pt x="100" y="113"/>
                  <a:pt x="99" y="111"/>
                </a:cubicBezTo>
                <a:cubicBezTo>
                  <a:pt x="99" y="111"/>
                  <a:pt x="99" y="111"/>
                  <a:pt x="99" y="111"/>
                </a:cubicBezTo>
                <a:cubicBezTo>
                  <a:pt x="86" y="102"/>
                  <a:pt x="74" y="91"/>
                  <a:pt x="64" y="77"/>
                </a:cubicBezTo>
                <a:cubicBezTo>
                  <a:pt x="65" y="77"/>
                  <a:pt x="65" y="77"/>
                  <a:pt x="65" y="77"/>
                </a:cubicBezTo>
                <a:cubicBezTo>
                  <a:pt x="63" y="76"/>
                  <a:pt x="61" y="73"/>
                  <a:pt x="61" y="71"/>
                </a:cubicBezTo>
                <a:cubicBezTo>
                  <a:pt x="61" y="68"/>
                  <a:pt x="62" y="66"/>
                  <a:pt x="64" y="65"/>
                </a:cubicBezTo>
                <a:cubicBezTo>
                  <a:pt x="64" y="65"/>
                  <a:pt x="64" y="65"/>
                  <a:pt x="64" y="65"/>
                </a:cubicBezTo>
                <a:cubicBezTo>
                  <a:pt x="73" y="55"/>
                  <a:pt x="73" y="55"/>
                  <a:pt x="73" y="55"/>
                </a:cubicBezTo>
                <a:cubicBezTo>
                  <a:pt x="75" y="53"/>
                  <a:pt x="76" y="51"/>
                  <a:pt x="76" y="48"/>
                </a:cubicBezTo>
                <a:cubicBezTo>
                  <a:pt x="76" y="45"/>
                  <a:pt x="75" y="42"/>
                  <a:pt x="72" y="40"/>
                </a:cubicBezTo>
                <a:cubicBezTo>
                  <a:pt x="46" y="6"/>
                  <a:pt x="46" y="6"/>
                  <a:pt x="46" y="6"/>
                </a:cubicBezTo>
                <a:cubicBezTo>
                  <a:pt x="46" y="5"/>
                  <a:pt x="45" y="4"/>
                  <a:pt x="44" y="4"/>
                </a:cubicBezTo>
                <a:cubicBezTo>
                  <a:pt x="42" y="1"/>
                  <a:pt x="39" y="0"/>
                  <a:pt x="36" y="0"/>
                </a:cubicBezTo>
                <a:cubicBezTo>
                  <a:pt x="20" y="0"/>
                  <a:pt x="0" y="19"/>
                  <a:pt x="0" y="42"/>
                </a:cubicBezTo>
                <a:cubicBezTo>
                  <a:pt x="0" y="48"/>
                  <a:pt x="1" y="54"/>
                  <a:pt x="4" y="60"/>
                </a:cubicBezTo>
                <a:cubicBezTo>
                  <a:pt x="4" y="60"/>
                  <a:pt x="4" y="60"/>
                  <a:pt x="4" y="60"/>
                </a:cubicBezTo>
                <a:cubicBezTo>
                  <a:pt x="28" y="108"/>
                  <a:pt x="68" y="148"/>
                  <a:pt x="116" y="172"/>
                </a:cubicBezTo>
                <a:cubicBezTo>
                  <a:pt x="116" y="172"/>
                  <a:pt x="116" y="172"/>
                  <a:pt x="116" y="172"/>
                </a:cubicBezTo>
                <a:cubicBezTo>
                  <a:pt x="121" y="175"/>
                  <a:pt x="128" y="176"/>
                  <a:pt x="134" y="176"/>
                </a:cubicBezTo>
                <a:cubicBezTo>
                  <a:pt x="157" y="176"/>
                  <a:pt x="176" y="156"/>
                  <a:pt x="176" y="140"/>
                </a:cubicBezTo>
                <a:cubicBezTo>
                  <a:pt x="176" y="140"/>
                  <a:pt x="176" y="140"/>
                  <a:pt x="176" y="140"/>
                </a:cubicBezTo>
                <a:close/>
                <a:moveTo>
                  <a:pt x="134" y="168"/>
                </a:moveTo>
                <a:cubicBezTo>
                  <a:pt x="129" y="168"/>
                  <a:pt x="124" y="167"/>
                  <a:pt x="119" y="165"/>
                </a:cubicBezTo>
                <a:cubicBezTo>
                  <a:pt x="119" y="165"/>
                  <a:pt x="119" y="164"/>
                  <a:pt x="118" y="164"/>
                </a:cubicBezTo>
                <a:cubicBezTo>
                  <a:pt x="73" y="141"/>
                  <a:pt x="35" y="103"/>
                  <a:pt x="12" y="58"/>
                </a:cubicBezTo>
                <a:cubicBezTo>
                  <a:pt x="12" y="57"/>
                  <a:pt x="11" y="57"/>
                  <a:pt x="11" y="57"/>
                </a:cubicBezTo>
                <a:cubicBezTo>
                  <a:pt x="9" y="52"/>
                  <a:pt x="8" y="47"/>
                  <a:pt x="8" y="42"/>
                </a:cubicBezTo>
                <a:cubicBezTo>
                  <a:pt x="8" y="23"/>
                  <a:pt x="25" y="8"/>
                  <a:pt x="36" y="8"/>
                </a:cubicBezTo>
                <a:cubicBezTo>
                  <a:pt x="37" y="8"/>
                  <a:pt x="38" y="9"/>
                  <a:pt x="39" y="9"/>
                </a:cubicBezTo>
                <a:cubicBezTo>
                  <a:pt x="39" y="9"/>
                  <a:pt x="39" y="9"/>
                  <a:pt x="39" y="10"/>
                </a:cubicBezTo>
                <a:cubicBezTo>
                  <a:pt x="39" y="10"/>
                  <a:pt x="40" y="10"/>
                  <a:pt x="40" y="11"/>
                </a:cubicBezTo>
                <a:cubicBezTo>
                  <a:pt x="66" y="44"/>
                  <a:pt x="66" y="44"/>
                  <a:pt x="66" y="44"/>
                </a:cubicBezTo>
                <a:cubicBezTo>
                  <a:pt x="66" y="45"/>
                  <a:pt x="67" y="45"/>
                  <a:pt x="67" y="45"/>
                </a:cubicBezTo>
                <a:cubicBezTo>
                  <a:pt x="67" y="46"/>
                  <a:pt x="68" y="47"/>
                  <a:pt x="68" y="48"/>
                </a:cubicBezTo>
                <a:cubicBezTo>
                  <a:pt x="68" y="49"/>
                  <a:pt x="68" y="49"/>
                  <a:pt x="67" y="50"/>
                </a:cubicBezTo>
                <a:cubicBezTo>
                  <a:pt x="58" y="59"/>
                  <a:pt x="58" y="59"/>
                  <a:pt x="58" y="59"/>
                </a:cubicBezTo>
                <a:cubicBezTo>
                  <a:pt x="58" y="59"/>
                  <a:pt x="58" y="59"/>
                  <a:pt x="58" y="59"/>
                </a:cubicBezTo>
                <a:cubicBezTo>
                  <a:pt x="55" y="62"/>
                  <a:pt x="53" y="66"/>
                  <a:pt x="53" y="71"/>
                </a:cubicBezTo>
                <a:cubicBezTo>
                  <a:pt x="53" y="75"/>
                  <a:pt x="55" y="79"/>
                  <a:pt x="58" y="82"/>
                </a:cubicBezTo>
                <a:cubicBezTo>
                  <a:pt x="58" y="82"/>
                  <a:pt x="58" y="82"/>
                  <a:pt x="58" y="82"/>
                </a:cubicBezTo>
                <a:cubicBezTo>
                  <a:pt x="68" y="96"/>
                  <a:pt x="80" y="108"/>
                  <a:pt x="94" y="118"/>
                </a:cubicBezTo>
                <a:cubicBezTo>
                  <a:pt x="94" y="118"/>
                  <a:pt x="94" y="118"/>
                  <a:pt x="94" y="118"/>
                </a:cubicBezTo>
                <a:cubicBezTo>
                  <a:pt x="97" y="121"/>
                  <a:pt x="101" y="123"/>
                  <a:pt x="105" y="123"/>
                </a:cubicBezTo>
                <a:cubicBezTo>
                  <a:pt x="109" y="123"/>
                  <a:pt x="113" y="121"/>
                  <a:pt x="116" y="118"/>
                </a:cubicBezTo>
                <a:cubicBezTo>
                  <a:pt x="117" y="118"/>
                  <a:pt x="117" y="118"/>
                  <a:pt x="117" y="118"/>
                </a:cubicBezTo>
                <a:cubicBezTo>
                  <a:pt x="126" y="109"/>
                  <a:pt x="126" y="109"/>
                  <a:pt x="126" y="109"/>
                </a:cubicBezTo>
                <a:cubicBezTo>
                  <a:pt x="127" y="108"/>
                  <a:pt x="127" y="108"/>
                  <a:pt x="128" y="108"/>
                </a:cubicBezTo>
                <a:cubicBezTo>
                  <a:pt x="129" y="108"/>
                  <a:pt x="130" y="109"/>
                  <a:pt x="131" y="109"/>
                </a:cubicBezTo>
                <a:cubicBezTo>
                  <a:pt x="131" y="109"/>
                  <a:pt x="131" y="110"/>
                  <a:pt x="131" y="110"/>
                </a:cubicBezTo>
                <a:cubicBezTo>
                  <a:pt x="165" y="136"/>
                  <a:pt x="165" y="136"/>
                  <a:pt x="165" y="136"/>
                </a:cubicBezTo>
                <a:cubicBezTo>
                  <a:pt x="166" y="136"/>
                  <a:pt x="166" y="136"/>
                  <a:pt x="166" y="137"/>
                </a:cubicBezTo>
                <a:cubicBezTo>
                  <a:pt x="166" y="137"/>
                  <a:pt x="167" y="137"/>
                  <a:pt x="167" y="137"/>
                </a:cubicBezTo>
                <a:cubicBezTo>
                  <a:pt x="167" y="138"/>
                  <a:pt x="168" y="138"/>
                  <a:pt x="168" y="140"/>
                </a:cubicBezTo>
                <a:cubicBezTo>
                  <a:pt x="168" y="140"/>
                  <a:pt x="168" y="140"/>
                  <a:pt x="168" y="141"/>
                </a:cubicBezTo>
                <a:cubicBezTo>
                  <a:pt x="167" y="152"/>
                  <a:pt x="153" y="168"/>
                  <a:pt x="134" y="168"/>
                </a:cubicBezTo>
              </a:path>
            </a:pathLst>
          </a:custGeom>
          <a:solidFill>
            <a:srgbClr val="66B948"/>
          </a:solidFill>
          <a:ln>
            <a:solidFill>
              <a:schemeClr val="bg1"/>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22" name="Freeform 353">
            <a:extLst>
              <a:ext uri="{FF2B5EF4-FFF2-40B4-BE49-F238E27FC236}">
                <a16:creationId xmlns:a16="http://schemas.microsoft.com/office/drawing/2014/main" id="{9D1353F8-14B1-4ADA-9CEE-D3745B4CAFEB}"/>
              </a:ext>
            </a:extLst>
          </p:cNvPr>
          <p:cNvSpPr>
            <a:spLocks noEditPoints="1"/>
          </p:cNvSpPr>
          <p:nvPr/>
        </p:nvSpPr>
        <p:spPr bwMode="auto">
          <a:xfrm>
            <a:off x="2751013" y="3031081"/>
            <a:ext cx="396590" cy="394674"/>
          </a:xfrm>
          <a:custGeom>
            <a:avLst/>
            <a:gdLst>
              <a:gd name="T0" fmla="*/ 0 w 176"/>
              <a:gd name="T1" fmla="*/ 88 h 176"/>
              <a:gd name="T2" fmla="*/ 176 w 176"/>
              <a:gd name="T3" fmla="*/ 88 h 176"/>
              <a:gd name="T4" fmla="*/ 64 w 176"/>
              <a:gd name="T5" fmla="*/ 12 h 176"/>
              <a:gd name="T6" fmla="*/ 59 w 176"/>
              <a:gd name="T7" fmla="*/ 18 h 176"/>
              <a:gd name="T8" fmla="*/ 50 w 176"/>
              <a:gd name="T9" fmla="*/ 34 h 176"/>
              <a:gd name="T10" fmla="*/ 36 w 176"/>
              <a:gd name="T11" fmla="*/ 27 h 176"/>
              <a:gd name="T12" fmla="*/ 31 w 176"/>
              <a:gd name="T13" fmla="*/ 32 h 176"/>
              <a:gd name="T14" fmla="*/ 46 w 176"/>
              <a:gd name="T15" fmla="*/ 44 h 176"/>
              <a:gd name="T16" fmla="*/ 42 w 176"/>
              <a:gd name="T17" fmla="*/ 66 h 176"/>
              <a:gd name="T18" fmla="*/ 40 w 176"/>
              <a:gd name="T19" fmla="*/ 77 h 176"/>
              <a:gd name="T20" fmla="*/ 8 w 176"/>
              <a:gd name="T21" fmla="*/ 84 h 176"/>
              <a:gd name="T22" fmla="*/ 8 w 176"/>
              <a:gd name="T23" fmla="*/ 92 h 176"/>
              <a:gd name="T24" fmla="*/ 40 w 176"/>
              <a:gd name="T25" fmla="*/ 99 h 176"/>
              <a:gd name="T26" fmla="*/ 42 w 176"/>
              <a:gd name="T27" fmla="*/ 110 h 176"/>
              <a:gd name="T28" fmla="*/ 46 w 176"/>
              <a:gd name="T29" fmla="*/ 132 h 176"/>
              <a:gd name="T30" fmla="*/ 31 w 176"/>
              <a:gd name="T31" fmla="*/ 144 h 176"/>
              <a:gd name="T32" fmla="*/ 36 w 176"/>
              <a:gd name="T33" fmla="*/ 149 h 176"/>
              <a:gd name="T34" fmla="*/ 50 w 176"/>
              <a:gd name="T35" fmla="*/ 142 h 176"/>
              <a:gd name="T36" fmla="*/ 59 w 176"/>
              <a:gd name="T37" fmla="*/ 158 h 176"/>
              <a:gd name="T38" fmla="*/ 64 w 176"/>
              <a:gd name="T39" fmla="*/ 164 h 176"/>
              <a:gd name="T40" fmla="*/ 84 w 176"/>
              <a:gd name="T41" fmla="*/ 168 h 176"/>
              <a:gd name="T42" fmla="*/ 84 w 176"/>
              <a:gd name="T43" fmla="*/ 132 h 176"/>
              <a:gd name="T44" fmla="*/ 84 w 176"/>
              <a:gd name="T45" fmla="*/ 124 h 176"/>
              <a:gd name="T46" fmla="*/ 48 w 176"/>
              <a:gd name="T47" fmla="*/ 92 h 176"/>
              <a:gd name="T48" fmla="*/ 84 w 176"/>
              <a:gd name="T49" fmla="*/ 124 h 176"/>
              <a:gd name="T50" fmla="*/ 48 w 176"/>
              <a:gd name="T51" fmla="*/ 84 h 176"/>
              <a:gd name="T52" fmla="*/ 84 w 176"/>
              <a:gd name="T53" fmla="*/ 52 h 176"/>
              <a:gd name="T54" fmla="*/ 84 w 176"/>
              <a:gd name="T55" fmla="*/ 44 h 176"/>
              <a:gd name="T56" fmla="*/ 84 w 176"/>
              <a:gd name="T57" fmla="*/ 8 h 176"/>
              <a:gd name="T58" fmla="*/ 168 w 176"/>
              <a:gd name="T59" fmla="*/ 84 h 176"/>
              <a:gd name="T60" fmla="*/ 136 w 176"/>
              <a:gd name="T61" fmla="*/ 77 h 176"/>
              <a:gd name="T62" fmla="*/ 134 w 176"/>
              <a:gd name="T63" fmla="*/ 66 h 176"/>
              <a:gd name="T64" fmla="*/ 130 w 176"/>
              <a:gd name="T65" fmla="*/ 44 h 176"/>
              <a:gd name="T66" fmla="*/ 145 w 176"/>
              <a:gd name="T67" fmla="*/ 32 h 176"/>
              <a:gd name="T68" fmla="*/ 140 w 176"/>
              <a:gd name="T69" fmla="*/ 27 h 176"/>
              <a:gd name="T70" fmla="*/ 126 w 176"/>
              <a:gd name="T71" fmla="*/ 34 h 176"/>
              <a:gd name="T72" fmla="*/ 117 w 176"/>
              <a:gd name="T73" fmla="*/ 18 h 176"/>
              <a:gd name="T74" fmla="*/ 112 w 176"/>
              <a:gd name="T75" fmla="*/ 12 h 176"/>
              <a:gd name="T76" fmla="*/ 92 w 176"/>
              <a:gd name="T77" fmla="*/ 8 h 176"/>
              <a:gd name="T78" fmla="*/ 92 w 176"/>
              <a:gd name="T79" fmla="*/ 44 h 176"/>
              <a:gd name="T80" fmla="*/ 92 w 176"/>
              <a:gd name="T81" fmla="*/ 52 h 176"/>
              <a:gd name="T82" fmla="*/ 128 w 176"/>
              <a:gd name="T83" fmla="*/ 84 h 176"/>
              <a:gd name="T84" fmla="*/ 92 w 176"/>
              <a:gd name="T85" fmla="*/ 52 h 176"/>
              <a:gd name="T86" fmla="*/ 128 w 176"/>
              <a:gd name="T87" fmla="*/ 92 h 176"/>
              <a:gd name="T88" fmla="*/ 92 w 176"/>
              <a:gd name="T89" fmla="*/ 124 h 176"/>
              <a:gd name="T90" fmla="*/ 92 w 176"/>
              <a:gd name="T91" fmla="*/ 168 h 176"/>
              <a:gd name="T92" fmla="*/ 119 w 176"/>
              <a:gd name="T93" fmla="*/ 137 h 176"/>
              <a:gd name="T94" fmla="*/ 112 w 176"/>
              <a:gd name="T95" fmla="*/ 164 h 176"/>
              <a:gd name="T96" fmla="*/ 117 w 176"/>
              <a:gd name="T97" fmla="*/ 158 h 176"/>
              <a:gd name="T98" fmla="*/ 126 w 176"/>
              <a:gd name="T99" fmla="*/ 142 h 176"/>
              <a:gd name="T100" fmla="*/ 140 w 176"/>
              <a:gd name="T101" fmla="*/ 149 h 176"/>
              <a:gd name="T102" fmla="*/ 145 w 176"/>
              <a:gd name="T103" fmla="*/ 144 h 176"/>
              <a:gd name="T104" fmla="*/ 130 w 176"/>
              <a:gd name="T105" fmla="*/ 132 h 176"/>
              <a:gd name="T106" fmla="*/ 134 w 176"/>
              <a:gd name="T107" fmla="*/ 110 h 176"/>
              <a:gd name="T108" fmla="*/ 136 w 176"/>
              <a:gd name="T109" fmla="*/ 99 h 176"/>
              <a:gd name="T110" fmla="*/ 168 w 176"/>
              <a:gd name="T111" fmla="*/ 9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64" y="12"/>
                </a:moveTo>
                <a:cubicBezTo>
                  <a:pt x="63" y="13"/>
                  <a:pt x="61" y="15"/>
                  <a:pt x="59" y="18"/>
                </a:cubicBezTo>
                <a:cubicBezTo>
                  <a:pt x="59" y="18"/>
                  <a:pt x="59" y="18"/>
                  <a:pt x="59" y="18"/>
                </a:cubicBezTo>
                <a:cubicBezTo>
                  <a:pt x="56" y="23"/>
                  <a:pt x="53" y="28"/>
                  <a:pt x="50" y="34"/>
                </a:cubicBezTo>
                <a:cubicBezTo>
                  <a:pt x="50" y="34"/>
                  <a:pt x="50" y="34"/>
                  <a:pt x="50" y="34"/>
                </a:cubicBezTo>
                <a:cubicBezTo>
                  <a:pt x="50" y="35"/>
                  <a:pt x="50" y="35"/>
                  <a:pt x="50" y="36"/>
                </a:cubicBezTo>
                <a:cubicBezTo>
                  <a:pt x="45" y="33"/>
                  <a:pt x="40" y="30"/>
                  <a:pt x="36" y="27"/>
                </a:cubicBezTo>
                <a:cubicBezTo>
                  <a:pt x="44" y="20"/>
                  <a:pt x="54" y="15"/>
                  <a:pt x="64" y="12"/>
                </a:cubicBezTo>
                <a:moveTo>
                  <a:pt x="31" y="32"/>
                </a:moveTo>
                <a:cubicBezTo>
                  <a:pt x="35" y="36"/>
                  <a:pt x="41" y="40"/>
                  <a:pt x="47" y="43"/>
                </a:cubicBezTo>
                <a:cubicBezTo>
                  <a:pt x="47" y="43"/>
                  <a:pt x="47" y="44"/>
                  <a:pt x="46" y="44"/>
                </a:cubicBezTo>
                <a:cubicBezTo>
                  <a:pt x="45" y="50"/>
                  <a:pt x="43" y="57"/>
                  <a:pt x="42" y="63"/>
                </a:cubicBezTo>
                <a:cubicBezTo>
                  <a:pt x="42" y="64"/>
                  <a:pt x="42" y="65"/>
                  <a:pt x="42" y="66"/>
                </a:cubicBezTo>
                <a:cubicBezTo>
                  <a:pt x="41" y="69"/>
                  <a:pt x="41" y="71"/>
                  <a:pt x="41" y="74"/>
                </a:cubicBezTo>
                <a:cubicBezTo>
                  <a:pt x="41" y="75"/>
                  <a:pt x="40" y="76"/>
                  <a:pt x="40" y="77"/>
                </a:cubicBezTo>
                <a:cubicBezTo>
                  <a:pt x="40" y="79"/>
                  <a:pt x="40" y="82"/>
                  <a:pt x="40" y="84"/>
                </a:cubicBezTo>
                <a:cubicBezTo>
                  <a:pt x="8" y="84"/>
                  <a:pt x="8" y="84"/>
                  <a:pt x="8" y="84"/>
                </a:cubicBezTo>
                <a:cubicBezTo>
                  <a:pt x="9" y="64"/>
                  <a:pt x="18" y="46"/>
                  <a:pt x="31" y="32"/>
                </a:cubicBezTo>
                <a:moveTo>
                  <a:pt x="8" y="92"/>
                </a:moveTo>
                <a:cubicBezTo>
                  <a:pt x="40" y="92"/>
                  <a:pt x="40" y="92"/>
                  <a:pt x="40" y="92"/>
                </a:cubicBezTo>
                <a:cubicBezTo>
                  <a:pt x="40" y="94"/>
                  <a:pt x="40" y="97"/>
                  <a:pt x="40" y="99"/>
                </a:cubicBezTo>
                <a:cubicBezTo>
                  <a:pt x="40" y="100"/>
                  <a:pt x="41" y="101"/>
                  <a:pt x="41" y="102"/>
                </a:cubicBezTo>
                <a:cubicBezTo>
                  <a:pt x="41" y="105"/>
                  <a:pt x="41" y="107"/>
                  <a:pt x="42" y="110"/>
                </a:cubicBezTo>
                <a:cubicBezTo>
                  <a:pt x="42" y="111"/>
                  <a:pt x="42" y="112"/>
                  <a:pt x="42" y="113"/>
                </a:cubicBezTo>
                <a:cubicBezTo>
                  <a:pt x="43" y="119"/>
                  <a:pt x="45" y="126"/>
                  <a:pt x="46" y="132"/>
                </a:cubicBezTo>
                <a:cubicBezTo>
                  <a:pt x="47" y="132"/>
                  <a:pt x="47" y="133"/>
                  <a:pt x="47" y="133"/>
                </a:cubicBezTo>
                <a:cubicBezTo>
                  <a:pt x="41" y="136"/>
                  <a:pt x="35" y="140"/>
                  <a:pt x="31" y="144"/>
                </a:cubicBezTo>
                <a:cubicBezTo>
                  <a:pt x="18" y="130"/>
                  <a:pt x="9" y="112"/>
                  <a:pt x="8" y="92"/>
                </a:cubicBezTo>
                <a:moveTo>
                  <a:pt x="36" y="149"/>
                </a:moveTo>
                <a:cubicBezTo>
                  <a:pt x="40" y="146"/>
                  <a:pt x="45" y="143"/>
                  <a:pt x="50" y="140"/>
                </a:cubicBezTo>
                <a:cubicBezTo>
                  <a:pt x="50" y="141"/>
                  <a:pt x="50" y="141"/>
                  <a:pt x="50" y="142"/>
                </a:cubicBezTo>
                <a:cubicBezTo>
                  <a:pt x="50" y="142"/>
                  <a:pt x="50" y="142"/>
                  <a:pt x="50" y="142"/>
                </a:cubicBezTo>
                <a:cubicBezTo>
                  <a:pt x="53" y="148"/>
                  <a:pt x="56" y="153"/>
                  <a:pt x="59" y="158"/>
                </a:cubicBezTo>
                <a:cubicBezTo>
                  <a:pt x="59" y="158"/>
                  <a:pt x="59" y="158"/>
                  <a:pt x="59" y="158"/>
                </a:cubicBezTo>
                <a:cubicBezTo>
                  <a:pt x="61" y="161"/>
                  <a:pt x="63" y="163"/>
                  <a:pt x="64" y="164"/>
                </a:cubicBezTo>
                <a:cubicBezTo>
                  <a:pt x="54" y="161"/>
                  <a:pt x="44" y="156"/>
                  <a:pt x="36" y="149"/>
                </a:cubicBezTo>
                <a:moveTo>
                  <a:pt x="84" y="168"/>
                </a:moveTo>
                <a:cubicBezTo>
                  <a:pt x="73" y="165"/>
                  <a:pt x="63" y="154"/>
                  <a:pt x="57" y="137"/>
                </a:cubicBezTo>
                <a:cubicBezTo>
                  <a:pt x="65" y="134"/>
                  <a:pt x="74" y="133"/>
                  <a:pt x="84" y="132"/>
                </a:cubicBezTo>
                <a:lnTo>
                  <a:pt x="84" y="168"/>
                </a:lnTo>
                <a:close/>
                <a:moveTo>
                  <a:pt x="84" y="124"/>
                </a:moveTo>
                <a:cubicBezTo>
                  <a:pt x="73" y="125"/>
                  <a:pt x="63" y="127"/>
                  <a:pt x="54" y="130"/>
                </a:cubicBezTo>
                <a:cubicBezTo>
                  <a:pt x="51" y="119"/>
                  <a:pt x="48" y="106"/>
                  <a:pt x="48" y="92"/>
                </a:cubicBezTo>
                <a:cubicBezTo>
                  <a:pt x="84" y="92"/>
                  <a:pt x="84" y="92"/>
                  <a:pt x="84" y="92"/>
                </a:cubicBezTo>
                <a:lnTo>
                  <a:pt x="84" y="124"/>
                </a:lnTo>
                <a:close/>
                <a:moveTo>
                  <a:pt x="84" y="84"/>
                </a:moveTo>
                <a:cubicBezTo>
                  <a:pt x="48" y="84"/>
                  <a:pt x="48" y="84"/>
                  <a:pt x="48" y="84"/>
                </a:cubicBezTo>
                <a:cubicBezTo>
                  <a:pt x="48" y="70"/>
                  <a:pt x="51" y="57"/>
                  <a:pt x="54" y="46"/>
                </a:cubicBezTo>
                <a:cubicBezTo>
                  <a:pt x="63" y="49"/>
                  <a:pt x="73" y="51"/>
                  <a:pt x="84" y="52"/>
                </a:cubicBezTo>
                <a:lnTo>
                  <a:pt x="84" y="84"/>
                </a:lnTo>
                <a:close/>
                <a:moveTo>
                  <a:pt x="84" y="44"/>
                </a:moveTo>
                <a:cubicBezTo>
                  <a:pt x="74" y="43"/>
                  <a:pt x="65" y="42"/>
                  <a:pt x="57" y="39"/>
                </a:cubicBezTo>
                <a:cubicBezTo>
                  <a:pt x="63" y="22"/>
                  <a:pt x="73" y="11"/>
                  <a:pt x="84" y="8"/>
                </a:cubicBezTo>
                <a:lnTo>
                  <a:pt x="84" y="44"/>
                </a:lnTo>
                <a:close/>
                <a:moveTo>
                  <a:pt x="168" y="84"/>
                </a:moveTo>
                <a:cubicBezTo>
                  <a:pt x="136" y="84"/>
                  <a:pt x="136" y="84"/>
                  <a:pt x="136" y="84"/>
                </a:cubicBezTo>
                <a:cubicBezTo>
                  <a:pt x="136" y="82"/>
                  <a:pt x="136" y="79"/>
                  <a:pt x="136" y="77"/>
                </a:cubicBezTo>
                <a:cubicBezTo>
                  <a:pt x="136" y="76"/>
                  <a:pt x="135" y="75"/>
                  <a:pt x="135" y="74"/>
                </a:cubicBezTo>
                <a:cubicBezTo>
                  <a:pt x="135" y="71"/>
                  <a:pt x="135" y="69"/>
                  <a:pt x="134" y="66"/>
                </a:cubicBezTo>
                <a:cubicBezTo>
                  <a:pt x="134" y="65"/>
                  <a:pt x="134" y="64"/>
                  <a:pt x="134" y="63"/>
                </a:cubicBezTo>
                <a:cubicBezTo>
                  <a:pt x="133" y="57"/>
                  <a:pt x="131" y="50"/>
                  <a:pt x="130" y="44"/>
                </a:cubicBezTo>
                <a:cubicBezTo>
                  <a:pt x="129" y="44"/>
                  <a:pt x="129" y="43"/>
                  <a:pt x="129" y="43"/>
                </a:cubicBezTo>
                <a:cubicBezTo>
                  <a:pt x="135" y="40"/>
                  <a:pt x="141" y="36"/>
                  <a:pt x="145" y="32"/>
                </a:cubicBezTo>
                <a:cubicBezTo>
                  <a:pt x="158" y="46"/>
                  <a:pt x="167" y="64"/>
                  <a:pt x="168" y="84"/>
                </a:cubicBezTo>
                <a:moveTo>
                  <a:pt x="140" y="27"/>
                </a:moveTo>
                <a:cubicBezTo>
                  <a:pt x="136" y="30"/>
                  <a:pt x="131" y="33"/>
                  <a:pt x="126" y="36"/>
                </a:cubicBezTo>
                <a:cubicBezTo>
                  <a:pt x="126" y="35"/>
                  <a:pt x="126" y="35"/>
                  <a:pt x="126" y="34"/>
                </a:cubicBezTo>
                <a:cubicBezTo>
                  <a:pt x="126" y="34"/>
                  <a:pt x="126" y="34"/>
                  <a:pt x="126" y="34"/>
                </a:cubicBezTo>
                <a:cubicBezTo>
                  <a:pt x="123" y="28"/>
                  <a:pt x="120" y="23"/>
                  <a:pt x="117" y="18"/>
                </a:cubicBezTo>
                <a:cubicBezTo>
                  <a:pt x="117" y="18"/>
                  <a:pt x="117" y="18"/>
                  <a:pt x="117" y="18"/>
                </a:cubicBezTo>
                <a:cubicBezTo>
                  <a:pt x="115" y="15"/>
                  <a:pt x="113" y="13"/>
                  <a:pt x="112" y="12"/>
                </a:cubicBezTo>
                <a:cubicBezTo>
                  <a:pt x="122" y="15"/>
                  <a:pt x="132" y="20"/>
                  <a:pt x="140" y="27"/>
                </a:cubicBezTo>
                <a:moveTo>
                  <a:pt x="92" y="8"/>
                </a:moveTo>
                <a:cubicBezTo>
                  <a:pt x="103" y="11"/>
                  <a:pt x="113" y="22"/>
                  <a:pt x="119" y="39"/>
                </a:cubicBezTo>
                <a:cubicBezTo>
                  <a:pt x="111" y="42"/>
                  <a:pt x="102" y="43"/>
                  <a:pt x="92" y="44"/>
                </a:cubicBezTo>
                <a:lnTo>
                  <a:pt x="92" y="8"/>
                </a:lnTo>
                <a:close/>
                <a:moveTo>
                  <a:pt x="92" y="52"/>
                </a:moveTo>
                <a:cubicBezTo>
                  <a:pt x="103" y="51"/>
                  <a:pt x="113" y="49"/>
                  <a:pt x="122" y="46"/>
                </a:cubicBezTo>
                <a:cubicBezTo>
                  <a:pt x="125" y="57"/>
                  <a:pt x="128" y="70"/>
                  <a:pt x="128" y="84"/>
                </a:cubicBezTo>
                <a:cubicBezTo>
                  <a:pt x="92" y="84"/>
                  <a:pt x="92" y="84"/>
                  <a:pt x="92" y="84"/>
                </a:cubicBezTo>
                <a:lnTo>
                  <a:pt x="92" y="52"/>
                </a:lnTo>
                <a:close/>
                <a:moveTo>
                  <a:pt x="92" y="92"/>
                </a:moveTo>
                <a:cubicBezTo>
                  <a:pt x="128" y="92"/>
                  <a:pt x="128" y="92"/>
                  <a:pt x="128" y="92"/>
                </a:cubicBezTo>
                <a:cubicBezTo>
                  <a:pt x="128" y="106"/>
                  <a:pt x="125" y="119"/>
                  <a:pt x="122" y="130"/>
                </a:cubicBezTo>
                <a:cubicBezTo>
                  <a:pt x="113" y="127"/>
                  <a:pt x="103" y="125"/>
                  <a:pt x="92" y="124"/>
                </a:cubicBezTo>
                <a:lnTo>
                  <a:pt x="92" y="92"/>
                </a:lnTo>
                <a:close/>
                <a:moveTo>
                  <a:pt x="92" y="168"/>
                </a:moveTo>
                <a:cubicBezTo>
                  <a:pt x="92" y="132"/>
                  <a:pt x="92" y="132"/>
                  <a:pt x="92" y="132"/>
                </a:cubicBezTo>
                <a:cubicBezTo>
                  <a:pt x="102" y="133"/>
                  <a:pt x="111" y="134"/>
                  <a:pt x="119" y="137"/>
                </a:cubicBezTo>
                <a:cubicBezTo>
                  <a:pt x="113" y="154"/>
                  <a:pt x="103" y="165"/>
                  <a:pt x="92" y="168"/>
                </a:cubicBezTo>
                <a:moveTo>
                  <a:pt x="112" y="164"/>
                </a:moveTo>
                <a:cubicBezTo>
                  <a:pt x="113" y="163"/>
                  <a:pt x="115" y="161"/>
                  <a:pt x="117" y="158"/>
                </a:cubicBezTo>
                <a:cubicBezTo>
                  <a:pt x="117" y="158"/>
                  <a:pt x="117" y="158"/>
                  <a:pt x="117" y="158"/>
                </a:cubicBezTo>
                <a:cubicBezTo>
                  <a:pt x="120" y="153"/>
                  <a:pt x="123" y="148"/>
                  <a:pt x="126" y="142"/>
                </a:cubicBezTo>
                <a:cubicBezTo>
                  <a:pt x="126" y="142"/>
                  <a:pt x="126" y="142"/>
                  <a:pt x="126" y="142"/>
                </a:cubicBezTo>
                <a:cubicBezTo>
                  <a:pt x="126" y="141"/>
                  <a:pt x="126" y="141"/>
                  <a:pt x="126" y="140"/>
                </a:cubicBezTo>
                <a:cubicBezTo>
                  <a:pt x="131" y="143"/>
                  <a:pt x="136" y="146"/>
                  <a:pt x="140" y="149"/>
                </a:cubicBezTo>
                <a:cubicBezTo>
                  <a:pt x="132" y="156"/>
                  <a:pt x="122" y="161"/>
                  <a:pt x="112" y="164"/>
                </a:cubicBezTo>
                <a:moveTo>
                  <a:pt x="145" y="144"/>
                </a:moveTo>
                <a:cubicBezTo>
                  <a:pt x="141" y="140"/>
                  <a:pt x="135" y="136"/>
                  <a:pt x="129" y="133"/>
                </a:cubicBezTo>
                <a:cubicBezTo>
                  <a:pt x="129" y="133"/>
                  <a:pt x="129" y="132"/>
                  <a:pt x="130" y="132"/>
                </a:cubicBezTo>
                <a:cubicBezTo>
                  <a:pt x="131" y="126"/>
                  <a:pt x="133" y="119"/>
                  <a:pt x="134" y="113"/>
                </a:cubicBezTo>
                <a:cubicBezTo>
                  <a:pt x="134" y="112"/>
                  <a:pt x="134" y="111"/>
                  <a:pt x="134" y="110"/>
                </a:cubicBezTo>
                <a:cubicBezTo>
                  <a:pt x="135" y="107"/>
                  <a:pt x="135" y="105"/>
                  <a:pt x="135" y="102"/>
                </a:cubicBezTo>
                <a:cubicBezTo>
                  <a:pt x="135" y="101"/>
                  <a:pt x="136" y="100"/>
                  <a:pt x="136" y="99"/>
                </a:cubicBezTo>
                <a:cubicBezTo>
                  <a:pt x="136" y="97"/>
                  <a:pt x="136" y="94"/>
                  <a:pt x="136" y="92"/>
                </a:cubicBezTo>
                <a:cubicBezTo>
                  <a:pt x="168" y="92"/>
                  <a:pt x="168" y="92"/>
                  <a:pt x="168" y="92"/>
                </a:cubicBezTo>
                <a:cubicBezTo>
                  <a:pt x="167" y="112"/>
                  <a:pt x="158" y="130"/>
                  <a:pt x="145" y="144"/>
                </a:cubicBezTo>
              </a:path>
            </a:pathLst>
          </a:custGeom>
          <a:solidFill>
            <a:srgbClr val="66B948"/>
          </a:solidFill>
          <a:ln>
            <a:solidFill>
              <a:schemeClr val="bg1"/>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latin typeface="Rockwell" panose="02060603020205020403" pitchFamily="18" charset="0"/>
            </a:endParaRPr>
          </a:p>
        </p:txBody>
      </p:sp>
      <p:sp>
        <p:nvSpPr>
          <p:cNvPr id="9" name="Text Placeholder 8">
            <a:extLst>
              <a:ext uri="{FF2B5EF4-FFF2-40B4-BE49-F238E27FC236}">
                <a16:creationId xmlns:a16="http://schemas.microsoft.com/office/drawing/2014/main" id="{D20F302F-3775-4FEF-A450-523EA3C911CB}"/>
              </a:ext>
            </a:extLst>
          </p:cNvPr>
          <p:cNvSpPr>
            <a:spLocks noGrp="1"/>
          </p:cNvSpPr>
          <p:nvPr>
            <p:ph type="body" sz="quarter" idx="18"/>
          </p:nvPr>
        </p:nvSpPr>
        <p:spPr>
          <a:xfrm>
            <a:off x="3253154" y="2996827"/>
            <a:ext cx="6499443" cy="466545"/>
          </a:xfrm>
        </p:spPr>
        <p:txBody>
          <a:bodyPr lIns="91440" tIns="45720" rIns="91440" bIns="45720" anchor="t"/>
          <a:lstStyle/>
          <a:p>
            <a:r>
              <a:rPr lang="en-US" sz="1600">
                <a:latin typeface="Arial"/>
                <a:cs typeface="Arial"/>
              </a:rPr>
              <a:t>https://squaremeals.org/Programs/FDPWBSCMTransitionProject.aspx</a:t>
            </a:r>
            <a:endParaRPr lang="en-US" sz="1600"/>
          </a:p>
        </p:txBody>
      </p:sp>
      <p:sp>
        <p:nvSpPr>
          <p:cNvPr id="39" name="TextBox 38">
            <a:extLst>
              <a:ext uri="{FF2B5EF4-FFF2-40B4-BE49-F238E27FC236}">
                <a16:creationId xmlns:a16="http://schemas.microsoft.com/office/drawing/2014/main" id="{8E7B06B6-5E07-42FE-819A-BFA5D2B50289}"/>
              </a:ext>
            </a:extLst>
          </p:cNvPr>
          <p:cNvSpPr txBox="1"/>
          <p:nvPr/>
        </p:nvSpPr>
        <p:spPr>
          <a:xfrm>
            <a:off x="1757201" y="795587"/>
            <a:ext cx="3594728" cy="1446550"/>
          </a:xfrm>
          <a:prstGeom prst="rect">
            <a:avLst/>
          </a:prstGeom>
          <a:noFill/>
        </p:spPr>
        <p:txBody>
          <a:bodyPr wrap="square" rtlCol="0" anchor="ctr">
            <a:spAutoFit/>
          </a:bodyPr>
          <a:lstStyle/>
          <a:p>
            <a:pPr algn="ctr"/>
            <a:r>
              <a:rPr lang="en-US" sz="4400">
                <a:solidFill>
                  <a:srgbClr val="FFFFFF"/>
                </a:solidFill>
                <a:latin typeface="Arial Black" panose="020B0A04020102020204" pitchFamily="34" charset="0"/>
              </a:rPr>
              <a:t>Contact Us</a:t>
            </a:r>
          </a:p>
        </p:txBody>
      </p:sp>
      <p:sp>
        <p:nvSpPr>
          <p:cNvPr id="2" name="Slide Number Placeholder 1">
            <a:extLst>
              <a:ext uri="{FF2B5EF4-FFF2-40B4-BE49-F238E27FC236}">
                <a16:creationId xmlns:a16="http://schemas.microsoft.com/office/drawing/2014/main" id="{E4BF3093-6AE3-4F22-A0B6-EBB6C243D954}"/>
              </a:ext>
            </a:extLst>
          </p:cNvPr>
          <p:cNvSpPr>
            <a:spLocks noGrp="1"/>
          </p:cNvSpPr>
          <p:nvPr>
            <p:ph type="sldNum" sz="quarter" idx="19"/>
          </p:nvPr>
        </p:nvSpPr>
        <p:spPr>
          <a:xfrm>
            <a:off x="11322756" y="0"/>
            <a:ext cx="618233" cy="591670"/>
          </a:xfrm>
        </p:spPr>
        <p:txBody>
          <a:bodyPr anchor="ctr"/>
          <a:lstStyle/>
          <a:p>
            <a:fld id="{4179449E-6FBB-2343-B3AE-D1EFA46A6E77}" type="slidenum">
              <a:rPr lang="en-US" smtClean="0"/>
              <a:pPr/>
              <a:t>104</a:t>
            </a:fld>
            <a:endParaRPr lang="en-US"/>
          </a:p>
        </p:txBody>
      </p:sp>
      <p:sp>
        <p:nvSpPr>
          <p:cNvPr id="4" name="Text Placeholder 3">
            <a:extLst>
              <a:ext uri="{FF2B5EF4-FFF2-40B4-BE49-F238E27FC236}">
                <a16:creationId xmlns:a16="http://schemas.microsoft.com/office/drawing/2014/main" id="{2E07CB03-6C5C-AC71-344B-9244711675B8}"/>
              </a:ext>
            </a:extLst>
          </p:cNvPr>
          <p:cNvSpPr>
            <a:spLocks noGrp="1"/>
          </p:cNvSpPr>
          <p:nvPr>
            <p:ph type="body" sz="quarter" idx="16"/>
          </p:nvPr>
        </p:nvSpPr>
        <p:spPr>
          <a:xfrm>
            <a:off x="4317470" y="3963905"/>
            <a:ext cx="4408414" cy="1610851"/>
          </a:xfrm>
        </p:spPr>
        <p:txBody>
          <a:bodyPr lIns="91440" tIns="45720" rIns="91440" bIns="45720" anchor="t"/>
          <a:lstStyle/>
          <a:p>
            <a:pPr algn="ctr"/>
            <a:r>
              <a:rPr lang="en-US" dirty="0">
                <a:latin typeface="Arial"/>
                <a:cs typeface="Arial"/>
              </a:rPr>
              <a:t>Diana Chavarria</a:t>
            </a:r>
          </a:p>
          <a:p>
            <a:pPr algn="ctr"/>
            <a:r>
              <a:rPr lang="en-US" dirty="0">
                <a:latin typeface="Arial"/>
                <a:cs typeface="Arial"/>
              </a:rPr>
              <a:t>CN Technical Support</a:t>
            </a:r>
          </a:p>
          <a:p>
            <a:pPr algn="ctr"/>
            <a:r>
              <a:rPr lang="en-US" dirty="0">
                <a:latin typeface="Arial"/>
                <a:cs typeface="Arial"/>
                <a:hlinkClick r:id="rId4">
                  <a:extLst>
                    <a:ext uri="{A12FA001-AC4F-418D-AE19-62706E023703}">
                      <ahyp:hlinkClr xmlns:ahyp="http://schemas.microsoft.com/office/drawing/2018/hyperlinkcolor" val="tx"/>
                    </a:ext>
                  </a:extLst>
                </a:hlinkClick>
              </a:rPr>
              <a:t>Diana.Chavarria@esc15.net</a:t>
            </a:r>
            <a:endParaRPr lang="en-US" dirty="0">
              <a:latin typeface="Arial"/>
              <a:cs typeface="Arial"/>
            </a:endParaRPr>
          </a:p>
          <a:p>
            <a:pPr algn="ctr"/>
            <a:r>
              <a:rPr lang="en-US" dirty="0">
                <a:latin typeface="Arial"/>
                <a:cs typeface="Arial"/>
              </a:rPr>
              <a:t>325.658.6571</a:t>
            </a:r>
            <a:endParaRPr lang="en-US" dirty="0"/>
          </a:p>
        </p:txBody>
      </p:sp>
    </p:spTree>
    <p:extLst>
      <p:ext uri="{BB962C8B-B14F-4D97-AF65-F5344CB8AC3E}">
        <p14:creationId xmlns:p14="http://schemas.microsoft.com/office/powerpoint/2010/main" val="1311554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95420" y="295242"/>
            <a:ext cx="10618040" cy="859027"/>
          </a:xfrm>
          <a:ln w="28575">
            <a:solidFill>
              <a:schemeClr val="tx1"/>
            </a:solidFill>
          </a:ln>
        </p:spPr>
        <p:txBody>
          <a:bodyPr lIns="91440" tIns="45720" rIns="91440" bIns="45720" anchor="t"/>
          <a:lstStyle/>
          <a:p>
            <a:pPr algn="ctr"/>
            <a:r>
              <a:rPr lang="en-US" sz="4400">
                <a:latin typeface="Arial"/>
                <a:cs typeface="Arial"/>
              </a:rPr>
              <a:t>Training Portal Log-In</a:t>
            </a:r>
            <a:endParaRPr lang="en-US"/>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7" name="TextBox 66">
            <a:extLst>
              <a:ext uri="{FF2B5EF4-FFF2-40B4-BE49-F238E27FC236}">
                <a16:creationId xmlns:a16="http://schemas.microsoft.com/office/drawing/2014/main" id="{715D7BCE-0C0D-31D3-29C3-F92EA425E3E2}"/>
              </a:ext>
            </a:extLst>
          </p:cNvPr>
          <p:cNvSpPr txBox="1"/>
          <p:nvPr/>
        </p:nvSpPr>
        <p:spPr>
          <a:xfrm>
            <a:off x="698688" y="1613086"/>
            <a:ext cx="10614210" cy="4247317"/>
          </a:xfrm>
          <a:prstGeom prst="rect">
            <a:avLst/>
          </a:prstGeom>
          <a:noFill/>
          <a:ln w="12700">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Arial"/>
                <a:ea typeface="+mn-lt"/>
                <a:cs typeface="Arial"/>
              </a:rPr>
              <a:t>ESCs and RA Users Log In To WBSCM Training Environment</a:t>
            </a:r>
            <a:r>
              <a:rPr lang="en-US" sz="2800" b="1" dirty="0">
                <a:latin typeface="Arial"/>
                <a:ea typeface="+mn-lt"/>
                <a:cs typeface="+mn-lt"/>
              </a:rPr>
              <a:t> </a:t>
            </a:r>
            <a:endParaRPr lang="en-US" sz="2800" b="1" dirty="0">
              <a:latin typeface="Arial"/>
              <a:cs typeface="Arial"/>
            </a:endParaRPr>
          </a:p>
          <a:p>
            <a:pPr algn="ctr"/>
            <a:r>
              <a:rPr lang="en-US" sz="2800" b="1" dirty="0">
                <a:latin typeface="Arial"/>
                <a:ea typeface="+mn-lt"/>
                <a:cs typeface="+mn-lt"/>
              </a:rPr>
              <a:t> Login Required To Complete Assessment Questions</a:t>
            </a:r>
            <a:br>
              <a:rPr lang="en-US" sz="2800" b="1" dirty="0">
                <a:latin typeface="Arial"/>
                <a:ea typeface="+mn-lt"/>
                <a:cs typeface="+mn-lt"/>
              </a:rPr>
            </a:br>
            <a:br>
              <a:rPr lang="en-US" sz="2800" b="1" dirty="0">
                <a:latin typeface="Arial"/>
                <a:ea typeface="+mn-lt"/>
                <a:cs typeface="+mn-lt"/>
              </a:rPr>
            </a:br>
            <a:r>
              <a:rPr lang="en-US" sz="2800" b="1" dirty="0">
                <a:latin typeface="Arial"/>
                <a:ea typeface="+mn-lt"/>
                <a:cs typeface="+mn-lt"/>
              </a:rPr>
              <a:t>URL: </a:t>
            </a:r>
            <a:r>
              <a:rPr lang="en-US" sz="2800" b="1" dirty="0">
                <a:latin typeface="Arial"/>
                <a:ea typeface="+mn-lt"/>
                <a:cs typeface="+mn-lt"/>
                <a:hlinkClick r:id="rId3"/>
              </a:rPr>
              <a:t>wbscmntrn.wbscm.usda.gov</a:t>
            </a:r>
            <a:r>
              <a:rPr lang="en-US" sz="2800" b="1" dirty="0">
                <a:latin typeface="Arial"/>
                <a:ea typeface="+mn-lt"/>
                <a:cs typeface="+mn-lt"/>
              </a:rPr>
              <a:t> </a:t>
            </a:r>
          </a:p>
          <a:p>
            <a:pPr algn="ctr"/>
            <a:endParaRPr lang="en-US" sz="2800" b="1" dirty="0">
              <a:latin typeface="Arial"/>
              <a:cs typeface="Arial"/>
            </a:endParaRPr>
          </a:p>
          <a:p>
            <a:pPr algn="ctr"/>
            <a:br>
              <a:rPr lang="en-US" sz="2800" b="1" dirty="0">
                <a:latin typeface="Arial"/>
                <a:cs typeface="Arial"/>
              </a:rPr>
            </a:br>
            <a:endParaRPr lang="en-US" sz="2800" b="1" dirty="0">
              <a:latin typeface="Arial"/>
              <a:cs typeface="Arial"/>
            </a:endParaRPr>
          </a:p>
          <a:p>
            <a:pPr algn="ctr"/>
            <a:r>
              <a:rPr lang="en-US" sz="2800" b="1" dirty="0">
                <a:latin typeface="Arial"/>
                <a:cs typeface="Arial"/>
              </a:rPr>
              <a:t>RA Training Environment Username and Password previously provided via e-mail.</a:t>
            </a:r>
          </a:p>
          <a:p>
            <a:pPr algn="ctr"/>
            <a:endParaRPr lang="en-US" b="1" dirty="0">
              <a:latin typeface="Arial"/>
              <a:cs typeface="Arial"/>
            </a:endParaRPr>
          </a:p>
        </p:txBody>
      </p:sp>
      <p:sp>
        <p:nvSpPr>
          <p:cNvPr id="4" name="Arrow: Left 3">
            <a:extLst>
              <a:ext uri="{FF2B5EF4-FFF2-40B4-BE49-F238E27FC236}">
                <a16:creationId xmlns:a16="http://schemas.microsoft.com/office/drawing/2014/main" id="{43948CD5-4090-5604-32FA-D0A30A5866C7}"/>
              </a:ext>
            </a:extLst>
          </p:cNvPr>
          <p:cNvSpPr/>
          <p:nvPr/>
        </p:nvSpPr>
        <p:spPr>
          <a:xfrm rot="2460000">
            <a:off x="5460933" y="3476518"/>
            <a:ext cx="1014186" cy="520454"/>
          </a:xfrm>
          <a:prstGeom prst="leftArrow">
            <a:avLst/>
          </a:prstGeom>
          <a:ln w="19050">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solidFill>
                <a:schemeClr val="tx1"/>
              </a:solidFill>
              <a:latin typeface="Arial"/>
              <a:cs typeface="Arial"/>
            </a:endParaRPr>
          </a:p>
        </p:txBody>
      </p:sp>
      <p:sp>
        <p:nvSpPr>
          <p:cNvPr id="3" name="Rectangle: Rounded Corners 2">
            <a:extLst>
              <a:ext uri="{FF2B5EF4-FFF2-40B4-BE49-F238E27FC236}">
                <a16:creationId xmlns:a16="http://schemas.microsoft.com/office/drawing/2014/main" id="{55CAB077-AF80-3273-C798-9CD51C3331B1}"/>
              </a:ext>
            </a:extLst>
          </p:cNvPr>
          <p:cNvSpPr/>
          <p:nvPr/>
        </p:nvSpPr>
        <p:spPr>
          <a:xfrm>
            <a:off x="6192447" y="3686007"/>
            <a:ext cx="4916988" cy="91807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b="1" dirty="0">
                <a:solidFill>
                  <a:schemeClr val="tx1"/>
                </a:solidFill>
                <a:latin typeface="Arial"/>
                <a:ea typeface="+mn-lt"/>
                <a:cs typeface="Arial"/>
              </a:rPr>
              <a:t>Note the "</a:t>
            </a:r>
            <a:r>
              <a:rPr lang="en-US" b="1" dirty="0" err="1">
                <a:solidFill>
                  <a:schemeClr val="tx1"/>
                </a:solidFill>
                <a:latin typeface="Arial"/>
                <a:ea typeface="+mn-lt"/>
                <a:cs typeface="Arial"/>
              </a:rPr>
              <a:t>ntrn</a:t>
            </a:r>
            <a:r>
              <a:rPr lang="en-US" b="1" dirty="0">
                <a:solidFill>
                  <a:schemeClr val="tx1"/>
                </a:solidFill>
                <a:latin typeface="Arial"/>
                <a:ea typeface="+mn-lt"/>
                <a:cs typeface="Arial"/>
              </a:rPr>
              <a:t>" section of web address</a:t>
            </a:r>
            <a:br>
              <a:rPr lang="en-US" b="1" dirty="0">
                <a:solidFill>
                  <a:schemeClr val="tx1"/>
                </a:solidFill>
                <a:latin typeface="Arial"/>
                <a:ea typeface="+mn-lt"/>
                <a:cs typeface="Arial"/>
              </a:rPr>
            </a:br>
            <a:r>
              <a:rPr lang="en-US" sz="800" b="1" dirty="0">
                <a:solidFill>
                  <a:schemeClr val="tx1"/>
                </a:solidFill>
                <a:latin typeface="Arial"/>
                <a:ea typeface="+mn-lt"/>
                <a:cs typeface="Arial"/>
              </a:rPr>
              <a:t>   </a:t>
            </a:r>
          </a:p>
          <a:p>
            <a:pPr marL="285750" indent="-285750">
              <a:buFont typeface="Arial" panose="020B0604020202020204" pitchFamily="34" charset="0"/>
              <a:buChar char="•"/>
            </a:pPr>
            <a:r>
              <a:rPr lang="en-US" b="1" dirty="0">
                <a:solidFill>
                  <a:schemeClr val="tx1"/>
                </a:solidFill>
                <a:latin typeface="Arial"/>
                <a:ea typeface="+mn-lt"/>
                <a:cs typeface="Arial"/>
              </a:rPr>
              <a:t>This indicates the training environment</a:t>
            </a:r>
          </a:p>
        </p:txBody>
      </p:sp>
    </p:spTree>
    <p:extLst>
      <p:ext uri="{BB962C8B-B14F-4D97-AF65-F5344CB8AC3E}">
        <p14:creationId xmlns:p14="http://schemas.microsoft.com/office/powerpoint/2010/main" val="177057516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7"/>
            <a:ext cx="10618040" cy="691997"/>
          </a:xfrm>
          <a:ln w="28575">
            <a:solidFill>
              <a:schemeClr val="tx1"/>
            </a:solidFill>
          </a:ln>
        </p:spPr>
        <p:txBody>
          <a:bodyPr lIns="91440" tIns="45720" rIns="91440" bIns="45720" anchor="t"/>
          <a:lstStyle/>
          <a:p>
            <a:pPr algn="ctr"/>
            <a:r>
              <a:rPr lang="en-US" sz="3200">
                <a:latin typeface="Arial"/>
                <a:cs typeface="Arial"/>
              </a:rPr>
              <a:t>Log On To WBSCM</a:t>
            </a:r>
            <a:endParaRPr lang="en-US" sz="3200" b="0">
              <a:latin typeface="Arial"/>
              <a:cs typeface="Arial"/>
            </a:endParaRPr>
          </a:p>
          <a:p>
            <a:pPr algn="ct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6" name="Picture 5" descr="Graphical user interface, application&#10;&#10;Description automatically generated">
            <a:extLst>
              <a:ext uri="{FF2B5EF4-FFF2-40B4-BE49-F238E27FC236}">
                <a16:creationId xmlns:a16="http://schemas.microsoft.com/office/drawing/2014/main" id="{38EB0D9C-0FDC-9E87-9BE7-0C756BF55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76" y="973620"/>
            <a:ext cx="10621216" cy="5155695"/>
          </a:xfrm>
          <a:prstGeom prst="rect">
            <a:avLst/>
          </a:prstGeom>
          <a:ln w="12700">
            <a:solidFill>
              <a:schemeClr val="tx1"/>
            </a:solidFill>
          </a:ln>
        </p:spPr>
      </p:pic>
      <p:sp>
        <p:nvSpPr>
          <p:cNvPr id="7" name="Arrow: Right 6">
            <a:extLst>
              <a:ext uri="{FF2B5EF4-FFF2-40B4-BE49-F238E27FC236}">
                <a16:creationId xmlns:a16="http://schemas.microsoft.com/office/drawing/2014/main" id="{49026374-4C1C-7C54-22FB-0CD8BAA0D680}"/>
              </a:ext>
            </a:extLst>
          </p:cNvPr>
          <p:cNvSpPr/>
          <p:nvPr/>
        </p:nvSpPr>
        <p:spPr>
          <a:xfrm flipH="1">
            <a:off x="8738859" y="3384342"/>
            <a:ext cx="2509933" cy="555907"/>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Arial"/>
                <a:cs typeface="Arial"/>
              </a:rPr>
              <a:t>Enter </a:t>
            </a:r>
            <a:r>
              <a:rPr lang="en-US" b="1" err="1">
                <a:solidFill>
                  <a:schemeClr val="tx1"/>
                </a:solidFill>
                <a:latin typeface="Arial"/>
                <a:cs typeface="Arial"/>
              </a:rPr>
              <a:t>eAuth</a:t>
            </a:r>
            <a:r>
              <a:rPr lang="en-US" b="1">
                <a:solidFill>
                  <a:schemeClr val="tx1"/>
                </a:solidFill>
                <a:latin typeface="Arial"/>
                <a:cs typeface="Arial"/>
              </a:rPr>
              <a:t> ID</a:t>
            </a:r>
          </a:p>
        </p:txBody>
      </p:sp>
      <p:sp>
        <p:nvSpPr>
          <p:cNvPr id="13" name="Arrow: Right 12">
            <a:extLst>
              <a:ext uri="{FF2B5EF4-FFF2-40B4-BE49-F238E27FC236}">
                <a16:creationId xmlns:a16="http://schemas.microsoft.com/office/drawing/2014/main" id="{F2A3A312-A08B-6E0F-39DB-5A8F1D452692}"/>
              </a:ext>
            </a:extLst>
          </p:cNvPr>
          <p:cNvSpPr/>
          <p:nvPr/>
        </p:nvSpPr>
        <p:spPr>
          <a:xfrm flipH="1">
            <a:off x="8724847" y="4010627"/>
            <a:ext cx="2509934" cy="555907"/>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95000"/>
                    <a:lumOff val="5000"/>
                  </a:schemeClr>
                </a:solidFill>
                <a:latin typeface="Arial"/>
                <a:cs typeface="Arial"/>
              </a:rPr>
              <a:t>Enter password</a:t>
            </a:r>
          </a:p>
        </p:txBody>
      </p:sp>
      <p:sp>
        <p:nvSpPr>
          <p:cNvPr id="14" name="Arrow: Right 13">
            <a:extLst>
              <a:ext uri="{FF2B5EF4-FFF2-40B4-BE49-F238E27FC236}">
                <a16:creationId xmlns:a16="http://schemas.microsoft.com/office/drawing/2014/main" id="{2102D27B-2D3D-D4E0-230C-A5E5263242C3}"/>
              </a:ext>
            </a:extLst>
          </p:cNvPr>
          <p:cNvSpPr/>
          <p:nvPr/>
        </p:nvSpPr>
        <p:spPr>
          <a:xfrm flipH="1">
            <a:off x="8738857" y="4710005"/>
            <a:ext cx="2509935" cy="555907"/>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95000"/>
                    <a:lumOff val="5000"/>
                  </a:schemeClr>
                </a:solidFill>
                <a:latin typeface="Arial"/>
                <a:cs typeface="Arial"/>
              </a:rPr>
              <a:t>Hit log in button</a:t>
            </a:r>
          </a:p>
        </p:txBody>
      </p:sp>
      <p:sp>
        <p:nvSpPr>
          <p:cNvPr id="3" name="TextBox 2">
            <a:extLst>
              <a:ext uri="{FF2B5EF4-FFF2-40B4-BE49-F238E27FC236}">
                <a16:creationId xmlns:a16="http://schemas.microsoft.com/office/drawing/2014/main" id="{B20992BA-9510-A311-38B8-6FB78FE69690}"/>
              </a:ext>
            </a:extLst>
          </p:cNvPr>
          <p:cNvSpPr txBox="1"/>
          <p:nvPr/>
        </p:nvSpPr>
        <p:spPr>
          <a:xfrm>
            <a:off x="5701003" y="3554688"/>
            <a:ext cx="3303037" cy="323165"/>
          </a:xfrm>
          <a:prstGeom prst="rect">
            <a:avLst/>
          </a:prstGeom>
          <a:noFill/>
        </p:spPr>
        <p:txBody>
          <a:bodyPr wrap="square" lIns="91440" tIns="45720" rIns="91440" bIns="45720" rtlCol="0" anchor="t">
            <a:spAutoFit/>
          </a:bodyPr>
          <a:lstStyle/>
          <a:p>
            <a:r>
              <a:rPr lang="en-US" sz="1500" b="1">
                <a:latin typeface="Arial"/>
                <a:cs typeface="Arial"/>
              </a:rPr>
              <a:t>johnnie.smith@anytownisd.org</a:t>
            </a:r>
          </a:p>
        </p:txBody>
      </p:sp>
      <p:sp>
        <p:nvSpPr>
          <p:cNvPr id="10" name="TextBox 9">
            <a:extLst>
              <a:ext uri="{FF2B5EF4-FFF2-40B4-BE49-F238E27FC236}">
                <a16:creationId xmlns:a16="http://schemas.microsoft.com/office/drawing/2014/main" id="{DA44CB2A-AF1B-CDBE-36C4-6C1663A545EF}"/>
              </a:ext>
            </a:extLst>
          </p:cNvPr>
          <p:cNvSpPr txBox="1"/>
          <p:nvPr/>
        </p:nvSpPr>
        <p:spPr>
          <a:xfrm>
            <a:off x="5701003" y="4126053"/>
            <a:ext cx="3303037" cy="323165"/>
          </a:xfrm>
          <a:prstGeom prst="rect">
            <a:avLst/>
          </a:prstGeom>
          <a:noFill/>
        </p:spPr>
        <p:txBody>
          <a:bodyPr wrap="square" lIns="91440" tIns="45720" rIns="91440" bIns="45720" rtlCol="0" anchor="t">
            <a:spAutoFit/>
          </a:bodyPr>
          <a:lstStyle/>
          <a:p>
            <a:r>
              <a:rPr lang="en-US" sz="1500" b="1" err="1">
                <a:latin typeface="Arial"/>
                <a:cs typeface="Arial"/>
              </a:rPr>
              <a:t>yourpassword</a:t>
            </a:r>
            <a:endParaRPr lang="en-US" sz="1500" b="1">
              <a:latin typeface="Arial"/>
              <a:cs typeface="Arial"/>
            </a:endParaRPr>
          </a:p>
        </p:txBody>
      </p:sp>
      <p:sp>
        <p:nvSpPr>
          <p:cNvPr id="5" name="Arrow: Right 4">
            <a:extLst>
              <a:ext uri="{FF2B5EF4-FFF2-40B4-BE49-F238E27FC236}">
                <a16:creationId xmlns:a16="http://schemas.microsoft.com/office/drawing/2014/main" id="{90D9E5BC-860A-49DC-DFC3-9CE6BC20162B}"/>
              </a:ext>
            </a:extLst>
          </p:cNvPr>
          <p:cNvSpPr/>
          <p:nvPr/>
        </p:nvSpPr>
        <p:spPr>
          <a:xfrm rot="-2040000">
            <a:off x="3577277" y="4102674"/>
            <a:ext cx="2374829" cy="675011"/>
          </a:xfrm>
          <a:prstGeom prst="rightArrow">
            <a:avLst/>
          </a:prstGeom>
          <a:solidFill>
            <a:schemeClr val="accent6"/>
          </a:solidFill>
          <a:ln>
            <a:solidFill>
              <a:schemeClr val="tx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4" name="Rectangle: Rounded Corners 3">
            <a:extLst>
              <a:ext uri="{FF2B5EF4-FFF2-40B4-BE49-F238E27FC236}">
                <a16:creationId xmlns:a16="http://schemas.microsoft.com/office/drawing/2014/main" id="{725F591E-11F7-072C-908D-1B57F87A95B1}"/>
              </a:ext>
            </a:extLst>
          </p:cNvPr>
          <p:cNvSpPr/>
          <p:nvPr/>
        </p:nvSpPr>
        <p:spPr>
          <a:xfrm>
            <a:off x="1236477" y="3877853"/>
            <a:ext cx="3750845" cy="1506126"/>
          </a:xfrm>
          <a:prstGeom prst="roundRect">
            <a:avLst/>
          </a:prstGeom>
          <a:solidFill>
            <a:schemeClr val="bg2"/>
          </a:solidFill>
          <a:ln w="12700">
            <a:solidFill>
              <a:schemeClr val="tx1">
                <a:lumMod val="95000"/>
                <a:lumOff val="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600" b="1" i="0" u="none" strike="noStrike">
                <a:solidFill>
                  <a:srgbClr val="000000"/>
                </a:solidFill>
                <a:effectLst/>
                <a:latin typeface="Arial"/>
                <a:cs typeface="Arial"/>
              </a:rPr>
              <a:t>*</a:t>
            </a:r>
            <a:r>
              <a:rPr lang="en-US" sz="1600" b="1" i="0" u="none" strike="noStrike" err="1">
                <a:solidFill>
                  <a:srgbClr val="000000"/>
                </a:solidFill>
                <a:effectLst/>
                <a:latin typeface="Arial"/>
                <a:cs typeface="Arial"/>
              </a:rPr>
              <a:t>eAuth</a:t>
            </a:r>
            <a:r>
              <a:rPr lang="en-US" sz="1600" b="1" i="0" u="none" strike="noStrike">
                <a:solidFill>
                  <a:srgbClr val="000000"/>
                </a:solidFill>
                <a:effectLst/>
                <a:latin typeface="Arial"/>
                <a:cs typeface="Arial"/>
              </a:rPr>
              <a:t> IDs may be:</a:t>
            </a:r>
            <a:r>
              <a:rPr lang="en-US" sz="1600" b="0" i="0">
                <a:solidFill>
                  <a:srgbClr val="000000"/>
                </a:solidFill>
                <a:effectLst/>
                <a:latin typeface="Arial"/>
                <a:cs typeface="Arial"/>
              </a:rPr>
              <a:t>​</a:t>
            </a:r>
          </a:p>
          <a:p>
            <a:pPr marL="112395" algn="l" rtl="0" fontAlgn="base">
              <a:buFont typeface="Arial" panose="020B0604020202020204" pitchFamily="34" charset="0"/>
              <a:buChar char="•"/>
            </a:pPr>
            <a:r>
              <a:rPr lang="en-US" sz="1600" b="0" i="0" u="none" strike="noStrike">
                <a:solidFill>
                  <a:srgbClr val="000000"/>
                </a:solidFill>
                <a:effectLst/>
                <a:latin typeface="Arial"/>
                <a:cs typeface="Arial"/>
              </a:rPr>
              <a:t>Email Address, </a:t>
            </a:r>
            <a:r>
              <a:rPr lang="en-US" sz="1600" b="0" i="1" u="none" strike="noStrike">
                <a:solidFill>
                  <a:srgbClr val="000000"/>
                </a:solidFill>
                <a:effectLst/>
                <a:latin typeface="Arial"/>
                <a:cs typeface="Arial"/>
              </a:rPr>
              <a:t>or</a:t>
            </a:r>
            <a:r>
              <a:rPr lang="en-US" sz="1600" b="0" i="0">
                <a:solidFill>
                  <a:srgbClr val="000000"/>
                </a:solidFill>
                <a:effectLst/>
                <a:latin typeface="Arial"/>
                <a:cs typeface="Arial"/>
              </a:rPr>
              <a:t>​</a:t>
            </a:r>
          </a:p>
          <a:p>
            <a:pPr marL="112395" algn="l" rtl="0" fontAlgn="base">
              <a:buFont typeface="Arial" panose="020B0604020202020204" pitchFamily="34" charset="0"/>
              <a:buChar char="•"/>
            </a:pPr>
            <a:r>
              <a:rPr lang="en-US" sz="1600" b="0" i="0" u="none" strike="noStrike">
                <a:solidFill>
                  <a:srgbClr val="000000"/>
                </a:solidFill>
                <a:effectLst/>
                <a:latin typeface="Arial"/>
                <a:cs typeface="Arial"/>
              </a:rPr>
              <a:t>Numbers (e.g. 17623), </a:t>
            </a:r>
            <a:r>
              <a:rPr lang="en-US" sz="1600" b="0" i="1" u="none" strike="noStrike">
                <a:solidFill>
                  <a:srgbClr val="000000"/>
                </a:solidFill>
                <a:effectLst/>
                <a:latin typeface="Arial"/>
                <a:cs typeface="Arial"/>
              </a:rPr>
              <a:t>or</a:t>
            </a:r>
            <a:r>
              <a:rPr lang="en-US" sz="1600" b="0" i="0">
                <a:solidFill>
                  <a:srgbClr val="000000"/>
                </a:solidFill>
                <a:effectLst/>
                <a:latin typeface="Arial"/>
                <a:cs typeface="Arial"/>
              </a:rPr>
              <a:t>​</a:t>
            </a:r>
          </a:p>
          <a:p>
            <a:pPr marL="112395" algn="l" rtl="0" fontAlgn="base">
              <a:buFont typeface="Arial" panose="020B0604020202020204" pitchFamily="34" charset="0"/>
              <a:buChar char="•"/>
            </a:pPr>
            <a:r>
              <a:rPr lang="en-US" sz="1600" b="0" i="0" u="none" strike="noStrike">
                <a:solidFill>
                  <a:srgbClr val="000000"/>
                </a:solidFill>
                <a:effectLst/>
                <a:latin typeface="Arial"/>
                <a:cs typeface="Arial"/>
              </a:rPr>
              <a:t>Numbers and @ (e.g. 17@6342), </a:t>
            </a:r>
            <a:r>
              <a:rPr lang="en-US" sz="1600" b="0" i="1" u="none" strike="noStrike">
                <a:solidFill>
                  <a:srgbClr val="000000"/>
                </a:solidFill>
                <a:effectLst/>
                <a:latin typeface="Arial"/>
                <a:cs typeface="Arial"/>
              </a:rPr>
              <a:t>or</a:t>
            </a:r>
            <a:r>
              <a:rPr lang="en-US" sz="1600" b="0" i="0">
                <a:solidFill>
                  <a:srgbClr val="000000"/>
                </a:solidFill>
                <a:effectLst/>
                <a:latin typeface="Arial"/>
                <a:cs typeface="Arial"/>
              </a:rPr>
              <a:t>​</a:t>
            </a:r>
          </a:p>
          <a:p>
            <a:pPr marL="112395" algn="l" rtl="0" fontAlgn="base">
              <a:buFont typeface="Arial" panose="020B0604020202020204" pitchFamily="34" charset="0"/>
              <a:buChar char="•"/>
            </a:pPr>
            <a:r>
              <a:rPr lang="en-US" sz="1600" b="0" i="0" u="none" strike="noStrike">
                <a:solidFill>
                  <a:srgbClr val="000000"/>
                </a:solidFill>
                <a:effectLst/>
                <a:latin typeface="Arial"/>
                <a:cs typeface="Arial"/>
              </a:rPr>
              <a:t>Letters and Numbers (e.g. SM1974)</a:t>
            </a:r>
            <a:endParaRPr lang="en-US" sz="1600" b="0" i="0">
              <a:solidFill>
                <a:srgbClr val="000000"/>
              </a:solidFill>
              <a:effectLst/>
              <a:latin typeface="Arial"/>
              <a:cs typeface="Arial"/>
            </a:endParaRPr>
          </a:p>
        </p:txBody>
      </p:sp>
    </p:spTree>
    <p:extLst>
      <p:ext uri="{BB962C8B-B14F-4D97-AF65-F5344CB8AC3E}">
        <p14:creationId xmlns:p14="http://schemas.microsoft.com/office/powerpoint/2010/main" val="142899350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7"/>
            <a:ext cx="10618040" cy="691997"/>
          </a:xfrm>
          <a:ln w="28575">
            <a:solidFill>
              <a:schemeClr val="tx1"/>
            </a:solidFill>
          </a:ln>
        </p:spPr>
        <p:txBody>
          <a:bodyPr lIns="91440" tIns="45720" rIns="91440" bIns="45720" anchor="t"/>
          <a:lstStyle/>
          <a:p>
            <a:pPr algn="ctr"/>
            <a:r>
              <a:rPr lang="en-US" sz="3200">
                <a:latin typeface="Arial"/>
                <a:cs typeface="Arial"/>
              </a:rPr>
              <a:t>Log On To WBSCM Training Environment</a:t>
            </a:r>
            <a:endParaRPr lang="en-US" sz="3200" b="0">
              <a:latin typeface="Arial"/>
              <a:cs typeface="Arial"/>
            </a:endParaRPr>
          </a:p>
          <a:p>
            <a:pPr algn="ct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6" name="Picture 5" descr="Graphical user interface, application&#10;&#10;Description automatically generated">
            <a:extLst>
              <a:ext uri="{FF2B5EF4-FFF2-40B4-BE49-F238E27FC236}">
                <a16:creationId xmlns:a16="http://schemas.microsoft.com/office/drawing/2014/main" id="{38EB0D9C-0FDC-9E87-9BE7-0C756BF55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76" y="973620"/>
            <a:ext cx="10621216" cy="5155695"/>
          </a:xfrm>
          <a:prstGeom prst="rect">
            <a:avLst/>
          </a:prstGeom>
          <a:ln w="12700">
            <a:solidFill>
              <a:schemeClr val="tx1"/>
            </a:solidFill>
          </a:ln>
        </p:spPr>
      </p:pic>
      <p:sp>
        <p:nvSpPr>
          <p:cNvPr id="7" name="Arrow: Right 6">
            <a:extLst>
              <a:ext uri="{FF2B5EF4-FFF2-40B4-BE49-F238E27FC236}">
                <a16:creationId xmlns:a16="http://schemas.microsoft.com/office/drawing/2014/main" id="{49026374-4C1C-7C54-22FB-0CD8BAA0D680}"/>
              </a:ext>
            </a:extLst>
          </p:cNvPr>
          <p:cNvSpPr/>
          <p:nvPr/>
        </p:nvSpPr>
        <p:spPr>
          <a:xfrm flipH="1">
            <a:off x="8738858" y="3384342"/>
            <a:ext cx="2662660" cy="555907"/>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a:solidFill>
                  <a:schemeClr val="tx1"/>
                </a:solidFill>
                <a:latin typeface="Arial"/>
                <a:cs typeface="Arial"/>
              </a:rPr>
              <a:t>Enter Training User Login</a:t>
            </a:r>
          </a:p>
        </p:txBody>
      </p:sp>
      <p:sp>
        <p:nvSpPr>
          <p:cNvPr id="13" name="Arrow: Right 12">
            <a:extLst>
              <a:ext uri="{FF2B5EF4-FFF2-40B4-BE49-F238E27FC236}">
                <a16:creationId xmlns:a16="http://schemas.microsoft.com/office/drawing/2014/main" id="{F2A3A312-A08B-6E0F-39DB-5A8F1D452692}"/>
              </a:ext>
            </a:extLst>
          </p:cNvPr>
          <p:cNvSpPr/>
          <p:nvPr/>
        </p:nvSpPr>
        <p:spPr>
          <a:xfrm flipH="1">
            <a:off x="8724847" y="4010627"/>
            <a:ext cx="2676672" cy="555907"/>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a:solidFill>
                  <a:schemeClr val="tx1">
                    <a:lumMod val="95000"/>
                    <a:lumOff val="5000"/>
                  </a:schemeClr>
                </a:solidFill>
                <a:latin typeface="Arial"/>
                <a:cs typeface="Arial"/>
              </a:rPr>
              <a:t>Enter training password</a:t>
            </a:r>
          </a:p>
        </p:txBody>
      </p:sp>
      <p:sp>
        <p:nvSpPr>
          <p:cNvPr id="14" name="Arrow: Right 13">
            <a:extLst>
              <a:ext uri="{FF2B5EF4-FFF2-40B4-BE49-F238E27FC236}">
                <a16:creationId xmlns:a16="http://schemas.microsoft.com/office/drawing/2014/main" id="{2102D27B-2D3D-D4E0-230C-A5E5263242C3}"/>
              </a:ext>
            </a:extLst>
          </p:cNvPr>
          <p:cNvSpPr/>
          <p:nvPr/>
        </p:nvSpPr>
        <p:spPr>
          <a:xfrm flipH="1">
            <a:off x="8738857" y="4710005"/>
            <a:ext cx="2509935" cy="555907"/>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b="1">
                <a:solidFill>
                  <a:schemeClr val="tx1">
                    <a:lumMod val="95000"/>
                    <a:lumOff val="5000"/>
                  </a:schemeClr>
                </a:solidFill>
                <a:latin typeface="Arial"/>
                <a:cs typeface="Arial"/>
              </a:rPr>
              <a:t>Hit log in button</a:t>
            </a:r>
          </a:p>
        </p:txBody>
      </p:sp>
      <p:sp>
        <p:nvSpPr>
          <p:cNvPr id="3" name="TextBox 2">
            <a:extLst>
              <a:ext uri="{FF2B5EF4-FFF2-40B4-BE49-F238E27FC236}">
                <a16:creationId xmlns:a16="http://schemas.microsoft.com/office/drawing/2014/main" id="{B20992BA-9510-A311-38B8-6FB78FE69690}"/>
              </a:ext>
            </a:extLst>
          </p:cNvPr>
          <p:cNvSpPr txBox="1"/>
          <p:nvPr/>
        </p:nvSpPr>
        <p:spPr>
          <a:xfrm>
            <a:off x="5701003" y="3554688"/>
            <a:ext cx="3303037" cy="323165"/>
          </a:xfrm>
          <a:prstGeom prst="rect">
            <a:avLst/>
          </a:prstGeom>
          <a:noFill/>
        </p:spPr>
        <p:txBody>
          <a:bodyPr wrap="square" lIns="91440" tIns="45720" rIns="91440" bIns="45720" rtlCol="0" anchor="t">
            <a:spAutoFit/>
          </a:bodyPr>
          <a:lstStyle/>
          <a:p>
            <a:r>
              <a:rPr lang="en-US" sz="1500" b="1">
                <a:latin typeface="Arial"/>
                <a:cs typeface="Arial"/>
              </a:rPr>
              <a:t>traininguserinfo@training.org</a:t>
            </a:r>
          </a:p>
        </p:txBody>
      </p:sp>
      <p:sp>
        <p:nvSpPr>
          <p:cNvPr id="10" name="TextBox 9">
            <a:extLst>
              <a:ext uri="{FF2B5EF4-FFF2-40B4-BE49-F238E27FC236}">
                <a16:creationId xmlns:a16="http://schemas.microsoft.com/office/drawing/2014/main" id="{DA44CB2A-AF1B-CDBE-36C4-6C1663A545EF}"/>
              </a:ext>
            </a:extLst>
          </p:cNvPr>
          <p:cNvSpPr txBox="1"/>
          <p:nvPr/>
        </p:nvSpPr>
        <p:spPr>
          <a:xfrm>
            <a:off x="5701003" y="4126053"/>
            <a:ext cx="3303037" cy="323165"/>
          </a:xfrm>
          <a:prstGeom prst="rect">
            <a:avLst/>
          </a:prstGeom>
          <a:noFill/>
        </p:spPr>
        <p:txBody>
          <a:bodyPr wrap="square" lIns="91440" tIns="45720" rIns="91440" bIns="45720" rtlCol="0" anchor="t">
            <a:spAutoFit/>
          </a:bodyPr>
          <a:lstStyle/>
          <a:p>
            <a:r>
              <a:rPr lang="en-US" sz="1500" b="1" err="1">
                <a:latin typeface="Arial"/>
                <a:cs typeface="Arial"/>
              </a:rPr>
              <a:t>assigned.training.password</a:t>
            </a:r>
            <a:endParaRPr lang="en-US" sz="1500" b="1">
              <a:latin typeface="Arial"/>
              <a:cs typeface="Arial"/>
            </a:endParaRPr>
          </a:p>
        </p:txBody>
      </p:sp>
      <p:sp>
        <p:nvSpPr>
          <p:cNvPr id="5" name="Arrow: Right 4">
            <a:extLst>
              <a:ext uri="{FF2B5EF4-FFF2-40B4-BE49-F238E27FC236}">
                <a16:creationId xmlns:a16="http://schemas.microsoft.com/office/drawing/2014/main" id="{90D9E5BC-860A-49DC-DFC3-9CE6BC20162B}"/>
              </a:ext>
            </a:extLst>
          </p:cNvPr>
          <p:cNvSpPr/>
          <p:nvPr/>
        </p:nvSpPr>
        <p:spPr>
          <a:xfrm rot="-2040000">
            <a:off x="3577277" y="4102674"/>
            <a:ext cx="2374829" cy="675011"/>
          </a:xfrm>
          <a:prstGeom prst="rightArrow">
            <a:avLst/>
          </a:prstGeom>
          <a:solidFill>
            <a:schemeClr val="accent6"/>
          </a:solidFill>
          <a:ln>
            <a:solidFill>
              <a:schemeClr val="tx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4" name="Rectangle: Rounded Corners 3">
            <a:extLst>
              <a:ext uri="{FF2B5EF4-FFF2-40B4-BE49-F238E27FC236}">
                <a16:creationId xmlns:a16="http://schemas.microsoft.com/office/drawing/2014/main" id="{725F591E-11F7-072C-908D-1B57F87A95B1}"/>
              </a:ext>
            </a:extLst>
          </p:cNvPr>
          <p:cNvSpPr/>
          <p:nvPr/>
        </p:nvSpPr>
        <p:spPr>
          <a:xfrm>
            <a:off x="1236477" y="3684233"/>
            <a:ext cx="3750845" cy="1806906"/>
          </a:xfrm>
          <a:prstGeom prst="roundRect">
            <a:avLst/>
          </a:prstGeom>
          <a:solidFill>
            <a:schemeClr val="bg2"/>
          </a:solidFill>
          <a:ln w="12700">
            <a:solidFill>
              <a:schemeClr val="tx1">
                <a:lumMod val="95000"/>
                <a:lumOff val="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sz="1600" b="1" dirty="0">
                <a:solidFill>
                  <a:srgbClr val="000000"/>
                </a:solidFill>
                <a:latin typeface="Arial"/>
                <a:cs typeface="Arial"/>
              </a:rPr>
              <a:t>Training Environment Login Page looks identical to Live Production Login Page.</a:t>
            </a:r>
            <a:br>
              <a:rPr lang="en-US" sz="1600" b="1" dirty="0">
                <a:solidFill>
                  <a:srgbClr val="000000"/>
                </a:solidFill>
                <a:latin typeface="Arial"/>
                <a:cs typeface="Arial"/>
              </a:rPr>
            </a:br>
            <a:r>
              <a:rPr lang="en-US" sz="1200" b="1" dirty="0">
                <a:solidFill>
                  <a:srgbClr val="000000"/>
                </a:solidFill>
                <a:latin typeface="Arial"/>
                <a:cs typeface="Arial"/>
              </a:rPr>
              <a:t> </a:t>
            </a:r>
          </a:p>
          <a:p>
            <a:pPr marL="285750" indent="-285750">
              <a:buFont typeface="Arial" panose="020B0604020202020204" pitchFamily="34" charset="0"/>
              <a:buChar char="•"/>
            </a:pPr>
            <a:r>
              <a:rPr lang="en-US" sz="1600" b="1" dirty="0">
                <a:solidFill>
                  <a:srgbClr val="000000"/>
                </a:solidFill>
                <a:latin typeface="Arial"/>
                <a:cs typeface="Arial"/>
              </a:rPr>
              <a:t>B</a:t>
            </a:r>
            <a:r>
              <a:rPr lang="en-US" sz="1600" b="1" i="0" dirty="0">
                <a:solidFill>
                  <a:srgbClr val="000000"/>
                </a:solidFill>
                <a:effectLst/>
                <a:latin typeface="Arial"/>
                <a:cs typeface="Arial"/>
              </a:rPr>
              <a:t>ookmark and name training environment link to minimize login errors.</a:t>
            </a:r>
            <a:endParaRPr lang="en-US" sz="1600" b="0" i="0" dirty="0">
              <a:solidFill>
                <a:srgbClr val="000000"/>
              </a:solidFill>
              <a:effectLst/>
              <a:latin typeface="Arial"/>
              <a:cs typeface="Arial"/>
            </a:endParaRPr>
          </a:p>
        </p:txBody>
      </p:sp>
      <p:pic>
        <p:nvPicPr>
          <p:cNvPr id="12" name="Graphic 11" descr="Exclamation mark with solid fill">
            <a:extLst>
              <a:ext uri="{FF2B5EF4-FFF2-40B4-BE49-F238E27FC236}">
                <a16:creationId xmlns:a16="http://schemas.microsoft.com/office/drawing/2014/main" id="{D29E0B57-8C6E-9F22-1579-B96E6DDF55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65195" y="4637277"/>
            <a:ext cx="457200" cy="457200"/>
          </a:xfrm>
          <a:prstGeom prst="rect">
            <a:avLst/>
          </a:prstGeom>
        </p:spPr>
      </p:pic>
    </p:spTree>
    <p:extLst>
      <p:ext uri="{BB962C8B-B14F-4D97-AF65-F5344CB8AC3E}">
        <p14:creationId xmlns:p14="http://schemas.microsoft.com/office/powerpoint/2010/main" val="211833126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FD30FF-6380-F4F7-3A5E-D724B199C261}"/>
              </a:ext>
            </a:extLst>
          </p:cNvPr>
          <p:cNvPicPr>
            <a:picLocks noChangeAspect="1"/>
          </p:cNvPicPr>
          <p:nvPr/>
        </p:nvPicPr>
        <p:blipFill rotWithShape="1">
          <a:blip r:embed="rId3"/>
          <a:srcRect r="363"/>
          <a:stretch/>
        </p:blipFill>
        <p:spPr>
          <a:xfrm>
            <a:off x="695419" y="1660717"/>
            <a:ext cx="10861739" cy="1350013"/>
          </a:xfrm>
          <a:prstGeom prst="rect">
            <a:avLst/>
          </a:prstGeom>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95420" y="295242"/>
            <a:ext cx="10618040" cy="677187"/>
          </a:xfrm>
          <a:ln w="28575">
            <a:solidFill>
              <a:schemeClr val="tx1"/>
            </a:solidFill>
          </a:ln>
        </p:spPr>
        <p:txBody>
          <a:bodyPr lIns="91440" tIns="45720" rIns="91440" bIns="45720" anchor="t"/>
          <a:lstStyle/>
          <a:p>
            <a:pPr algn="ctr"/>
            <a:r>
              <a:rPr lang="en-US" sz="4400">
                <a:latin typeface="Arial"/>
                <a:cs typeface="Arial"/>
              </a:rPr>
              <a:t>Training Environment Log-In</a:t>
            </a:r>
            <a:endParaRPr lang="en-US"/>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7" name="TextBox 66">
            <a:extLst>
              <a:ext uri="{FF2B5EF4-FFF2-40B4-BE49-F238E27FC236}">
                <a16:creationId xmlns:a16="http://schemas.microsoft.com/office/drawing/2014/main" id="{715D7BCE-0C0D-31D3-29C3-F92EA425E3E2}"/>
              </a:ext>
            </a:extLst>
          </p:cNvPr>
          <p:cNvSpPr txBox="1"/>
          <p:nvPr/>
        </p:nvSpPr>
        <p:spPr>
          <a:xfrm>
            <a:off x="642403" y="3466478"/>
            <a:ext cx="5150324" cy="369332"/>
          </a:xfrm>
          <a:prstGeom prst="rect">
            <a:avLst/>
          </a:prstGeom>
          <a:solidFill>
            <a:schemeClr val="bg1">
              <a:lumMod val="75000"/>
            </a:schemeClr>
          </a:solidFill>
          <a:ln w="12700">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a:cs typeface="Arial"/>
              </a:rPr>
              <a:t>ESC Training Environment View</a:t>
            </a:r>
          </a:p>
        </p:txBody>
      </p:sp>
      <p:sp>
        <p:nvSpPr>
          <p:cNvPr id="10" name="TextBox 9">
            <a:extLst>
              <a:ext uri="{FF2B5EF4-FFF2-40B4-BE49-F238E27FC236}">
                <a16:creationId xmlns:a16="http://schemas.microsoft.com/office/drawing/2014/main" id="{948EAD7E-2134-BF2C-433F-6E7A2CC26FE5}"/>
              </a:ext>
            </a:extLst>
          </p:cNvPr>
          <p:cNvSpPr txBox="1"/>
          <p:nvPr/>
        </p:nvSpPr>
        <p:spPr>
          <a:xfrm>
            <a:off x="698687" y="1150644"/>
            <a:ext cx="5037756" cy="369332"/>
          </a:xfrm>
          <a:prstGeom prst="rect">
            <a:avLst/>
          </a:prstGeom>
          <a:solidFill>
            <a:schemeClr val="bg1">
              <a:lumMod val="75000"/>
            </a:schemeClr>
          </a:solidFill>
          <a:ln w="12700">
            <a:solidFill>
              <a:schemeClr val="tx1">
                <a:lumMod val="95000"/>
                <a:lumOff val="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a:cs typeface="Arial"/>
              </a:rPr>
              <a:t>RA Training Environment View</a:t>
            </a:r>
          </a:p>
        </p:txBody>
      </p:sp>
      <p:sp>
        <p:nvSpPr>
          <p:cNvPr id="12" name="Arrow: Left 11">
            <a:extLst>
              <a:ext uri="{FF2B5EF4-FFF2-40B4-BE49-F238E27FC236}">
                <a16:creationId xmlns:a16="http://schemas.microsoft.com/office/drawing/2014/main" id="{2DD2A63A-30EA-832B-D454-A548145DBA33}"/>
              </a:ext>
            </a:extLst>
          </p:cNvPr>
          <p:cNvSpPr/>
          <p:nvPr/>
        </p:nvSpPr>
        <p:spPr>
          <a:xfrm>
            <a:off x="7372075" y="1552924"/>
            <a:ext cx="2541259" cy="944301"/>
          </a:xfrm>
          <a:prstGeom prst="leftArrow">
            <a:avLst/>
          </a:prstGeom>
          <a:solidFill>
            <a:schemeClr val="accent6"/>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rPr>
              <a:t>NTRN icon signals training environment.</a:t>
            </a:r>
          </a:p>
        </p:txBody>
      </p:sp>
      <p:sp>
        <p:nvSpPr>
          <p:cNvPr id="14" name="Arrow: Right 13">
            <a:extLst>
              <a:ext uri="{FF2B5EF4-FFF2-40B4-BE49-F238E27FC236}">
                <a16:creationId xmlns:a16="http://schemas.microsoft.com/office/drawing/2014/main" id="{20CB37CD-4AB8-300B-BE82-610E05FE246B}"/>
              </a:ext>
            </a:extLst>
          </p:cNvPr>
          <p:cNvSpPr/>
          <p:nvPr/>
        </p:nvSpPr>
        <p:spPr>
          <a:xfrm>
            <a:off x="6890299" y="2378316"/>
            <a:ext cx="2374829" cy="876094"/>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tx1">
                    <a:lumMod val="95000"/>
                    <a:lumOff val="5000"/>
                  </a:schemeClr>
                </a:solidFill>
                <a:latin typeface="Arial"/>
                <a:cs typeface="Arial"/>
              </a:rPr>
              <a:t>User and Organization Name</a:t>
            </a:r>
          </a:p>
        </p:txBody>
      </p:sp>
      <p:pic>
        <p:nvPicPr>
          <p:cNvPr id="7" name="Picture 6">
            <a:extLst>
              <a:ext uri="{FF2B5EF4-FFF2-40B4-BE49-F238E27FC236}">
                <a16:creationId xmlns:a16="http://schemas.microsoft.com/office/drawing/2014/main" id="{FDCCC7E7-4348-65E9-6A14-0B2FFF5B7BEF}"/>
              </a:ext>
            </a:extLst>
          </p:cNvPr>
          <p:cNvPicPr>
            <a:picLocks noChangeAspect="1"/>
          </p:cNvPicPr>
          <p:nvPr/>
        </p:nvPicPr>
        <p:blipFill rotWithShape="1">
          <a:blip r:embed="rId4"/>
          <a:srcRect r="687"/>
          <a:stretch/>
        </p:blipFill>
        <p:spPr>
          <a:xfrm>
            <a:off x="642401" y="3961154"/>
            <a:ext cx="10861739" cy="1606678"/>
          </a:xfrm>
          <a:prstGeom prst="rect">
            <a:avLst/>
          </a:prstGeom>
        </p:spPr>
      </p:pic>
      <p:sp>
        <p:nvSpPr>
          <p:cNvPr id="13" name="Arrow: Left 12">
            <a:extLst>
              <a:ext uri="{FF2B5EF4-FFF2-40B4-BE49-F238E27FC236}">
                <a16:creationId xmlns:a16="http://schemas.microsoft.com/office/drawing/2014/main" id="{9AA34D85-727E-E482-0308-538F938A3E6D}"/>
              </a:ext>
            </a:extLst>
          </p:cNvPr>
          <p:cNvSpPr/>
          <p:nvPr/>
        </p:nvSpPr>
        <p:spPr>
          <a:xfrm>
            <a:off x="7513385" y="3705879"/>
            <a:ext cx="2558577" cy="944301"/>
          </a:xfrm>
          <a:prstGeom prst="leftArrow">
            <a:avLst/>
          </a:prstGeom>
          <a:solidFill>
            <a:schemeClr val="accent6"/>
          </a:solidFill>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rPr>
              <a:t>NTRN icon signals training environment.</a:t>
            </a:r>
          </a:p>
        </p:txBody>
      </p:sp>
      <p:sp>
        <p:nvSpPr>
          <p:cNvPr id="16" name="Arrow: Right 15">
            <a:extLst>
              <a:ext uri="{FF2B5EF4-FFF2-40B4-BE49-F238E27FC236}">
                <a16:creationId xmlns:a16="http://schemas.microsoft.com/office/drawing/2014/main" id="{6C512AD9-CE23-B45A-1657-FDD1C1F55049}"/>
              </a:ext>
            </a:extLst>
          </p:cNvPr>
          <p:cNvSpPr/>
          <p:nvPr/>
        </p:nvSpPr>
        <p:spPr>
          <a:xfrm>
            <a:off x="5221132" y="4959845"/>
            <a:ext cx="2374829" cy="876094"/>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latin typeface="Arial"/>
                <a:cs typeface="Arial"/>
              </a:rPr>
              <a:t>User and Organization Name</a:t>
            </a:r>
          </a:p>
        </p:txBody>
      </p:sp>
    </p:spTree>
    <p:extLst>
      <p:ext uri="{BB962C8B-B14F-4D97-AF65-F5344CB8AC3E}">
        <p14:creationId xmlns:p14="http://schemas.microsoft.com/office/powerpoint/2010/main" val="141454565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86455" y="209807"/>
            <a:ext cx="10618040" cy="638175"/>
          </a:xfrm>
          <a:ln w="28575">
            <a:solidFill>
              <a:schemeClr val="tx1"/>
            </a:solidFill>
          </a:ln>
        </p:spPr>
        <p:txBody>
          <a:bodyPr lIns="91440" tIns="45720" rIns="91440" bIns="45720" anchor="t"/>
          <a:lstStyle/>
          <a:p>
            <a:pPr algn="ctr"/>
            <a:r>
              <a:rPr lang="en-US" sz="4400">
                <a:latin typeface="Arial"/>
                <a:cs typeface="Arial"/>
              </a:rPr>
              <a:t>Check for New Content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5" name="Picture 5" descr="Graphical user interface, text, application, email&#10;&#10;Description automatically generated">
            <a:extLst>
              <a:ext uri="{FF2B5EF4-FFF2-40B4-BE49-F238E27FC236}">
                <a16:creationId xmlns:a16="http://schemas.microsoft.com/office/drawing/2014/main" id="{0EA3DFB2-875A-29C3-D236-7A229CE9E189}"/>
              </a:ext>
            </a:extLst>
          </p:cNvPr>
          <p:cNvPicPr>
            <a:picLocks noChangeAspect="1"/>
          </p:cNvPicPr>
          <p:nvPr/>
        </p:nvPicPr>
        <p:blipFill>
          <a:blip r:embed="rId3"/>
          <a:stretch>
            <a:fillRect/>
          </a:stretch>
        </p:blipFill>
        <p:spPr>
          <a:xfrm>
            <a:off x="684882" y="904967"/>
            <a:ext cx="10675344" cy="5121512"/>
          </a:xfrm>
          <a:prstGeom prst="rect">
            <a:avLst/>
          </a:prstGeom>
          <a:ln>
            <a:solidFill>
              <a:schemeClr val="tx1"/>
            </a:solidFill>
          </a:ln>
        </p:spPr>
      </p:pic>
      <p:sp>
        <p:nvSpPr>
          <p:cNvPr id="4" name="Arrow: Right 3">
            <a:extLst>
              <a:ext uri="{FF2B5EF4-FFF2-40B4-BE49-F238E27FC236}">
                <a16:creationId xmlns:a16="http://schemas.microsoft.com/office/drawing/2014/main" id="{7297AD88-DC8E-FF3E-2DD7-6F16113F9B21}"/>
              </a:ext>
            </a:extLst>
          </p:cNvPr>
          <p:cNvSpPr/>
          <p:nvPr/>
        </p:nvSpPr>
        <p:spPr>
          <a:xfrm>
            <a:off x="272796" y="4925607"/>
            <a:ext cx="1953845" cy="967152"/>
          </a:xfrm>
          <a:prstGeom prst="rightArrow">
            <a:avLst/>
          </a:prstGeom>
          <a:solidFill>
            <a:schemeClr val="accent6"/>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lumMod val="95000"/>
                    <a:lumOff val="5000"/>
                  </a:schemeClr>
                </a:solidFill>
                <a:latin typeface="Arial"/>
                <a:cs typeface="Arial"/>
              </a:rPr>
              <a:t>Check Forum for updates.</a:t>
            </a:r>
          </a:p>
        </p:txBody>
      </p:sp>
    </p:spTree>
    <p:extLst>
      <p:ext uri="{BB962C8B-B14F-4D97-AF65-F5344CB8AC3E}">
        <p14:creationId xmlns:p14="http://schemas.microsoft.com/office/powerpoint/2010/main" val="419029686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WBSCM Portal Screen Components</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7" descr="Graphical user interface, text, application, email&#10;&#10;Description automatically generated">
            <a:extLst>
              <a:ext uri="{FF2B5EF4-FFF2-40B4-BE49-F238E27FC236}">
                <a16:creationId xmlns:a16="http://schemas.microsoft.com/office/drawing/2014/main" id="{378E6E9C-3DAB-0AD4-105B-A91C8236BE33}"/>
              </a:ext>
            </a:extLst>
          </p:cNvPr>
          <p:cNvPicPr>
            <a:picLocks noChangeAspect="1"/>
          </p:cNvPicPr>
          <p:nvPr/>
        </p:nvPicPr>
        <p:blipFill rotWithShape="1">
          <a:blip r:embed="rId3"/>
          <a:srcRect l="-31" t="9427" r="57992" b="61183"/>
          <a:stretch/>
        </p:blipFill>
        <p:spPr>
          <a:xfrm>
            <a:off x="593426" y="1567831"/>
            <a:ext cx="10723795" cy="3396060"/>
          </a:xfrm>
          <a:prstGeom prst="rect">
            <a:avLst/>
          </a:prstGeom>
          <a:ln w="12700">
            <a:solidFill>
              <a:schemeClr val="tx1"/>
            </a:solidFill>
          </a:ln>
        </p:spPr>
      </p:pic>
      <p:sp>
        <p:nvSpPr>
          <p:cNvPr id="30" name="Rectangle 29">
            <a:extLst>
              <a:ext uri="{FF2B5EF4-FFF2-40B4-BE49-F238E27FC236}">
                <a16:creationId xmlns:a16="http://schemas.microsoft.com/office/drawing/2014/main" id="{E3DD67ED-6D5C-6DDC-B6E5-E722B0848332}"/>
              </a:ext>
            </a:extLst>
          </p:cNvPr>
          <p:cNvSpPr/>
          <p:nvPr/>
        </p:nvSpPr>
        <p:spPr>
          <a:xfrm>
            <a:off x="6092040" y="4129332"/>
            <a:ext cx="5454759" cy="834559"/>
          </a:xfrm>
          <a:prstGeom prst="rect">
            <a:avLst/>
          </a:prstGeom>
          <a:solidFill>
            <a:schemeClr val="bg1">
              <a:lumMod val="85000"/>
            </a:schemeClr>
          </a:solidFill>
          <a:ln w="28575"/>
          <a:effectLst>
            <a:glow rad="101600">
              <a:schemeClr val="tx1">
                <a:alpha val="60000"/>
              </a:schemeClr>
            </a:glow>
          </a:effectLst>
        </p:spPr>
        <p:style>
          <a:lnRef idx="2">
            <a:schemeClr val="dk1"/>
          </a:lnRef>
          <a:fillRef idx="1">
            <a:schemeClr val="lt1"/>
          </a:fillRef>
          <a:effectRef idx="0">
            <a:schemeClr val="dk1"/>
          </a:effectRef>
          <a:fontRef idx="minor">
            <a:schemeClr val="dk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b="1">
                <a:solidFill>
                  <a:schemeClr val="tx1">
                    <a:lumMod val="95000"/>
                    <a:lumOff val="5000"/>
                  </a:schemeClr>
                </a:solidFill>
                <a:latin typeface="Arial"/>
                <a:cs typeface="Arial"/>
              </a:rPr>
              <a:t>2.  Level 1 Module Tabs:</a:t>
            </a:r>
            <a:r>
              <a:rPr lang="en-US" sz="1400">
                <a:solidFill>
                  <a:schemeClr val="tx1">
                    <a:lumMod val="95000"/>
                    <a:lumOff val="5000"/>
                  </a:schemeClr>
                </a:solidFill>
                <a:latin typeface="Arial"/>
                <a:cs typeface="Arial"/>
              </a:rPr>
              <a:t>  (level 1 options here)</a:t>
            </a:r>
            <a:endParaRPr lang="en-US" sz="1400">
              <a:solidFill>
                <a:schemeClr val="tx1">
                  <a:lumMod val="95000"/>
                  <a:lumOff val="5000"/>
                </a:schemeClr>
              </a:solidFill>
              <a:latin typeface="Arial"/>
              <a:ea typeface="+mn-lt"/>
              <a:cs typeface="+mn-lt"/>
            </a:endParaRPr>
          </a:p>
          <a:p>
            <a:pPr marL="628650" lvl="1" indent="-171450">
              <a:buFont typeface="Arial,Sans-Serif"/>
              <a:buChar char="•"/>
            </a:pPr>
            <a:r>
              <a:rPr lang="en-US" sz="1400">
                <a:solidFill>
                  <a:schemeClr val="tx1">
                    <a:lumMod val="95000"/>
                    <a:lumOff val="5000"/>
                  </a:schemeClr>
                </a:solidFill>
                <a:latin typeface="Arial"/>
                <a:cs typeface="Arial"/>
              </a:rPr>
              <a:t>Provide highest level of navigation</a:t>
            </a:r>
            <a:endParaRPr lang="en-US" sz="1400">
              <a:solidFill>
                <a:schemeClr val="tx1">
                  <a:lumMod val="95000"/>
                  <a:lumOff val="5000"/>
                </a:schemeClr>
              </a:solidFill>
              <a:latin typeface="Arial"/>
              <a:ea typeface="+mn-lt"/>
              <a:cs typeface="+mn-lt"/>
            </a:endParaRPr>
          </a:p>
          <a:p>
            <a:pPr marL="628650" lvl="1" indent="-171450">
              <a:buFont typeface="Arial,Sans-Serif"/>
              <a:buChar char="•"/>
            </a:pPr>
            <a:r>
              <a:rPr lang="en-US" sz="1400">
                <a:solidFill>
                  <a:schemeClr val="tx1">
                    <a:lumMod val="95000"/>
                    <a:lumOff val="5000"/>
                  </a:schemeClr>
                </a:solidFill>
                <a:latin typeface="Arial"/>
                <a:cs typeface="Arial"/>
              </a:rPr>
              <a:t>Tabs available depend on the user’s roles in WBSCM.</a:t>
            </a:r>
            <a:endParaRPr lang="en-US">
              <a:solidFill>
                <a:schemeClr val="tx1">
                  <a:lumMod val="95000"/>
                  <a:lumOff val="5000"/>
                </a:schemeClr>
              </a:solidFill>
              <a:latin typeface="Arial"/>
              <a:cs typeface="Arial"/>
            </a:endParaRPr>
          </a:p>
        </p:txBody>
      </p:sp>
      <p:sp>
        <p:nvSpPr>
          <p:cNvPr id="15" name="Rectangle 14">
            <a:extLst>
              <a:ext uri="{FF2B5EF4-FFF2-40B4-BE49-F238E27FC236}">
                <a16:creationId xmlns:a16="http://schemas.microsoft.com/office/drawing/2014/main" id="{6F2FF59C-1834-0CB7-1048-BC539B4B5546}"/>
              </a:ext>
            </a:extLst>
          </p:cNvPr>
          <p:cNvSpPr/>
          <p:nvPr/>
        </p:nvSpPr>
        <p:spPr>
          <a:xfrm>
            <a:off x="724394" y="3366827"/>
            <a:ext cx="5367646" cy="60564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E6F44612-D227-325A-A238-38CB4839206A}"/>
              </a:ext>
            </a:extLst>
          </p:cNvPr>
          <p:cNvSpPr/>
          <p:nvPr/>
        </p:nvSpPr>
        <p:spPr>
          <a:xfrm>
            <a:off x="5819627" y="3432279"/>
            <a:ext cx="555812" cy="48409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2</a:t>
            </a:r>
          </a:p>
        </p:txBody>
      </p:sp>
    </p:spTree>
    <p:extLst>
      <p:ext uri="{BB962C8B-B14F-4D97-AF65-F5344CB8AC3E}">
        <p14:creationId xmlns:p14="http://schemas.microsoft.com/office/powerpoint/2010/main" val="41672906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WBSCM Portal Screen Components</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7" descr="Graphical user interface, text, application, email&#10;&#10;Description automatically generated">
            <a:extLst>
              <a:ext uri="{FF2B5EF4-FFF2-40B4-BE49-F238E27FC236}">
                <a16:creationId xmlns:a16="http://schemas.microsoft.com/office/drawing/2014/main" id="{378E6E9C-3DAB-0AD4-105B-A91C8236BE33}"/>
              </a:ext>
            </a:extLst>
          </p:cNvPr>
          <p:cNvPicPr>
            <a:picLocks noChangeAspect="1"/>
          </p:cNvPicPr>
          <p:nvPr/>
        </p:nvPicPr>
        <p:blipFill rotWithShape="1">
          <a:blip r:embed="rId3"/>
          <a:srcRect l="-198" t="22489" r="74337" b="60012"/>
          <a:stretch/>
        </p:blipFill>
        <p:spPr>
          <a:xfrm>
            <a:off x="620321" y="1514043"/>
            <a:ext cx="10686316" cy="3397945"/>
          </a:xfrm>
          <a:prstGeom prst="rect">
            <a:avLst/>
          </a:prstGeom>
          <a:ln w="12700">
            <a:solidFill>
              <a:srgbClr val="000000"/>
            </a:solidFill>
          </a:ln>
        </p:spPr>
      </p:pic>
      <p:sp>
        <p:nvSpPr>
          <p:cNvPr id="30" name="Rectangle 29">
            <a:extLst>
              <a:ext uri="{FF2B5EF4-FFF2-40B4-BE49-F238E27FC236}">
                <a16:creationId xmlns:a16="http://schemas.microsoft.com/office/drawing/2014/main" id="{E3DD67ED-6D5C-6DDC-B6E5-E722B0848332}"/>
              </a:ext>
            </a:extLst>
          </p:cNvPr>
          <p:cNvSpPr/>
          <p:nvPr/>
        </p:nvSpPr>
        <p:spPr>
          <a:xfrm>
            <a:off x="1944162" y="4150530"/>
            <a:ext cx="4818963" cy="835374"/>
          </a:xfrm>
          <a:prstGeom prst="rect">
            <a:avLst/>
          </a:prstGeom>
          <a:solidFill>
            <a:schemeClr val="bg1">
              <a:lumMod val="85000"/>
            </a:schemeClr>
          </a:solidFill>
          <a:ln w="28575"/>
          <a:effectLst>
            <a:glow rad="101600">
              <a:schemeClr val="tx1">
                <a:alpha val="60000"/>
              </a:schemeClr>
            </a:glow>
          </a:effectLst>
        </p:spPr>
        <p:style>
          <a:lnRef idx="2">
            <a:schemeClr val="dk1"/>
          </a:lnRef>
          <a:fillRef idx="1">
            <a:schemeClr val="lt1"/>
          </a:fillRef>
          <a:effectRef idx="0">
            <a:schemeClr val="dk1"/>
          </a:effectRef>
          <a:fontRef idx="minor">
            <a:schemeClr val="dk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b="1">
                <a:solidFill>
                  <a:schemeClr val="tx1">
                    <a:lumMod val="95000"/>
                    <a:lumOff val="5000"/>
                  </a:schemeClr>
                </a:solidFill>
                <a:latin typeface="Arial"/>
                <a:cs typeface="Arial"/>
              </a:rPr>
              <a:t>3. Level 2 Tabs:</a:t>
            </a:r>
            <a:endParaRPr lang="en-US" sz="2000">
              <a:solidFill>
                <a:schemeClr val="tx1">
                  <a:lumMod val="95000"/>
                  <a:lumOff val="5000"/>
                </a:schemeClr>
              </a:solidFill>
              <a:ea typeface="+mn-lt"/>
              <a:cs typeface="+mn-lt"/>
            </a:endParaRPr>
          </a:p>
          <a:p>
            <a:pPr marL="628650" lvl="1" indent="-171450">
              <a:buFont typeface="Arial,Sans-Serif"/>
              <a:buChar char="•"/>
            </a:pPr>
            <a:r>
              <a:rPr lang="en-US" sz="2000">
                <a:solidFill>
                  <a:schemeClr val="tx1"/>
                </a:solidFill>
                <a:latin typeface="Arial"/>
                <a:cs typeface="Arial"/>
              </a:rPr>
              <a:t> Sub-menu options for level 2.</a:t>
            </a:r>
            <a:endParaRPr lang="en-US" sz="2000">
              <a:solidFill>
                <a:schemeClr val="tx1"/>
              </a:solidFill>
            </a:endParaRPr>
          </a:p>
        </p:txBody>
      </p:sp>
      <p:sp>
        <p:nvSpPr>
          <p:cNvPr id="15" name="Rectangle 14">
            <a:extLst>
              <a:ext uri="{FF2B5EF4-FFF2-40B4-BE49-F238E27FC236}">
                <a16:creationId xmlns:a16="http://schemas.microsoft.com/office/drawing/2014/main" id="{6F2FF59C-1834-0CB7-1048-BC539B4B5546}"/>
              </a:ext>
            </a:extLst>
          </p:cNvPr>
          <p:cNvSpPr/>
          <p:nvPr/>
        </p:nvSpPr>
        <p:spPr>
          <a:xfrm>
            <a:off x="1172629" y="3106966"/>
            <a:ext cx="3317987" cy="38920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a:extLst>
              <a:ext uri="{FF2B5EF4-FFF2-40B4-BE49-F238E27FC236}">
                <a16:creationId xmlns:a16="http://schemas.microsoft.com/office/drawing/2014/main" id="{A710B35C-8F1A-0F07-90A8-F773D8BC71B6}"/>
              </a:ext>
            </a:extLst>
          </p:cNvPr>
          <p:cNvSpPr/>
          <p:nvPr/>
        </p:nvSpPr>
        <p:spPr>
          <a:xfrm>
            <a:off x="2579720" y="3429000"/>
            <a:ext cx="503804" cy="53125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95000"/>
                    <a:lumOff val="5000"/>
                  </a:schemeClr>
                </a:solidFill>
              </a:rPr>
              <a:t>3</a:t>
            </a:r>
            <a:endParaRPr lang="en-US">
              <a:solidFill>
                <a:schemeClr val="tx1">
                  <a:lumMod val="95000"/>
                  <a:lumOff val="5000"/>
                </a:schemeClr>
              </a:solidFill>
            </a:endParaRPr>
          </a:p>
        </p:txBody>
      </p:sp>
    </p:spTree>
    <p:extLst>
      <p:ext uri="{BB962C8B-B14F-4D97-AF65-F5344CB8AC3E}">
        <p14:creationId xmlns:p14="http://schemas.microsoft.com/office/powerpoint/2010/main" val="314616076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WBSCM Portal Screen Components</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0" name="Rectangle 29">
            <a:extLst>
              <a:ext uri="{FF2B5EF4-FFF2-40B4-BE49-F238E27FC236}">
                <a16:creationId xmlns:a16="http://schemas.microsoft.com/office/drawing/2014/main" id="{E3DD67ED-6D5C-6DDC-B6E5-E722B0848332}"/>
              </a:ext>
            </a:extLst>
          </p:cNvPr>
          <p:cNvSpPr/>
          <p:nvPr/>
        </p:nvSpPr>
        <p:spPr>
          <a:xfrm>
            <a:off x="6099242" y="1230091"/>
            <a:ext cx="4507759" cy="4775421"/>
          </a:xfrm>
          <a:prstGeom prst="rect">
            <a:avLst/>
          </a:prstGeom>
          <a:solidFill>
            <a:schemeClr val="bg1">
              <a:lumMod val="85000"/>
            </a:schemeClr>
          </a:solidFill>
          <a:ln w="28575"/>
        </p:spPr>
        <p:style>
          <a:lnRef idx="2">
            <a:schemeClr val="dk1"/>
          </a:lnRef>
          <a:fillRef idx="1">
            <a:schemeClr val="lt1"/>
          </a:fillRef>
          <a:effectRef idx="0">
            <a:schemeClr val="dk1"/>
          </a:effectRef>
          <a:fontRef idx="minor">
            <a:schemeClr val="dk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lumMod val="95000"/>
                    <a:lumOff val="5000"/>
                  </a:schemeClr>
                </a:solidFill>
                <a:latin typeface="Arial"/>
                <a:cs typeface="Arial"/>
              </a:rPr>
              <a:t>4. Detailed Navigation Panel:</a:t>
            </a:r>
            <a:endParaRPr lang="en-US" sz="2400">
              <a:solidFill>
                <a:schemeClr val="tx1">
                  <a:lumMod val="95000"/>
                  <a:lumOff val="5000"/>
                </a:schemeClr>
              </a:solidFill>
              <a:ea typeface="+mn-lt"/>
              <a:cs typeface="+mn-lt"/>
            </a:endParaRPr>
          </a:p>
          <a:p>
            <a:pPr marL="628650" lvl="1" indent="-171450">
              <a:buFont typeface="Arial,Sans-Serif"/>
              <a:buChar char="•"/>
            </a:pPr>
            <a:r>
              <a:rPr lang="en-US" sz="2400">
                <a:solidFill>
                  <a:schemeClr val="tx1">
                    <a:lumMod val="95000"/>
                    <a:lumOff val="5000"/>
                  </a:schemeClr>
                </a:solidFill>
                <a:latin typeface="Arial"/>
                <a:cs typeface="Arial"/>
              </a:rPr>
              <a:t> List of transaction options under Level 2 tabs. </a:t>
            </a:r>
            <a:endParaRPr lang="en-US" sz="2400">
              <a:solidFill>
                <a:schemeClr val="tx1">
                  <a:lumMod val="95000"/>
                  <a:lumOff val="5000"/>
                </a:schemeClr>
              </a:solidFill>
              <a:ea typeface="+mn-lt"/>
              <a:cs typeface="+mn-lt"/>
            </a:endParaRPr>
          </a:p>
          <a:p>
            <a:pPr marL="1085850" lvl="2" indent="-171450">
              <a:buFont typeface="Arial,Sans-Serif"/>
              <a:buChar char="•"/>
            </a:pPr>
            <a:r>
              <a:rPr lang="en-US" sz="2400">
                <a:solidFill>
                  <a:schemeClr val="tx1">
                    <a:lumMod val="95000"/>
                    <a:lumOff val="5000"/>
                  </a:schemeClr>
                </a:solidFill>
                <a:latin typeface="Arial"/>
                <a:cs typeface="Arial"/>
              </a:rPr>
              <a:t>Ex: Transaction options for Level 2 Tab "Order Processing" are listed in the panel.</a:t>
            </a:r>
            <a:br>
              <a:rPr lang="en-US" sz="2400">
                <a:solidFill>
                  <a:schemeClr val="tx1">
                    <a:lumMod val="95000"/>
                    <a:lumOff val="5000"/>
                  </a:schemeClr>
                </a:solidFill>
                <a:latin typeface="Arial"/>
                <a:cs typeface="Arial"/>
              </a:rPr>
            </a:br>
            <a:endParaRPr lang="en-US" sz="2400">
              <a:ea typeface="+mn-lt"/>
              <a:cs typeface="+mn-lt"/>
            </a:endParaRPr>
          </a:p>
          <a:p>
            <a:pPr marL="628650" lvl="1" indent="-171450">
              <a:buFont typeface="Arial,Sans-Serif"/>
              <a:buChar char="•"/>
            </a:pPr>
            <a:r>
              <a:rPr lang="en-US" sz="2400">
                <a:solidFill>
                  <a:schemeClr val="tx1">
                    <a:lumMod val="95000"/>
                    <a:lumOff val="5000"/>
                  </a:schemeClr>
                </a:solidFill>
                <a:latin typeface="Arial"/>
                <a:cs typeface="Arial"/>
              </a:rPr>
              <a:t>Transaction options based on user role within WBSCM</a:t>
            </a:r>
            <a:r>
              <a:rPr lang="en-US" sz="2400">
                <a:solidFill>
                  <a:schemeClr val="tx1"/>
                </a:solidFill>
                <a:latin typeface="Arial"/>
                <a:cs typeface="Arial"/>
              </a:rPr>
              <a:t>.</a:t>
            </a:r>
            <a:endParaRPr lang="en-US" sz="2400">
              <a:solidFill>
                <a:schemeClr val="tx1"/>
              </a:solidFill>
            </a:endParaRPr>
          </a:p>
        </p:txBody>
      </p:sp>
      <p:pic>
        <p:nvPicPr>
          <p:cNvPr id="4" name="Picture 4" descr="Graphical user interface, application&#10;&#10;Description automatically generated">
            <a:extLst>
              <a:ext uri="{FF2B5EF4-FFF2-40B4-BE49-F238E27FC236}">
                <a16:creationId xmlns:a16="http://schemas.microsoft.com/office/drawing/2014/main" id="{A4E432C1-781F-625A-65D5-9B60DA6BCEE3}"/>
              </a:ext>
            </a:extLst>
          </p:cNvPr>
          <p:cNvPicPr>
            <a:picLocks noChangeAspect="1"/>
          </p:cNvPicPr>
          <p:nvPr/>
        </p:nvPicPr>
        <p:blipFill>
          <a:blip r:embed="rId3"/>
          <a:stretch>
            <a:fillRect/>
          </a:stretch>
        </p:blipFill>
        <p:spPr>
          <a:xfrm>
            <a:off x="1357184" y="1130743"/>
            <a:ext cx="3989172" cy="4884836"/>
          </a:xfrm>
          <a:prstGeom prst="rect">
            <a:avLst/>
          </a:prstGeom>
        </p:spPr>
      </p:pic>
      <p:sp>
        <p:nvSpPr>
          <p:cNvPr id="10" name="Arrow: Right 9">
            <a:extLst>
              <a:ext uri="{FF2B5EF4-FFF2-40B4-BE49-F238E27FC236}">
                <a16:creationId xmlns:a16="http://schemas.microsoft.com/office/drawing/2014/main" id="{FD52FD87-8583-A48E-EB08-078E7E602978}"/>
              </a:ext>
            </a:extLst>
          </p:cNvPr>
          <p:cNvSpPr/>
          <p:nvPr/>
        </p:nvSpPr>
        <p:spPr>
          <a:xfrm rot="10800000">
            <a:off x="3926977" y="3890819"/>
            <a:ext cx="2775780" cy="1115010"/>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15" name="Rectangle 14">
            <a:extLst>
              <a:ext uri="{FF2B5EF4-FFF2-40B4-BE49-F238E27FC236}">
                <a16:creationId xmlns:a16="http://schemas.microsoft.com/office/drawing/2014/main" id="{6F2FF59C-1834-0CB7-1048-BC539B4B5546}"/>
              </a:ext>
            </a:extLst>
          </p:cNvPr>
          <p:cNvSpPr/>
          <p:nvPr/>
        </p:nvSpPr>
        <p:spPr>
          <a:xfrm>
            <a:off x="1358344" y="2675079"/>
            <a:ext cx="2660693" cy="322939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a:extLst>
              <a:ext uri="{FF2B5EF4-FFF2-40B4-BE49-F238E27FC236}">
                <a16:creationId xmlns:a16="http://schemas.microsoft.com/office/drawing/2014/main" id="{FE833E42-1495-A21E-0961-98681545C2D2}"/>
              </a:ext>
            </a:extLst>
          </p:cNvPr>
          <p:cNvSpPr/>
          <p:nvPr/>
        </p:nvSpPr>
        <p:spPr>
          <a:xfrm>
            <a:off x="2471328" y="2522562"/>
            <a:ext cx="430306" cy="38548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95000"/>
                    <a:lumOff val="5000"/>
                  </a:schemeClr>
                </a:solidFill>
              </a:rPr>
              <a:t>4</a:t>
            </a:r>
          </a:p>
        </p:txBody>
      </p:sp>
    </p:spTree>
    <p:extLst>
      <p:ext uri="{BB962C8B-B14F-4D97-AF65-F5344CB8AC3E}">
        <p14:creationId xmlns:p14="http://schemas.microsoft.com/office/powerpoint/2010/main" val="148394291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 email&#10;&#10;Description automatically generated">
            <a:extLst>
              <a:ext uri="{FF2B5EF4-FFF2-40B4-BE49-F238E27FC236}">
                <a16:creationId xmlns:a16="http://schemas.microsoft.com/office/drawing/2014/main" id="{05F2D7D4-9CA3-A2F3-BE29-4B7648C13508}"/>
              </a:ext>
            </a:extLst>
          </p:cNvPr>
          <p:cNvPicPr>
            <a:picLocks noChangeAspect="1"/>
          </p:cNvPicPr>
          <p:nvPr/>
        </p:nvPicPr>
        <p:blipFill rotWithShape="1">
          <a:blip r:embed="rId3"/>
          <a:srcRect r="99" b="13745"/>
          <a:stretch/>
        </p:blipFill>
        <p:spPr>
          <a:xfrm>
            <a:off x="584887" y="1424732"/>
            <a:ext cx="10723612" cy="4605385"/>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WBSCM Portal Screen Components</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19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0" name="Rectangle 29">
            <a:extLst>
              <a:ext uri="{FF2B5EF4-FFF2-40B4-BE49-F238E27FC236}">
                <a16:creationId xmlns:a16="http://schemas.microsoft.com/office/drawing/2014/main" id="{E3DD67ED-6D5C-6DDC-B6E5-E722B0848332}"/>
              </a:ext>
            </a:extLst>
          </p:cNvPr>
          <p:cNvSpPr/>
          <p:nvPr/>
        </p:nvSpPr>
        <p:spPr>
          <a:xfrm>
            <a:off x="5869946" y="2972776"/>
            <a:ext cx="4057779" cy="912447"/>
          </a:xfrm>
          <a:prstGeom prst="rect">
            <a:avLst/>
          </a:prstGeom>
          <a:solidFill>
            <a:schemeClr val="bg1">
              <a:lumMod val="85000"/>
            </a:schemeClr>
          </a:solidFill>
          <a:ln w="28575"/>
          <a:effectLst>
            <a:glow rad="101600">
              <a:schemeClr val="tx1">
                <a:alpha val="60000"/>
              </a:schemeClr>
            </a:glow>
          </a:effectLst>
        </p:spPr>
        <p:style>
          <a:lnRef idx="2">
            <a:schemeClr val="dk1"/>
          </a:lnRef>
          <a:fillRef idx="1">
            <a:schemeClr val="lt1"/>
          </a:fillRef>
          <a:effectRef idx="0">
            <a:schemeClr val="dk1"/>
          </a:effectRef>
          <a:fontRef idx="minor">
            <a:schemeClr val="dk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lumMod val="95000"/>
                    <a:lumOff val="5000"/>
                  </a:schemeClr>
                </a:solidFill>
                <a:latin typeface="Arial"/>
                <a:cs typeface="Arial"/>
              </a:rPr>
              <a:t>5. Content area:</a:t>
            </a:r>
            <a:endParaRPr lang="en-US">
              <a:solidFill>
                <a:schemeClr val="tx1">
                  <a:lumMod val="95000"/>
                  <a:lumOff val="5000"/>
                </a:schemeClr>
              </a:solidFill>
              <a:ea typeface="+mn-lt"/>
              <a:cs typeface="+mn-lt"/>
            </a:endParaRPr>
          </a:p>
          <a:p>
            <a:pPr marL="628650" lvl="1" indent="-171450">
              <a:buFont typeface="Arial,Sans-Serif"/>
              <a:buChar char="•"/>
            </a:pPr>
            <a:r>
              <a:rPr lang="en-US">
                <a:solidFill>
                  <a:schemeClr val="tx1"/>
                </a:solidFill>
                <a:latin typeface="Arial"/>
                <a:cs typeface="Arial"/>
              </a:rPr>
              <a:t>Used to enter or view details and execute transactions.</a:t>
            </a:r>
            <a:endParaRPr lang="en-US">
              <a:solidFill>
                <a:schemeClr val="tx1"/>
              </a:solidFill>
            </a:endParaRPr>
          </a:p>
        </p:txBody>
      </p:sp>
      <p:sp>
        <p:nvSpPr>
          <p:cNvPr id="15" name="Rectangle 14">
            <a:extLst>
              <a:ext uri="{FF2B5EF4-FFF2-40B4-BE49-F238E27FC236}">
                <a16:creationId xmlns:a16="http://schemas.microsoft.com/office/drawing/2014/main" id="{6F2FF59C-1834-0CB7-1048-BC539B4B5546}"/>
              </a:ext>
            </a:extLst>
          </p:cNvPr>
          <p:cNvSpPr/>
          <p:nvPr/>
        </p:nvSpPr>
        <p:spPr>
          <a:xfrm>
            <a:off x="1055347" y="2151093"/>
            <a:ext cx="10170093" cy="381631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D8BC5835-0A83-696C-A9EB-735D3461EC17}"/>
              </a:ext>
            </a:extLst>
          </p:cNvPr>
          <p:cNvSpPr/>
          <p:nvPr/>
        </p:nvSpPr>
        <p:spPr>
          <a:xfrm>
            <a:off x="7801730" y="1957249"/>
            <a:ext cx="412377" cy="41237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95000"/>
                    <a:lumOff val="5000"/>
                  </a:schemeClr>
                </a:solidFill>
              </a:rPr>
              <a:t>5</a:t>
            </a:r>
          </a:p>
        </p:txBody>
      </p:sp>
    </p:spTree>
    <p:extLst>
      <p:ext uri="{BB962C8B-B14F-4D97-AF65-F5344CB8AC3E}">
        <p14:creationId xmlns:p14="http://schemas.microsoft.com/office/powerpoint/2010/main" val="277330098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a:t>
            </a:fld>
            <a:endParaRPr lang="en-US"/>
          </a:p>
        </p:txBody>
      </p:sp>
      <p:sp>
        <p:nvSpPr>
          <p:cNvPr id="2" name="Rectangle 1">
            <a:extLst>
              <a:ext uri="{FF2B5EF4-FFF2-40B4-BE49-F238E27FC236}">
                <a16:creationId xmlns:a16="http://schemas.microsoft.com/office/drawing/2014/main" id="{CC0C49CC-F888-4155-BE46-C48E890DBB5E}"/>
              </a:ext>
            </a:extLst>
          </p:cNvPr>
          <p:cNvSpPr/>
          <p:nvPr/>
        </p:nvSpPr>
        <p:spPr>
          <a:xfrm>
            <a:off x="0" y="6079619"/>
            <a:ext cx="12192000" cy="638176"/>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p>
        </p:txBody>
      </p:sp>
      <p:sp>
        <p:nvSpPr>
          <p:cNvPr id="5" name="TextBox 4">
            <a:extLst>
              <a:ext uri="{FF2B5EF4-FFF2-40B4-BE49-F238E27FC236}">
                <a16:creationId xmlns:a16="http://schemas.microsoft.com/office/drawing/2014/main" id="{5F78BB54-0D2C-40A1-A790-38519AE393CD}"/>
              </a:ext>
            </a:extLst>
          </p:cNvPr>
          <p:cNvSpPr txBox="1"/>
          <p:nvPr/>
        </p:nvSpPr>
        <p:spPr>
          <a:xfrm>
            <a:off x="659069" y="236281"/>
            <a:ext cx="10544143" cy="707886"/>
          </a:xfrm>
          <a:prstGeom prst="rect">
            <a:avLst/>
          </a:prstGeom>
          <a:solidFill>
            <a:schemeClr val="bg1"/>
          </a:solidFill>
          <a:ln w="28575">
            <a:solidFill>
              <a:schemeClr val="tx1"/>
            </a:solidFill>
          </a:ln>
        </p:spPr>
        <p:txBody>
          <a:bodyPr wrap="square" lIns="91440" tIns="45720" rIns="91440" bIns="45720" rtlCol="0" anchor="t">
            <a:spAutoFit/>
          </a:bodyPr>
          <a:lstStyle/>
          <a:p>
            <a:pPr algn="ctr"/>
            <a:r>
              <a:rPr lang="en-US" sz="4000">
                <a:latin typeface="Arial"/>
                <a:cs typeface="Arial"/>
              </a:rPr>
              <a:t>Acknowledgement Statement</a:t>
            </a:r>
            <a:endParaRPr lang="en-US">
              <a:latin typeface="Arial"/>
              <a:cs typeface="Arial"/>
            </a:endParaRPr>
          </a:p>
        </p:txBody>
      </p:sp>
      <p:sp>
        <p:nvSpPr>
          <p:cNvPr id="7" name="TextBox 6">
            <a:extLst>
              <a:ext uri="{FF2B5EF4-FFF2-40B4-BE49-F238E27FC236}">
                <a16:creationId xmlns:a16="http://schemas.microsoft.com/office/drawing/2014/main" id="{8B87BDDD-10FD-4849-81DA-552724D0332D}"/>
              </a:ext>
            </a:extLst>
          </p:cNvPr>
          <p:cNvSpPr txBox="1"/>
          <p:nvPr/>
        </p:nvSpPr>
        <p:spPr>
          <a:xfrm>
            <a:off x="663441" y="1329634"/>
            <a:ext cx="10550792" cy="3690177"/>
          </a:xfrm>
          <a:prstGeom prst="rect">
            <a:avLst/>
          </a:prstGeom>
          <a:solidFill>
            <a:schemeClr val="bg1"/>
          </a:solidFill>
          <a:ln>
            <a:solidFill>
              <a:schemeClr val="tx1"/>
            </a:solidFill>
          </a:ln>
        </p:spPr>
        <p:txBody>
          <a:bodyPr wrap="square" lIns="91440" tIns="45720" rIns="91440" bIns="45720" anchor="t">
            <a:spAutoFit/>
          </a:bodyPr>
          <a:lstStyle/>
          <a:p>
            <a:pPr marL="0" indent="0">
              <a:lnSpc>
                <a:spcPct val="120000"/>
              </a:lnSpc>
              <a:buClr>
                <a:schemeClr val="accent6">
                  <a:lumMod val="75000"/>
                </a:schemeClr>
              </a:buClr>
              <a:buNone/>
            </a:pPr>
            <a:r>
              <a:rPr lang="en-US" sz="2000">
                <a:solidFill>
                  <a:schemeClr val="tx1">
                    <a:lumMod val="95000"/>
                    <a:lumOff val="5000"/>
                  </a:schemeClr>
                </a:solidFill>
                <a:latin typeface="Arial"/>
                <a:cs typeface="Arial"/>
              </a:rPr>
              <a:t>You understand and acknowledge that:</a:t>
            </a:r>
            <a:endParaRPr lang="en-US" sz="2000">
              <a:solidFill>
                <a:schemeClr val="tx1">
                  <a:lumMod val="95000"/>
                  <a:lumOff val="5000"/>
                </a:schemeClr>
              </a:solidFill>
              <a:latin typeface="Arial" panose="020B0604020202020204" pitchFamily="34" charset="0"/>
              <a:cs typeface="Arial" panose="020B0604020202020204" pitchFamily="34" charset="0"/>
            </a:endParaRPr>
          </a:p>
          <a:p>
            <a:pPr marL="0" indent="0">
              <a:lnSpc>
                <a:spcPct val="120000"/>
              </a:lnSpc>
              <a:buClr>
                <a:schemeClr val="accent6">
                  <a:lumMod val="75000"/>
                </a:schemeClr>
              </a:buClr>
              <a:buNone/>
            </a:pPr>
            <a:endParaRPr lang="en-US" sz="2000">
              <a:solidFill>
                <a:schemeClr val="tx1">
                  <a:lumMod val="95000"/>
                  <a:lumOff val="5000"/>
                </a:schemeClr>
              </a:solidFill>
              <a:latin typeface="Arial" panose="020B0604020202020204" pitchFamily="34" charset="0"/>
              <a:cs typeface="Arial" panose="020B0604020202020204" pitchFamily="34" charset="0"/>
            </a:endParaRPr>
          </a:p>
          <a:p>
            <a:pPr marL="457200" indent="-457200">
              <a:lnSpc>
                <a:spcPct val="120000"/>
              </a:lnSpc>
              <a:buClr>
                <a:schemeClr val="accent6">
                  <a:lumMod val="75000"/>
                </a:schemeClr>
              </a:buClr>
              <a:buFont typeface="Wingdings" pitchFamily="2" charset="2"/>
              <a:buChar char="q"/>
            </a:pPr>
            <a:r>
              <a:rPr lang="en-US" sz="2000">
                <a:solidFill>
                  <a:schemeClr val="tx1">
                    <a:lumMod val="95000"/>
                    <a:lumOff val="5000"/>
                  </a:schemeClr>
                </a:solidFill>
                <a:latin typeface="Arial"/>
                <a:cs typeface="Arial"/>
              </a:rPr>
              <a:t>The training you are about to take does not cover the entire scope of the program; and that</a:t>
            </a:r>
          </a:p>
          <a:p>
            <a:pPr marL="457200" indent="-457200"/>
            <a:endParaRPr lang="en-US" sz="2000">
              <a:solidFill>
                <a:schemeClr val="tx1">
                  <a:lumMod val="95000"/>
                  <a:lumOff val="5000"/>
                </a:schemeClr>
              </a:solidFill>
              <a:latin typeface="Arial" panose="020B0604020202020204" pitchFamily="34" charset="0"/>
              <a:cs typeface="Arial" panose="020B0604020202020204" pitchFamily="34" charset="0"/>
            </a:endParaRPr>
          </a:p>
          <a:p>
            <a:pPr marL="457200" indent="-457200">
              <a:lnSpc>
                <a:spcPct val="120000"/>
              </a:lnSpc>
              <a:buClr>
                <a:schemeClr val="accent6">
                  <a:lumMod val="75000"/>
                </a:schemeClr>
              </a:buClr>
              <a:buFont typeface="Wingdings" pitchFamily="2" charset="2"/>
              <a:buChar char="q"/>
            </a:pPr>
            <a:r>
              <a:rPr lang="en-US" sz="2000">
                <a:solidFill>
                  <a:schemeClr val="tx1">
                    <a:lumMod val="95000"/>
                    <a:lumOff val="5000"/>
                  </a:schemeClr>
                </a:solidFill>
                <a:latin typeface="Arial"/>
                <a:cs typeface="Arial"/>
              </a:rPr>
              <a:t>You are responsible for knowing and understanding all handbooks, manuals, alerts, notices, and guidance, as well as any other forms of communication that provide further guidance, clarification, or instruction on operating the program.</a:t>
            </a:r>
          </a:p>
          <a:p>
            <a:pPr marL="457200" indent="-457200">
              <a:lnSpc>
                <a:spcPct val="120000"/>
              </a:lnSpc>
              <a:buClr>
                <a:srgbClr val="BF5D00"/>
              </a:buClr>
              <a:buFont typeface="Wingdings" pitchFamily="2" charset="2"/>
              <a:buChar char="q"/>
            </a:pPr>
            <a:endParaRPr lang="en-US" sz="2000">
              <a:solidFill>
                <a:schemeClr val="tx1">
                  <a:lumMod val="95000"/>
                  <a:lumOff val="5000"/>
                </a:schemeClr>
              </a:solidFill>
              <a:latin typeface="Arial" panose="020B0604020202020204" pitchFamily="34" charset="0"/>
              <a:cs typeface="Arial" panose="020B0604020202020204" pitchFamily="34" charset="0"/>
            </a:endParaRPr>
          </a:p>
          <a:p>
            <a:pPr>
              <a:lnSpc>
                <a:spcPct val="120000"/>
              </a:lnSpc>
              <a:buClr>
                <a:srgbClr val="BF5D00"/>
              </a:buClr>
            </a:pPr>
            <a:endParaRPr lang="en-US" sz="2000">
              <a:solidFill>
                <a:schemeClr val="tx1">
                  <a:lumMod val="95000"/>
                  <a:lumOff val="5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8653404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2">
            <a:extLst>
              <a:ext uri="{FF2B5EF4-FFF2-40B4-BE49-F238E27FC236}">
                <a16:creationId xmlns:a16="http://schemas.microsoft.com/office/drawing/2014/main" id="{545C3E57-C1C0-439A-8A5B-D97306CE19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14058" cy="6858000"/>
          </a:xfrm>
          <a:prstGeom prst="rect">
            <a:avLst/>
          </a:prstGeom>
        </p:spPr>
      </p:pic>
      <p:sp>
        <p:nvSpPr>
          <p:cNvPr id="5" name="Rectangle 4">
            <a:extLst>
              <a:ext uri="{FF2B5EF4-FFF2-40B4-BE49-F238E27FC236}">
                <a16:creationId xmlns:a16="http://schemas.microsoft.com/office/drawing/2014/main" id="{4D7BFC17-F60B-49B0-A624-BB704DD2B321}"/>
              </a:ext>
            </a:extLst>
          </p:cNvPr>
          <p:cNvSpPr/>
          <p:nvPr/>
        </p:nvSpPr>
        <p:spPr>
          <a:xfrm>
            <a:off x="621183" y="433136"/>
            <a:ext cx="10862590" cy="6116831"/>
          </a:xfrm>
          <a:prstGeom prst="rect">
            <a:avLst/>
          </a:prstGeom>
          <a:solidFill>
            <a:srgbClr val="036A38">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7" name="Rectangle 6">
            <a:extLst>
              <a:ext uri="{FF2B5EF4-FFF2-40B4-BE49-F238E27FC236}">
                <a16:creationId xmlns:a16="http://schemas.microsoft.com/office/drawing/2014/main" id="{ADBA7D88-8E69-4327-8593-EF5427FBF6F6}"/>
              </a:ext>
            </a:extLst>
          </p:cNvPr>
          <p:cNvSpPr/>
          <p:nvPr/>
        </p:nvSpPr>
        <p:spPr>
          <a:xfrm>
            <a:off x="953536" y="693529"/>
            <a:ext cx="10308669" cy="5649993"/>
          </a:xfrm>
          <a:prstGeom prst="rect">
            <a:avLst/>
          </a:prstGeom>
          <a:solidFill>
            <a:srgbClr val="036A38">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9" name="Rectangle 8">
            <a:extLst>
              <a:ext uri="{FF2B5EF4-FFF2-40B4-BE49-F238E27FC236}">
                <a16:creationId xmlns:a16="http://schemas.microsoft.com/office/drawing/2014/main" id="{FD582CB4-C370-4288-95BD-DB53A783EF3A}"/>
              </a:ext>
            </a:extLst>
          </p:cNvPr>
          <p:cNvSpPr/>
          <p:nvPr/>
        </p:nvSpPr>
        <p:spPr>
          <a:xfrm>
            <a:off x="1219418" y="922084"/>
            <a:ext cx="9865532" cy="5157536"/>
          </a:xfrm>
          <a:prstGeom prst="rect">
            <a:avLst/>
          </a:prstGeom>
          <a:solidFill>
            <a:srgbClr val="036A38">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14" name="Rectangle 13">
            <a:extLst>
              <a:ext uri="{FF2B5EF4-FFF2-40B4-BE49-F238E27FC236}">
                <a16:creationId xmlns:a16="http://schemas.microsoft.com/office/drawing/2014/main" id="{D89EA2E4-84AE-4DBE-B775-17F7344ABA31}"/>
              </a:ext>
            </a:extLst>
          </p:cNvPr>
          <p:cNvSpPr/>
          <p:nvPr/>
        </p:nvSpPr>
        <p:spPr>
          <a:xfrm>
            <a:off x="3544445" y="632970"/>
            <a:ext cx="4968027" cy="5386090"/>
          </a:xfrm>
          <a:prstGeom prst="rect">
            <a:avLst/>
          </a:prstGeom>
          <a:noFill/>
        </p:spPr>
        <p:txBody>
          <a:bodyPr wrap="none" lIns="91440" tIns="45720" rIns="91440" bIns="45720" anchor="t">
            <a:spAutoFit/>
          </a:bodyPr>
          <a:lstStyle/>
          <a:p>
            <a:pPr algn="ctr"/>
            <a:r>
              <a:rPr lang="en-US" sz="34400">
                <a:solidFill>
                  <a:srgbClr val="66B948">
                    <a:alpha val="39000"/>
                  </a:srgbClr>
                </a:solidFill>
                <a:latin typeface="Rockwell"/>
                <a:ea typeface="Roboto Condensed"/>
                <a:cs typeface="Segoe UI"/>
              </a:rPr>
              <a:t>03</a:t>
            </a:r>
            <a:endParaRPr lang="en-US" sz="34400">
              <a:solidFill>
                <a:srgbClr val="66B948">
                  <a:alpha val="39000"/>
                </a:srgbClr>
              </a:solidFill>
              <a:latin typeface="Rockwell" panose="02060603020205020403" pitchFamily="18" charset="0"/>
              <a:ea typeface="Roboto Condensed" panose="02000000000000000000" pitchFamily="2" charset="0"/>
              <a:cs typeface="Segoe UI" panose="020B0502040204020203" pitchFamily="34" charset="0"/>
            </a:endParaRPr>
          </a:p>
        </p:txBody>
      </p:sp>
      <p:sp>
        <p:nvSpPr>
          <p:cNvPr id="2" name="Text Placeholder 1">
            <a:extLst>
              <a:ext uri="{FF2B5EF4-FFF2-40B4-BE49-F238E27FC236}">
                <a16:creationId xmlns:a16="http://schemas.microsoft.com/office/drawing/2014/main" id="{CB6207F7-AFA9-4E71-B7A3-C593C5D0DFD2}"/>
              </a:ext>
            </a:extLst>
          </p:cNvPr>
          <p:cNvSpPr>
            <a:spLocks noGrp="1"/>
          </p:cNvSpPr>
          <p:nvPr>
            <p:ph type="body" sz="quarter" idx="10"/>
          </p:nvPr>
        </p:nvSpPr>
        <p:spPr/>
        <p:txBody>
          <a:bodyPr lIns="91440" tIns="45720" rIns="91440" bIns="45720" anchor="t"/>
          <a:lstStyle/>
          <a:p>
            <a:r>
              <a:rPr lang="en-US" sz="6000">
                <a:latin typeface="Arial Black"/>
                <a:cs typeface="Arial"/>
              </a:rPr>
              <a:t>Entitlement/Bonus Summary Report</a:t>
            </a:r>
            <a:endParaRPr lang="en-US" sz="6000"/>
          </a:p>
        </p:txBody>
      </p:sp>
      <p:sp>
        <p:nvSpPr>
          <p:cNvPr id="3" name="Text Placeholder 2">
            <a:extLst>
              <a:ext uri="{FF2B5EF4-FFF2-40B4-BE49-F238E27FC236}">
                <a16:creationId xmlns:a16="http://schemas.microsoft.com/office/drawing/2014/main" id="{BF9F0F7F-3E6B-42D1-85A2-B337E790D674}"/>
              </a:ext>
            </a:extLst>
          </p:cNvPr>
          <p:cNvSpPr>
            <a:spLocks noGrp="1"/>
          </p:cNvSpPr>
          <p:nvPr>
            <p:ph type="body" sz="quarter" idx="11"/>
          </p:nvPr>
        </p:nvSpPr>
        <p:spPr>
          <a:xfrm>
            <a:off x="3314473" y="4878226"/>
            <a:ext cx="5565007" cy="1152364"/>
          </a:xfrm>
        </p:spPr>
        <p:txBody>
          <a:bodyPr lIns="91440" tIns="45720" rIns="91440" bIns="45720" anchor="t"/>
          <a:lstStyle/>
          <a:p>
            <a:r>
              <a:rPr lang="en-US" sz="4400">
                <a:solidFill>
                  <a:schemeClr val="bg1"/>
                </a:solidFill>
                <a:latin typeface="Arial"/>
                <a:cs typeface="Arial"/>
              </a:rPr>
              <a:t>Program Allocation and Bonuses   </a:t>
            </a:r>
            <a:endParaRPr lang="en-US">
              <a:solidFill>
                <a:schemeClr val="bg1"/>
              </a:solidFill>
              <a:latin typeface="Arial"/>
              <a:cs typeface="Arial"/>
            </a:endParaRPr>
          </a:p>
        </p:txBody>
      </p:sp>
      <p:sp>
        <p:nvSpPr>
          <p:cNvPr id="19" name="Slide Number Placeholder 18">
            <a:extLst>
              <a:ext uri="{FF2B5EF4-FFF2-40B4-BE49-F238E27FC236}">
                <a16:creationId xmlns:a16="http://schemas.microsoft.com/office/drawing/2014/main" id="{9295C1BB-6DFC-4F0A-8ECA-CD7E0706F470}"/>
              </a:ext>
            </a:extLst>
          </p:cNvPr>
          <p:cNvSpPr>
            <a:spLocks noGrp="1"/>
          </p:cNvSpPr>
          <p:nvPr>
            <p:ph type="sldNum" sz="quarter" idx="12"/>
          </p:nvPr>
        </p:nvSpPr>
        <p:spPr/>
        <p:txBody>
          <a:bodyPr/>
          <a:lstStyle/>
          <a:p>
            <a:fld id="{4179449E-6FBB-2343-B3AE-D1EFA46A6E77}" type="slidenum">
              <a:rPr lang="en-US" smtClean="0"/>
              <a:pPr/>
              <a:t>20</a:t>
            </a:fld>
            <a:endParaRPr lang="en-US"/>
          </a:p>
        </p:txBody>
      </p:sp>
    </p:spTree>
    <p:extLst>
      <p:ext uri="{BB962C8B-B14F-4D97-AF65-F5344CB8AC3E}">
        <p14:creationId xmlns:p14="http://schemas.microsoft.com/office/powerpoint/2010/main" val="16660499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9">
            <a:extLst>
              <a:ext uri="{FF2B5EF4-FFF2-40B4-BE49-F238E27FC236}">
                <a16:creationId xmlns:a16="http://schemas.microsoft.com/office/drawing/2014/main" id="{8C655177-683E-4F8C-8037-C5ED53F691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4582160"/>
          </a:xfrm>
          <a:prstGeom prst="rect">
            <a:avLst/>
          </a:prstGeom>
        </p:spPr>
      </p:pic>
      <p:sp>
        <p:nvSpPr>
          <p:cNvPr id="3" name="Rectangle 2">
            <a:extLst>
              <a:ext uri="{FF2B5EF4-FFF2-40B4-BE49-F238E27FC236}">
                <a16:creationId xmlns:a16="http://schemas.microsoft.com/office/drawing/2014/main" id="{FF90FF5D-F9C5-427E-890E-81A5EE547BB6}"/>
              </a:ext>
            </a:extLst>
          </p:cNvPr>
          <p:cNvSpPr/>
          <p:nvPr/>
        </p:nvSpPr>
        <p:spPr>
          <a:xfrm>
            <a:off x="769815" y="2154917"/>
            <a:ext cx="4891313" cy="4703083"/>
          </a:xfrm>
          <a:prstGeom prst="rect">
            <a:avLst/>
          </a:prstGeom>
          <a:solidFill>
            <a:srgbClr val="721F5D">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Rockwell" panose="02060603020205020403" pitchFamily="18" charset="0"/>
            </a:endParaRPr>
          </a:p>
        </p:txBody>
      </p:sp>
      <p:pic>
        <p:nvPicPr>
          <p:cNvPr id="5" name="Picture Placeholder 15">
            <a:extLst>
              <a:ext uri="{FF2B5EF4-FFF2-40B4-BE49-F238E27FC236}">
                <a16:creationId xmlns:a16="http://schemas.microsoft.com/office/drawing/2014/main" id="{CA1159B8-2E92-4A92-A9A5-3571B68151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62631" y="1411705"/>
            <a:ext cx="1316302" cy="1235242"/>
          </a:xfrm>
          <a:custGeom>
            <a:avLst/>
            <a:gdLst>
              <a:gd name="connsiteX0" fmla="*/ 747123 w 1494246"/>
              <a:gd name="connsiteY0" fmla="*/ 0 h 1494246"/>
              <a:gd name="connsiteX1" fmla="*/ 1494246 w 1494246"/>
              <a:gd name="connsiteY1" fmla="*/ 747123 h 1494246"/>
              <a:gd name="connsiteX2" fmla="*/ 747123 w 1494246"/>
              <a:gd name="connsiteY2" fmla="*/ 1494246 h 1494246"/>
              <a:gd name="connsiteX3" fmla="*/ 0 w 1494246"/>
              <a:gd name="connsiteY3" fmla="*/ 747123 h 1494246"/>
              <a:gd name="connsiteX4" fmla="*/ 747123 w 1494246"/>
              <a:gd name="connsiteY4" fmla="*/ 0 h 149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246" h="1494246">
                <a:moveTo>
                  <a:pt x="747123" y="0"/>
                </a:moveTo>
                <a:cubicBezTo>
                  <a:pt x="1159748" y="0"/>
                  <a:pt x="1494246" y="334498"/>
                  <a:pt x="1494246" y="747123"/>
                </a:cubicBezTo>
                <a:cubicBezTo>
                  <a:pt x="1494246" y="1159748"/>
                  <a:pt x="1159748" y="1494246"/>
                  <a:pt x="747123" y="1494246"/>
                </a:cubicBezTo>
                <a:cubicBezTo>
                  <a:pt x="334498" y="1494246"/>
                  <a:pt x="0" y="1159748"/>
                  <a:pt x="0" y="747123"/>
                </a:cubicBezTo>
                <a:cubicBezTo>
                  <a:pt x="0" y="334498"/>
                  <a:pt x="334498" y="0"/>
                  <a:pt x="747123" y="0"/>
                </a:cubicBezTo>
                <a:close/>
              </a:path>
            </a:pathLst>
          </a:custGeom>
          <a:ln w="95250">
            <a:solidFill>
              <a:schemeClr val="bg1"/>
            </a:solidFill>
          </a:ln>
        </p:spPr>
      </p:pic>
      <p:sp>
        <p:nvSpPr>
          <p:cNvPr id="4" name="Text Placeholder 3">
            <a:extLst>
              <a:ext uri="{FF2B5EF4-FFF2-40B4-BE49-F238E27FC236}">
                <a16:creationId xmlns:a16="http://schemas.microsoft.com/office/drawing/2014/main" id="{5269C3A6-9792-4138-BF6B-2C53BC74DEAF}"/>
              </a:ext>
            </a:extLst>
          </p:cNvPr>
          <p:cNvSpPr>
            <a:spLocks noGrp="1"/>
          </p:cNvSpPr>
          <p:nvPr>
            <p:ph type="body" sz="quarter" idx="10"/>
          </p:nvPr>
        </p:nvSpPr>
        <p:spPr/>
        <p:txBody>
          <a:bodyPr/>
          <a:lstStyle/>
          <a:p>
            <a:r>
              <a:rPr lang="en-US"/>
              <a:t>WHEN</a:t>
            </a:r>
          </a:p>
        </p:txBody>
      </p:sp>
      <p:sp>
        <p:nvSpPr>
          <p:cNvPr id="7" name="Text Placeholder 6">
            <a:extLst>
              <a:ext uri="{FF2B5EF4-FFF2-40B4-BE49-F238E27FC236}">
                <a16:creationId xmlns:a16="http://schemas.microsoft.com/office/drawing/2014/main" id="{44EF3C75-6F6F-4EBA-834D-02CEC4A8E64D}"/>
              </a:ext>
            </a:extLst>
          </p:cNvPr>
          <p:cNvSpPr>
            <a:spLocks noGrp="1"/>
          </p:cNvSpPr>
          <p:nvPr>
            <p:ph type="body" sz="quarter" idx="14"/>
          </p:nvPr>
        </p:nvSpPr>
        <p:spPr>
          <a:xfrm>
            <a:off x="928684" y="4350300"/>
            <a:ext cx="4484320" cy="1873624"/>
          </a:xfrm>
        </p:spPr>
        <p:txBody>
          <a:bodyPr vert="horz" lIns="91440" tIns="45720" rIns="91440" bIns="45720" rtlCol="0" anchor="t">
            <a:normAutofit lnSpcReduction="10000"/>
          </a:bodyPr>
          <a:lstStyle/>
          <a:p>
            <a:r>
              <a:rPr lang="en-US" sz="3000">
                <a:latin typeface="Arial"/>
                <a:cs typeface="Arial"/>
              </a:rPr>
              <a:t>Run this report at the beginning and throughout the desired program year.</a:t>
            </a:r>
          </a:p>
          <a:p>
            <a:endParaRPr lang="en-US"/>
          </a:p>
        </p:txBody>
      </p:sp>
      <p:sp>
        <p:nvSpPr>
          <p:cNvPr id="12" name="Slide Number Placeholder 11">
            <a:extLst>
              <a:ext uri="{FF2B5EF4-FFF2-40B4-BE49-F238E27FC236}">
                <a16:creationId xmlns:a16="http://schemas.microsoft.com/office/drawing/2014/main" id="{185CDA45-D066-4708-847E-AAC4E18328A4}"/>
              </a:ext>
            </a:extLst>
          </p:cNvPr>
          <p:cNvSpPr>
            <a:spLocks noGrp="1"/>
          </p:cNvSpPr>
          <p:nvPr>
            <p:ph type="sldNum" sz="quarter" idx="16"/>
          </p:nvPr>
        </p:nvSpPr>
        <p:spPr/>
        <p:txBody>
          <a:bodyPr/>
          <a:lstStyle/>
          <a:p>
            <a:fld id="{4179449E-6FBB-2343-B3AE-D1EFA46A6E77}" type="slidenum">
              <a:rPr lang="en-US" smtClean="0"/>
              <a:pPr/>
              <a:t>21</a:t>
            </a:fld>
            <a:endParaRPr lang="en-US"/>
          </a:p>
        </p:txBody>
      </p:sp>
      <p:sp>
        <p:nvSpPr>
          <p:cNvPr id="6" name="Rectangle 5">
            <a:extLst>
              <a:ext uri="{FF2B5EF4-FFF2-40B4-BE49-F238E27FC236}">
                <a16:creationId xmlns:a16="http://schemas.microsoft.com/office/drawing/2014/main" id="{FA68FCE5-7C98-D1E6-A7EE-C14A258C6E6D}"/>
              </a:ext>
            </a:extLst>
          </p:cNvPr>
          <p:cNvSpPr/>
          <p:nvPr/>
        </p:nvSpPr>
        <p:spPr>
          <a:xfrm>
            <a:off x="6530874" y="2154917"/>
            <a:ext cx="4891313" cy="4703083"/>
          </a:xfrm>
          <a:prstGeom prst="rect">
            <a:avLst/>
          </a:prstGeom>
          <a:solidFill>
            <a:srgbClr val="721F5D">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Rockwell" panose="02060603020205020403" pitchFamily="18" charset="0"/>
            </a:endParaRPr>
          </a:p>
        </p:txBody>
      </p:sp>
      <p:pic>
        <p:nvPicPr>
          <p:cNvPr id="8" name="Picture Placeholder 15">
            <a:extLst>
              <a:ext uri="{FF2B5EF4-FFF2-40B4-BE49-F238E27FC236}">
                <a16:creationId xmlns:a16="http://schemas.microsoft.com/office/drawing/2014/main" id="{FCBF181C-CA35-28D9-EB93-A639120B60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23690" y="1411705"/>
            <a:ext cx="1316302" cy="1235242"/>
          </a:xfrm>
          <a:custGeom>
            <a:avLst/>
            <a:gdLst>
              <a:gd name="connsiteX0" fmla="*/ 747123 w 1494246"/>
              <a:gd name="connsiteY0" fmla="*/ 0 h 1494246"/>
              <a:gd name="connsiteX1" fmla="*/ 1494246 w 1494246"/>
              <a:gd name="connsiteY1" fmla="*/ 747123 h 1494246"/>
              <a:gd name="connsiteX2" fmla="*/ 747123 w 1494246"/>
              <a:gd name="connsiteY2" fmla="*/ 1494246 h 1494246"/>
              <a:gd name="connsiteX3" fmla="*/ 0 w 1494246"/>
              <a:gd name="connsiteY3" fmla="*/ 747123 h 1494246"/>
              <a:gd name="connsiteX4" fmla="*/ 747123 w 1494246"/>
              <a:gd name="connsiteY4" fmla="*/ 0 h 149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246" h="1494246">
                <a:moveTo>
                  <a:pt x="747123" y="0"/>
                </a:moveTo>
                <a:cubicBezTo>
                  <a:pt x="1159748" y="0"/>
                  <a:pt x="1494246" y="334498"/>
                  <a:pt x="1494246" y="747123"/>
                </a:cubicBezTo>
                <a:cubicBezTo>
                  <a:pt x="1494246" y="1159748"/>
                  <a:pt x="1159748" y="1494246"/>
                  <a:pt x="747123" y="1494246"/>
                </a:cubicBezTo>
                <a:cubicBezTo>
                  <a:pt x="334498" y="1494246"/>
                  <a:pt x="0" y="1159748"/>
                  <a:pt x="0" y="747123"/>
                </a:cubicBezTo>
                <a:cubicBezTo>
                  <a:pt x="0" y="334498"/>
                  <a:pt x="334498" y="0"/>
                  <a:pt x="747123" y="0"/>
                </a:cubicBezTo>
                <a:close/>
              </a:path>
            </a:pathLst>
          </a:custGeom>
          <a:ln w="95250">
            <a:solidFill>
              <a:schemeClr val="bg1"/>
            </a:solidFill>
          </a:ln>
        </p:spPr>
      </p:pic>
      <p:sp>
        <p:nvSpPr>
          <p:cNvPr id="9" name="Text Placeholder 6">
            <a:extLst>
              <a:ext uri="{FF2B5EF4-FFF2-40B4-BE49-F238E27FC236}">
                <a16:creationId xmlns:a16="http://schemas.microsoft.com/office/drawing/2014/main" id="{E78A5E1A-0747-8BA2-8384-A3796925711C}"/>
              </a:ext>
            </a:extLst>
          </p:cNvPr>
          <p:cNvSpPr txBox="1">
            <a:spLocks/>
          </p:cNvSpPr>
          <p:nvPr/>
        </p:nvSpPr>
        <p:spPr>
          <a:xfrm>
            <a:off x="6719664" y="4697506"/>
            <a:ext cx="4484320" cy="1873624"/>
          </a:xfrm>
          <a:prstGeom prst="rect">
            <a:avLst/>
          </a:prstGeom>
        </p:spPr>
        <p:txBody>
          <a:bodyPr vert="horz" lIns="91440" tIns="45720" rIns="91440" bIns="45720" rtlCol="0">
            <a:norm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1600" b="0" kern="1200">
                <a:solidFill>
                  <a:schemeClr val="bg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10" name="Text Placeholder 3">
            <a:extLst>
              <a:ext uri="{FF2B5EF4-FFF2-40B4-BE49-F238E27FC236}">
                <a16:creationId xmlns:a16="http://schemas.microsoft.com/office/drawing/2014/main" id="{F6B61CFC-3D65-D288-273A-3283245F9311}"/>
              </a:ext>
            </a:extLst>
          </p:cNvPr>
          <p:cNvSpPr txBox="1">
            <a:spLocks/>
          </p:cNvSpPr>
          <p:nvPr/>
        </p:nvSpPr>
        <p:spPr>
          <a:xfrm>
            <a:off x="6690172" y="3165958"/>
            <a:ext cx="4484320" cy="1066456"/>
          </a:xfrm>
          <a:prstGeom prst="rect">
            <a:avLst/>
          </a:prstGeom>
          <a:effectLst>
            <a:outerShdw blurRad="50800" dist="38100" dir="5400000" algn="t" rotWithShape="0">
              <a:prstClr val="black">
                <a:alpha val="40000"/>
              </a:prstClr>
            </a:outerShdw>
          </a:effectLst>
        </p:spPr>
        <p:txBody>
          <a:bodyPr vert="horz" lIns="91440" tIns="45720" rIns="91440" bIns="45720" rtlCol="0">
            <a:norm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4000" b="1" kern="1200">
                <a:solidFill>
                  <a:schemeClr val="bg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WHY</a:t>
            </a:r>
          </a:p>
        </p:txBody>
      </p:sp>
      <p:sp>
        <p:nvSpPr>
          <p:cNvPr id="13" name="Text Placeholder 6">
            <a:extLst>
              <a:ext uri="{FF2B5EF4-FFF2-40B4-BE49-F238E27FC236}">
                <a16:creationId xmlns:a16="http://schemas.microsoft.com/office/drawing/2014/main" id="{18DF7FB8-3AA6-5D06-D49E-833EF50FE1CE}"/>
              </a:ext>
            </a:extLst>
          </p:cNvPr>
          <p:cNvSpPr txBox="1">
            <a:spLocks/>
          </p:cNvSpPr>
          <p:nvPr/>
        </p:nvSpPr>
        <p:spPr>
          <a:xfrm>
            <a:off x="6775927" y="4232414"/>
            <a:ext cx="4484320" cy="1873624"/>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1600" b="0" kern="1200">
                <a:solidFill>
                  <a:schemeClr val="bg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a:latin typeface="Arial"/>
                <a:cs typeface="Arial"/>
              </a:rPr>
              <a:t>To obtain a summary or quick snapshot of beginning and remaining entitlement balances and bonuses.</a:t>
            </a:r>
          </a:p>
        </p:txBody>
      </p:sp>
    </p:spTree>
    <p:extLst>
      <p:ext uri="{BB962C8B-B14F-4D97-AF65-F5344CB8AC3E}">
        <p14:creationId xmlns:p14="http://schemas.microsoft.com/office/powerpoint/2010/main" val="22386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295546"/>
            <a:ext cx="10720033" cy="638175"/>
          </a:xfrm>
          <a:ln w="28575">
            <a:solidFill>
              <a:schemeClr val="tx1"/>
            </a:solidFill>
          </a:ln>
        </p:spPr>
        <p:txBody>
          <a:bodyPr lIns="91440" tIns="45720" rIns="91440" bIns="45720" anchor="t"/>
          <a:lstStyle/>
          <a:p>
            <a:pPr algn="ctr"/>
            <a:r>
              <a:rPr lang="en-US" sz="4200">
                <a:latin typeface="Arial"/>
                <a:cs typeface="Arial"/>
              </a:rPr>
              <a:t>TX-UNPS Commodity Bulletin Equivalent</a:t>
            </a:r>
            <a:endParaRPr lang="en-US" sz="4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7" name="Rectangle: Rounded Corners 16">
            <a:extLst>
              <a:ext uri="{FF2B5EF4-FFF2-40B4-BE49-F238E27FC236}">
                <a16:creationId xmlns:a16="http://schemas.microsoft.com/office/drawing/2014/main" id="{4C34D1CD-CD77-D571-B553-50D32675E6EE}"/>
              </a:ext>
            </a:extLst>
          </p:cNvPr>
          <p:cNvSpPr/>
          <p:nvPr/>
        </p:nvSpPr>
        <p:spPr>
          <a:xfrm>
            <a:off x="401991" y="4245887"/>
            <a:ext cx="3467794" cy="1536812"/>
          </a:xfrm>
          <a:prstGeom prst="roundRect">
            <a:avLst/>
          </a:prstGeom>
          <a:solidFill>
            <a:srgbClr val="7030A0"/>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rgbClr val="FFFFFF"/>
                </a:solidFill>
                <a:latin typeface="Arial"/>
                <a:cs typeface="Arial"/>
              </a:rPr>
              <a:t>Reports Module in WBSCM</a:t>
            </a:r>
          </a:p>
          <a:p>
            <a:pPr algn="ctr"/>
            <a:endParaRPr lang="en-US" sz="1600" b="1">
              <a:solidFill>
                <a:srgbClr val="FFFFFF"/>
              </a:solidFill>
              <a:latin typeface="Arial"/>
              <a:cs typeface="Arial"/>
            </a:endParaRPr>
          </a:p>
          <a:p>
            <a:pPr marL="285750" indent="-285750">
              <a:buFont typeface="Arial"/>
              <a:buChar char="•"/>
            </a:pPr>
            <a:r>
              <a:rPr lang="en-US" sz="1600" b="1">
                <a:solidFill>
                  <a:srgbClr val="FFFFFF"/>
                </a:solidFill>
                <a:latin typeface="Arial"/>
                <a:cs typeface="Arial"/>
              </a:rPr>
              <a:t>Entitlement Summary Report</a:t>
            </a:r>
          </a:p>
          <a:p>
            <a:pPr marL="285750" indent="-285750">
              <a:buFont typeface="Arial"/>
              <a:buChar char="•"/>
            </a:pPr>
            <a:r>
              <a:rPr lang="en-US" sz="1600" b="1">
                <a:solidFill>
                  <a:srgbClr val="FFFFFF"/>
                </a:solidFill>
                <a:latin typeface="Arial"/>
                <a:cs typeface="Arial"/>
              </a:rPr>
              <a:t>Entitlement Detail Report</a:t>
            </a:r>
          </a:p>
        </p:txBody>
      </p:sp>
      <p:pic>
        <p:nvPicPr>
          <p:cNvPr id="3" name="Picture 3" descr="Table&#10;&#10;Description automatically generated">
            <a:extLst>
              <a:ext uri="{FF2B5EF4-FFF2-40B4-BE49-F238E27FC236}">
                <a16:creationId xmlns:a16="http://schemas.microsoft.com/office/drawing/2014/main" id="{6993AC85-EE62-3FA4-74AC-A299B02BBBAC}"/>
              </a:ext>
            </a:extLst>
          </p:cNvPr>
          <p:cNvPicPr>
            <a:picLocks noChangeAspect="1"/>
          </p:cNvPicPr>
          <p:nvPr/>
        </p:nvPicPr>
        <p:blipFill rotWithShape="1">
          <a:blip r:embed="rId3"/>
          <a:srcRect t="2985" b="13124"/>
          <a:stretch/>
        </p:blipFill>
        <p:spPr>
          <a:xfrm>
            <a:off x="626708" y="1070132"/>
            <a:ext cx="8341403" cy="2616526"/>
          </a:xfrm>
          <a:prstGeom prst="rect">
            <a:avLst/>
          </a:prstGeom>
          <a:ln w="28575">
            <a:solidFill>
              <a:schemeClr val="tx1"/>
            </a:solidFill>
          </a:ln>
        </p:spPr>
      </p:pic>
      <p:sp>
        <p:nvSpPr>
          <p:cNvPr id="16" name="Arrow: Striped Right 15">
            <a:extLst>
              <a:ext uri="{FF2B5EF4-FFF2-40B4-BE49-F238E27FC236}">
                <a16:creationId xmlns:a16="http://schemas.microsoft.com/office/drawing/2014/main" id="{E69745DA-CB26-9A73-FBA3-0B90F084CB8A}"/>
              </a:ext>
            </a:extLst>
          </p:cNvPr>
          <p:cNvSpPr/>
          <p:nvPr/>
        </p:nvSpPr>
        <p:spPr>
          <a:xfrm rot="10800000">
            <a:off x="6681354" y="2379518"/>
            <a:ext cx="1899937" cy="1630921"/>
          </a:xfrm>
          <a:prstGeom prst="striped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E5C8920-CB1B-D781-3A57-31FA08A724FD}"/>
              </a:ext>
            </a:extLst>
          </p:cNvPr>
          <p:cNvPicPr>
            <a:picLocks noChangeAspect="1"/>
          </p:cNvPicPr>
          <p:nvPr/>
        </p:nvPicPr>
        <p:blipFill rotWithShape="1">
          <a:blip r:embed="rId4"/>
          <a:srcRect t="33581"/>
          <a:stretch/>
        </p:blipFill>
        <p:spPr>
          <a:xfrm>
            <a:off x="5759389" y="4122699"/>
            <a:ext cx="5280590" cy="1858516"/>
          </a:xfrm>
          <a:prstGeom prst="rect">
            <a:avLst/>
          </a:prstGeom>
          <a:ln w="28575">
            <a:solidFill>
              <a:schemeClr val="tx1"/>
            </a:solidFill>
          </a:ln>
        </p:spPr>
      </p:pic>
      <p:sp>
        <p:nvSpPr>
          <p:cNvPr id="14" name="Rectangle 13">
            <a:extLst>
              <a:ext uri="{FF2B5EF4-FFF2-40B4-BE49-F238E27FC236}">
                <a16:creationId xmlns:a16="http://schemas.microsoft.com/office/drawing/2014/main" id="{BED3189F-0E40-7EBD-2512-7513E172F562}"/>
              </a:ext>
            </a:extLst>
          </p:cNvPr>
          <p:cNvSpPr/>
          <p:nvPr/>
        </p:nvSpPr>
        <p:spPr>
          <a:xfrm>
            <a:off x="5790566" y="4525345"/>
            <a:ext cx="4461265" cy="1392036"/>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Arrow: Striped Right 4">
            <a:extLst>
              <a:ext uri="{FF2B5EF4-FFF2-40B4-BE49-F238E27FC236}">
                <a16:creationId xmlns:a16="http://schemas.microsoft.com/office/drawing/2014/main" id="{6522B297-171B-F2A3-2270-5FFAD39C2C58}"/>
              </a:ext>
            </a:extLst>
          </p:cNvPr>
          <p:cNvSpPr/>
          <p:nvPr/>
        </p:nvSpPr>
        <p:spPr>
          <a:xfrm>
            <a:off x="3957807" y="4122699"/>
            <a:ext cx="1832759" cy="1965336"/>
          </a:xfrm>
          <a:prstGeom prst="stripedRigh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F5C23F8-7B7A-829B-AAD4-888F772281C9}"/>
              </a:ext>
            </a:extLst>
          </p:cNvPr>
          <p:cNvSpPr/>
          <p:nvPr/>
        </p:nvSpPr>
        <p:spPr>
          <a:xfrm>
            <a:off x="8660423" y="2579203"/>
            <a:ext cx="3179690" cy="1274479"/>
          </a:xfrm>
          <a:prstGeom prst="roundRect">
            <a:avLst/>
          </a:prstGeom>
          <a:solidFill>
            <a:srgbClr val="7030A0"/>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rgbClr val="FFFFFF"/>
                </a:solidFill>
                <a:latin typeface="Arial"/>
                <a:cs typeface="Arial"/>
              </a:rPr>
              <a:t>Entitlement Usage (TXUNPS)</a:t>
            </a:r>
          </a:p>
          <a:p>
            <a:pPr algn="ctr"/>
            <a:endParaRPr lang="en-US"/>
          </a:p>
          <a:p>
            <a:pPr algn="ctr"/>
            <a:r>
              <a:rPr lang="en-US" sz="1600" b="1">
                <a:solidFill>
                  <a:srgbClr val="FFFFFF"/>
                </a:solidFill>
                <a:latin typeface="Arial"/>
                <a:cs typeface="Arial"/>
              </a:rPr>
              <a:t>Weekly Commodity Bulletin </a:t>
            </a:r>
          </a:p>
        </p:txBody>
      </p:sp>
      <p:pic>
        <p:nvPicPr>
          <p:cNvPr id="4" name="Picture 6" descr="Shape, arrow&#10;&#10;Description automatically generated">
            <a:extLst>
              <a:ext uri="{FF2B5EF4-FFF2-40B4-BE49-F238E27FC236}">
                <a16:creationId xmlns:a16="http://schemas.microsoft.com/office/drawing/2014/main" id="{C9A9ACF4-E105-EDD2-E78B-6FD01A10BCD1}"/>
              </a:ext>
            </a:extLst>
          </p:cNvPr>
          <p:cNvPicPr>
            <a:picLocks noChangeAspect="1"/>
          </p:cNvPicPr>
          <p:nvPr/>
        </p:nvPicPr>
        <p:blipFill>
          <a:blip r:embed="rId5">
            <a:alphaModFix amt="80000"/>
          </a:blip>
          <a:stretch>
            <a:fillRect/>
          </a:stretch>
        </p:blipFill>
        <p:spPr>
          <a:xfrm>
            <a:off x="3616960" y="1503920"/>
            <a:ext cx="2743200" cy="1696239"/>
          </a:xfrm>
          <a:prstGeom prst="rect">
            <a:avLst/>
          </a:prstGeom>
        </p:spPr>
      </p:pic>
      <p:pic>
        <p:nvPicPr>
          <p:cNvPr id="2050" name="Picture 2">
            <a:extLst>
              <a:ext uri="{FF2B5EF4-FFF2-40B4-BE49-F238E27FC236}">
                <a16:creationId xmlns:a16="http://schemas.microsoft.com/office/drawing/2014/main" id="{5847DB1F-7E65-E8E5-FA7F-AF5103E273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4792" y="3326682"/>
            <a:ext cx="2742139" cy="3067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99765"/>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3000" tmFilter="0, 0; .2, .5; .8, .5; 1, 0"/>
                                        <p:tgtEl>
                                          <p:spTgt spid="8"/>
                                        </p:tgtEl>
                                      </p:cBhvr>
                                    </p:animEffect>
                                    <p:animScale>
                                      <p:cBhvr>
                                        <p:cTn id="7" dur="1500" autoRev="1" fill="hold"/>
                                        <p:tgtEl>
                                          <p:spTgt spid="8"/>
                                        </p:tgtEl>
                                      </p:cBhvr>
                                      <p:by x="105000" y="105000"/>
                                    </p:animScale>
                                  </p:childTnLst>
                                </p:cTn>
                              </p:par>
                            </p:childTnLst>
                          </p:cTn>
                        </p:par>
                        <p:par>
                          <p:cTn id="8" fill="hold">
                            <p:stCondLst>
                              <p:cond delay="3000"/>
                            </p:stCondLst>
                            <p:childTnLst>
                              <p:par>
                                <p:cTn id="9" presetID="26"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80">
                                          <p:stCondLst>
                                            <p:cond delay="0"/>
                                          </p:stCondLst>
                                        </p:cTn>
                                        <p:tgtEl>
                                          <p:spTgt spid="16"/>
                                        </p:tgtEl>
                                      </p:cBhvr>
                                    </p:animEffect>
                                    <p:anim calcmode="lin" valueType="num">
                                      <p:cBhvr>
                                        <p:cTn id="1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7" dur="26">
                                          <p:stCondLst>
                                            <p:cond delay="650"/>
                                          </p:stCondLst>
                                        </p:cTn>
                                        <p:tgtEl>
                                          <p:spTgt spid="16"/>
                                        </p:tgtEl>
                                      </p:cBhvr>
                                      <p:to x="100000" y="60000"/>
                                    </p:animScale>
                                    <p:animScale>
                                      <p:cBhvr>
                                        <p:cTn id="18" dur="166" decel="50000">
                                          <p:stCondLst>
                                            <p:cond delay="676"/>
                                          </p:stCondLst>
                                        </p:cTn>
                                        <p:tgtEl>
                                          <p:spTgt spid="16"/>
                                        </p:tgtEl>
                                      </p:cBhvr>
                                      <p:to x="100000" y="100000"/>
                                    </p:animScale>
                                    <p:animScale>
                                      <p:cBhvr>
                                        <p:cTn id="19" dur="26">
                                          <p:stCondLst>
                                            <p:cond delay="1312"/>
                                          </p:stCondLst>
                                        </p:cTn>
                                        <p:tgtEl>
                                          <p:spTgt spid="16"/>
                                        </p:tgtEl>
                                      </p:cBhvr>
                                      <p:to x="100000" y="80000"/>
                                    </p:animScale>
                                    <p:animScale>
                                      <p:cBhvr>
                                        <p:cTn id="20" dur="166" decel="50000">
                                          <p:stCondLst>
                                            <p:cond delay="1338"/>
                                          </p:stCondLst>
                                        </p:cTn>
                                        <p:tgtEl>
                                          <p:spTgt spid="16"/>
                                        </p:tgtEl>
                                      </p:cBhvr>
                                      <p:to x="100000" y="100000"/>
                                    </p:animScale>
                                    <p:animScale>
                                      <p:cBhvr>
                                        <p:cTn id="21" dur="26">
                                          <p:stCondLst>
                                            <p:cond delay="1642"/>
                                          </p:stCondLst>
                                        </p:cTn>
                                        <p:tgtEl>
                                          <p:spTgt spid="16"/>
                                        </p:tgtEl>
                                      </p:cBhvr>
                                      <p:to x="100000" y="90000"/>
                                    </p:animScale>
                                    <p:animScale>
                                      <p:cBhvr>
                                        <p:cTn id="22" dur="166" decel="50000">
                                          <p:stCondLst>
                                            <p:cond delay="1668"/>
                                          </p:stCondLst>
                                        </p:cTn>
                                        <p:tgtEl>
                                          <p:spTgt spid="16"/>
                                        </p:tgtEl>
                                      </p:cBhvr>
                                      <p:to x="100000" y="100000"/>
                                    </p:animScale>
                                    <p:animScale>
                                      <p:cBhvr>
                                        <p:cTn id="23" dur="26">
                                          <p:stCondLst>
                                            <p:cond delay="1808"/>
                                          </p:stCondLst>
                                        </p:cTn>
                                        <p:tgtEl>
                                          <p:spTgt spid="16"/>
                                        </p:tgtEl>
                                      </p:cBhvr>
                                      <p:to x="100000" y="95000"/>
                                    </p:animScale>
                                    <p:animScale>
                                      <p:cBhvr>
                                        <p:cTn id="24" dur="166" decel="50000">
                                          <p:stCondLst>
                                            <p:cond delay="1834"/>
                                          </p:stCondLst>
                                        </p:cTn>
                                        <p:tgtEl>
                                          <p:spTgt spid="16"/>
                                        </p:tgtEl>
                                      </p:cBhvr>
                                      <p:to x="100000" y="100000"/>
                                    </p:animScale>
                                  </p:childTnLst>
                                </p:cTn>
                              </p:par>
                            </p:childTnLst>
                          </p:cTn>
                        </p:par>
                        <p:par>
                          <p:cTn id="25" fill="hold">
                            <p:stCondLst>
                              <p:cond delay="5000"/>
                            </p:stCondLst>
                            <p:childTnLst>
                              <p:par>
                                <p:cTn id="26" presetID="26" presetClass="emph" presetSubtype="0" fill="hold" grpId="0" nodeType="afterEffect">
                                  <p:stCondLst>
                                    <p:cond delay="0"/>
                                  </p:stCondLst>
                                  <p:childTnLst>
                                    <p:animEffect transition="out" filter="fade">
                                      <p:cBhvr>
                                        <p:cTn id="27" dur="3000" tmFilter="0, 0; .2, .5; .8, .5; 1, 0"/>
                                        <p:tgtEl>
                                          <p:spTgt spid="17"/>
                                        </p:tgtEl>
                                      </p:cBhvr>
                                    </p:animEffect>
                                    <p:animScale>
                                      <p:cBhvr>
                                        <p:cTn id="28" dur="1500" autoRev="1" fill="hold"/>
                                        <p:tgtEl>
                                          <p:spTgt spid="17"/>
                                        </p:tgtEl>
                                      </p:cBhvr>
                                      <p:by x="105000" y="105000"/>
                                    </p:animScale>
                                  </p:childTnLst>
                                </p:cTn>
                              </p:par>
                            </p:childTnLst>
                          </p:cTn>
                        </p:par>
                        <p:par>
                          <p:cTn id="29" fill="hold">
                            <p:stCondLst>
                              <p:cond delay="8000"/>
                            </p:stCondLst>
                            <p:childTnLst>
                              <p:par>
                                <p:cTn id="30" presetID="26"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childTnLst>
                          </p:cTn>
                        </p:par>
                        <p:par>
                          <p:cTn id="46" fill="hold">
                            <p:stCondLst>
                              <p:cond delay="10000"/>
                            </p:stCondLst>
                            <p:childTnLst>
                              <p:par>
                                <p:cTn id="47" presetID="31"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2000" fill="hold"/>
                                        <p:tgtEl>
                                          <p:spTgt spid="4"/>
                                        </p:tgtEl>
                                        <p:attrNameLst>
                                          <p:attrName>ppt_w</p:attrName>
                                        </p:attrNameLst>
                                      </p:cBhvr>
                                      <p:tavLst>
                                        <p:tav tm="0">
                                          <p:val>
                                            <p:fltVal val="0"/>
                                          </p:val>
                                        </p:tav>
                                        <p:tav tm="100000">
                                          <p:val>
                                            <p:strVal val="#ppt_w"/>
                                          </p:val>
                                        </p:tav>
                                      </p:tavLst>
                                    </p:anim>
                                    <p:anim calcmode="lin" valueType="num">
                                      <p:cBhvr>
                                        <p:cTn id="50" dur="2000" fill="hold"/>
                                        <p:tgtEl>
                                          <p:spTgt spid="4"/>
                                        </p:tgtEl>
                                        <p:attrNameLst>
                                          <p:attrName>ppt_h</p:attrName>
                                        </p:attrNameLst>
                                      </p:cBhvr>
                                      <p:tavLst>
                                        <p:tav tm="0">
                                          <p:val>
                                            <p:fltVal val="0"/>
                                          </p:val>
                                        </p:tav>
                                        <p:tav tm="100000">
                                          <p:val>
                                            <p:strVal val="#ppt_h"/>
                                          </p:val>
                                        </p:tav>
                                      </p:tavLst>
                                    </p:anim>
                                    <p:anim calcmode="lin" valueType="num">
                                      <p:cBhvr>
                                        <p:cTn id="51" dur="2000" fill="hold"/>
                                        <p:tgtEl>
                                          <p:spTgt spid="4"/>
                                        </p:tgtEl>
                                        <p:attrNameLst>
                                          <p:attrName>style.rotation</p:attrName>
                                        </p:attrNameLst>
                                      </p:cBhvr>
                                      <p:tavLst>
                                        <p:tav tm="0">
                                          <p:val>
                                            <p:fltVal val="90"/>
                                          </p:val>
                                        </p:tav>
                                        <p:tav tm="100000">
                                          <p:val>
                                            <p:fltVal val="0"/>
                                          </p:val>
                                        </p:tav>
                                      </p:tavLst>
                                    </p:anim>
                                    <p:animEffect transition="in" filter="fade">
                                      <p:cBhvr>
                                        <p:cTn id="52" dur="2000"/>
                                        <p:tgtEl>
                                          <p:spTgt spid="4"/>
                                        </p:tgtEl>
                                      </p:cBhvr>
                                    </p:animEffect>
                                  </p:childTnLst>
                                </p:cTn>
                              </p:par>
                            </p:childTnLst>
                          </p:cTn>
                        </p:par>
                        <p:par>
                          <p:cTn id="53" fill="hold">
                            <p:stCondLst>
                              <p:cond delay="12000"/>
                            </p:stCondLst>
                            <p:childTnLst>
                              <p:par>
                                <p:cTn id="54" presetID="31" presetClass="entr" presetSubtype="0" fill="hold" nodeType="afterEffect">
                                  <p:stCondLst>
                                    <p:cond delay="0"/>
                                  </p:stCondLst>
                                  <p:childTnLst>
                                    <p:set>
                                      <p:cBhvr>
                                        <p:cTn id="55" dur="1" fill="hold">
                                          <p:stCondLst>
                                            <p:cond delay="0"/>
                                          </p:stCondLst>
                                        </p:cTn>
                                        <p:tgtEl>
                                          <p:spTgt spid="2050"/>
                                        </p:tgtEl>
                                        <p:attrNameLst>
                                          <p:attrName>style.visibility</p:attrName>
                                        </p:attrNameLst>
                                      </p:cBhvr>
                                      <p:to>
                                        <p:strVal val="visible"/>
                                      </p:to>
                                    </p:set>
                                    <p:anim calcmode="lin" valueType="num">
                                      <p:cBhvr>
                                        <p:cTn id="56" dur="2000" fill="hold"/>
                                        <p:tgtEl>
                                          <p:spTgt spid="2050"/>
                                        </p:tgtEl>
                                        <p:attrNameLst>
                                          <p:attrName>ppt_w</p:attrName>
                                        </p:attrNameLst>
                                      </p:cBhvr>
                                      <p:tavLst>
                                        <p:tav tm="0">
                                          <p:val>
                                            <p:fltVal val="0"/>
                                          </p:val>
                                        </p:tav>
                                        <p:tav tm="100000">
                                          <p:val>
                                            <p:strVal val="#ppt_w"/>
                                          </p:val>
                                        </p:tav>
                                      </p:tavLst>
                                    </p:anim>
                                    <p:anim calcmode="lin" valueType="num">
                                      <p:cBhvr>
                                        <p:cTn id="57" dur="2000" fill="hold"/>
                                        <p:tgtEl>
                                          <p:spTgt spid="2050"/>
                                        </p:tgtEl>
                                        <p:attrNameLst>
                                          <p:attrName>ppt_h</p:attrName>
                                        </p:attrNameLst>
                                      </p:cBhvr>
                                      <p:tavLst>
                                        <p:tav tm="0">
                                          <p:val>
                                            <p:fltVal val="0"/>
                                          </p:val>
                                        </p:tav>
                                        <p:tav tm="100000">
                                          <p:val>
                                            <p:strVal val="#ppt_h"/>
                                          </p:val>
                                        </p:tav>
                                      </p:tavLst>
                                    </p:anim>
                                    <p:anim calcmode="lin" valueType="num">
                                      <p:cBhvr>
                                        <p:cTn id="58" dur="2000" fill="hold"/>
                                        <p:tgtEl>
                                          <p:spTgt spid="2050"/>
                                        </p:tgtEl>
                                        <p:attrNameLst>
                                          <p:attrName>style.rotation</p:attrName>
                                        </p:attrNameLst>
                                      </p:cBhvr>
                                      <p:tavLst>
                                        <p:tav tm="0">
                                          <p:val>
                                            <p:fltVal val="90"/>
                                          </p:val>
                                        </p:tav>
                                        <p:tav tm="100000">
                                          <p:val>
                                            <p:fltVal val="0"/>
                                          </p:val>
                                        </p:tav>
                                      </p:tavLst>
                                    </p:anim>
                                    <p:animEffect transition="in" filter="fade">
                                      <p:cBhvr>
                                        <p:cTn id="5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5"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295546"/>
            <a:ext cx="10720033" cy="638175"/>
          </a:xfrm>
          <a:ln w="28575">
            <a:solidFill>
              <a:schemeClr val="tx1"/>
            </a:solidFill>
          </a:ln>
        </p:spPr>
        <p:txBody>
          <a:bodyPr lIns="91440" tIns="45720" rIns="91440" bIns="45720" anchor="t"/>
          <a:lstStyle/>
          <a:p>
            <a:pPr algn="ctr"/>
            <a:r>
              <a:rPr lang="en-US" sz="4200">
                <a:latin typeface="Arial"/>
                <a:cs typeface="Arial"/>
              </a:rPr>
              <a:t>TX-UNPS Commodity Bulletin Equivalent</a:t>
            </a:r>
            <a:endParaRPr lang="en-US" sz="4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7" name="Rectangle: Rounded Corners 16">
            <a:extLst>
              <a:ext uri="{FF2B5EF4-FFF2-40B4-BE49-F238E27FC236}">
                <a16:creationId xmlns:a16="http://schemas.microsoft.com/office/drawing/2014/main" id="{4C34D1CD-CD77-D571-B553-50D32675E6EE}"/>
              </a:ext>
            </a:extLst>
          </p:cNvPr>
          <p:cNvSpPr/>
          <p:nvPr/>
        </p:nvSpPr>
        <p:spPr>
          <a:xfrm>
            <a:off x="3267111" y="3869967"/>
            <a:ext cx="4971474" cy="2217532"/>
          </a:xfrm>
          <a:prstGeom prst="roundRect">
            <a:avLst/>
          </a:prstGeom>
          <a:solidFill>
            <a:srgbClr val="7030A0"/>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a:buChar char="•"/>
            </a:pPr>
            <a:endParaRPr lang="en-US" sz="1600" b="1">
              <a:solidFill>
                <a:srgbClr val="FFFFFF"/>
              </a:solidFill>
              <a:latin typeface="Arial"/>
              <a:cs typeface="Arial"/>
            </a:endParaRPr>
          </a:p>
          <a:p>
            <a:pPr marL="285750" indent="-285750">
              <a:buFont typeface="Arial"/>
              <a:buChar char="•"/>
            </a:pPr>
            <a:r>
              <a:rPr lang="en-US" sz="1600" b="1">
                <a:latin typeface="Arial"/>
                <a:cs typeface="Arial"/>
              </a:rPr>
              <a:t>In WBSCM, Entitlement funds include </a:t>
            </a:r>
            <a:r>
              <a:rPr lang="en-US" sz="1600" b="1" i="1" u="sng">
                <a:latin typeface="Arial"/>
                <a:cs typeface="Arial"/>
              </a:rPr>
              <a:t>both</a:t>
            </a:r>
            <a:r>
              <a:rPr lang="en-US" sz="1600" b="1" i="1">
                <a:latin typeface="Arial"/>
                <a:cs typeface="Arial"/>
              </a:rPr>
              <a:t> </a:t>
            </a:r>
            <a:r>
              <a:rPr lang="en-US" sz="1600" b="1">
                <a:latin typeface="Arial"/>
                <a:cs typeface="Arial"/>
              </a:rPr>
              <a:t>Processing and Direct Delivery; they are comingled.</a:t>
            </a:r>
          </a:p>
          <a:p>
            <a:pPr marL="285750" indent="-285750">
              <a:buFont typeface="Arial"/>
              <a:buChar char="•"/>
            </a:pPr>
            <a:endParaRPr lang="en-US" sz="1600" b="1">
              <a:latin typeface="Arial"/>
              <a:cs typeface="Arial"/>
            </a:endParaRPr>
          </a:p>
          <a:p>
            <a:pPr marL="285750" indent="-285750">
              <a:buFont typeface="Arial"/>
              <a:buChar char="•"/>
            </a:pPr>
            <a:r>
              <a:rPr lang="en-US" sz="1600" b="1">
                <a:solidFill>
                  <a:srgbClr val="FFFFFF"/>
                </a:solidFill>
                <a:latin typeface="Arial"/>
                <a:cs typeface="Arial"/>
              </a:rPr>
              <a:t>In WBSCM, Processing amounts will </a:t>
            </a:r>
            <a:r>
              <a:rPr lang="en-US" sz="1600" b="1" i="1" u="sng">
                <a:solidFill>
                  <a:srgbClr val="FFFFFF"/>
                </a:solidFill>
                <a:latin typeface="Arial"/>
                <a:cs typeface="Arial"/>
              </a:rPr>
              <a:t>not</a:t>
            </a:r>
            <a:r>
              <a:rPr lang="en-US" sz="1600" b="1">
                <a:solidFill>
                  <a:srgbClr val="FFFFFF"/>
                </a:solidFill>
                <a:latin typeface="Arial"/>
                <a:cs typeface="Arial"/>
              </a:rPr>
              <a:t> need to be reserved or earmarked as previously done in TX-UNPS.</a:t>
            </a:r>
            <a:endParaRPr lang="en-US" sz="1600" b="1">
              <a:latin typeface="Arial"/>
              <a:cs typeface="Arial"/>
            </a:endParaRPr>
          </a:p>
          <a:p>
            <a:pPr marL="285750" indent="-285750">
              <a:buFont typeface="Arial"/>
              <a:buChar char="•"/>
            </a:pPr>
            <a:endParaRPr lang="en-US" sz="1600" b="1">
              <a:solidFill>
                <a:srgbClr val="FFFFFF"/>
              </a:solidFill>
              <a:latin typeface="Arial" panose="020B0604020202020204" pitchFamily="34" charset="0"/>
              <a:cs typeface="Arial" panose="020B0604020202020204" pitchFamily="34" charset="0"/>
            </a:endParaRPr>
          </a:p>
        </p:txBody>
      </p:sp>
      <p:pic>
        <p:nvPicPr>
          <p:cNvPr id="3" name="Picture 3" descr="Table&#10;&#10;Description automatically generated">
            <a:extLst>
              <a:ext uri="{FF2B5EF4-FFF2-40B4-BE49-F238E27FC236}">
                <a16:creationId xmlns:a16="http://schemas.microsoft.com/office/drawing/2014/main" id="{6993AC85-EE62-3FA4-74AC-A299B02BBBAC}"/>
              </a:ext>
            </a:extLst>
          </p:cNvPr>
          <p:cNvPicPr>
            <a:picLocks noChangeAspect="1"/>
          </p:cNvPicPr>
          <p:nvPr/>
        </p:nvPicPr>
        <p:blipFill rotWithShape="1">
          <a:blip r:embed="rId3"/>
          <a:srcRect t="2985" b="13124"/>
          <a:stretch/>
        </p:blipFill>
        <p:spPr>
          <a:xfrm>
            <a:off x="1663028" y="1090452"/>
            <a:ext cx="8341403" cy="2616526"/>
          </a:xfrm>
          <a:prstGeom prst="rect">
            <a:avLst/>
          </a:prstGeom>
          <a:ln w="28575">
            <a:solidFill>
              <a:schemeClr val="tx1"/>
            </a:solidFill>
          </a:ln>
        </p:spPr>
      </p:pic>
      <p:sp>
        <p:nvSpPr>
          <p:cNvPr id="14" name="Rectangle 13">
            <a:extLst>
              <a:ext uri="{FF2B5EF4-FFF2-40B4-BE49-F238E27FC236}">
                <a16:creationId xmlns:a16="http://schemas.microsoft.com/office/drawing/2014/main" id="{BED3189F-0E40-7EBD-2512-7513E172F562}"/>
              </a:ext>
            </a:extLst>
          </p:cNvPr>
          <p:cNvSpPr/>
          <p:nvPr/>
        </p:nvSpPr>
        <p:spPr>
          <a:xfrm>
            <a:off x="4205606" y="1335105"/>
            <a:ext cx="3262385" cy="579236"/>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27941484"/>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2000" tmFilter="0, 0; .2, .5; .8, .5; 1, 0"/>
                                        <p:tgtEl>
                                          <p:spTgt spid="17"/>
                                        </p:tgtEl>
                                      </p:cBhvr>
                                    </p:animEffect>
                                    <p:animScale>
                                      <p:cBhvr>
                                        <p:cTn id="7" dur="100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4" name="Picture 4" descr="Graphical user interface, application&#10;&#10;Description automatically generated">
            <a:extLst>
              <a:ext uri="{FF2B5EF4-FFF2-40B4-BE49-F238E27FC236}">
                <a16:creationId xmlns:a16="http://schemas.microsoft.com/office/drawing/2014/main" id="{B63A963D-0B8E-BC7C-6FD2-6CEB2C765F70}"/>
              </a:ext>
            </a:extLst>
          </p:cNvPr>
          <p:cNvPicPr>
            <a:picLocks noChangeAspect="1"/>
          </p:cNvPicPr>
          <p:nvPr/>
        </p:nvPicPr>
        <p:blipFill>
          <a:blip r:embed="rId3"/>
          <a:stretch>
            <a:fillRect/>
          </a:stretch>
        </p:blipFill>
        <p:spPr>
          <a:xfrm>
            <a:off x="583096" y="1219455"/>
            <a:ext cx="10669656" cy="4551610"/>
          </a:xfrm>
          <a:prstGeom prst="rect">
            <a:avLst/>
          </a:prstGeom>
          <a:ln w="12700">
            <a:solidFill>
              <a:schemeClr val="tx1"/>
            </a:solidFill>
          </a:ln>
        </p:spPr>
      </p:pic>
      <p:sp>
        <p:nvSpPr>
          <p:cNvPr id="5" name="Arrow: Right 4">
            <a:extLst>
              <a:ext uri="{FF2B5EF4-FFF2-40B4-BE49-F238E27FC236}">
                <a16:creationId xmlns:a16="http://schemas.microsoft.com/office/drawing/2014/main" id="{7837BCF1-FD4B-683A-13BD-B13007011582}"/>
              </a:ext>
            </a:extLst>
          </p:cNvPr>
          <p:cNvSpPr/>
          <p:nvPr/>
        </p:nvSpPr>
        <p:spPr>
          <a:xfrm rot="10800000">
            <a:off x="3526400" y="3665199"/>
            <a:ext cx="1366842" cy="462128"/>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6" name="Rectangle 5">
            <a:extLst>
              <a:ext uri="{FF2B5EF4-FFF2-40B4-BE49-F238E27FC236}">
                <a16:creationId xmlns:a16="http://schemas.microsoft.com/office/drawing/2014/main" id="{F410F1DA-04F7-44A8-2CF5-EE60212243F7}"/>
              </a:ext>
            </a:extLst>
          </p:cNvPr>
          <p:cNvSpPr/>
          <p:nvPr/>
        </p:nvSpPr>
        <p:spPr>
          <a:xfrm>
            <a:off x="2523387" y="3687235"/>
            <a:ext cx="944608" cy="40633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F5C23F8-7B7A-829B-AAD4-888F772281C9}"/>
              </a:ext>
            </a:extLst>
          </p:cNvPr>
          <p:cNvSpPr/>
          <p:nvPr/>
        </p:nvSpPr>
        <p:spPr>
          <a:xfrm>
            <a:off x="5030849" y="3526790"/>
            <a:ext cx="1870916" cy="73360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Click on reports</a:t>
            </a:r>
          </a:p>
        </p:txBody>
      </p:sp>
      <p:sp>
        <p:nvSpPr>
          <p:cNvPr id="3" name="Oval 2">
            <a:extLst>
              <a:ext uri="{FF2B5EF4-FFF2-40B4-BE49-F238E27FC236}">
                <a16:creationId xmlns:a16="http://schemas.microsoft.com/office/drawing/2014/main" id="{030ED587-E34C-9CEF-C931-6B6C4FF646AD}"/>
              </a:ext>
            </a:extLst>
          </p:cNvPr>
          <p:cNvSpPr/>
          <p:nvPr/>
        </p:nvSpPr>
        <p:spPr>
          <a:xfrm>
            <a:off x="6565840" y="3221465"/>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a:t>
            </a:r>
          </a:p>
        </p:txBody>
      </p:sp>
      <p:sp>
        <p:nvSpPr>
          <p:cNvPr id="7" name="Rectangle: Rounded Corners 6">
            <a:extLst>
              <a:ext uri="{FF2B5EF4-FFF2-40B4-BE49-F238E27FC236}">
                <a16:creationId xmlns:a16="http://schemas.microsoft.com/office/drawing/2014/main" id="{0A9CF3E7-227D-2A6A-420D-1FABCCC1021E}"/>
              </a:ext>
            </a:extLst>
          </p:cNvPr>
          <p:cNvSpPr/>
          <p:nvPr/>
        </p:nvSpPr>
        <p:spPr>
          <a:xfrm>
            <a:off x="9141592" y="1963954"/>
            <a:ext cx="2529662" cy="274338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tx1"/>
                </a:solidFill>
                <a:latin typeface="Arial"/>
                <a:cs typeface="Arial"/>
              </a:rPr>
              <a:t>To access Entitlement/Bonus Summary Report, follow the steps on each slide.</a:t>
            </a:r>
            <a:endParaRPr lang="en-US" sz="2000" b="1">
              <a:solidFill>
                <a:schemeClr val="tx1"/>
              </a:solidFill>
              <a:latin typeface="Arial"/>
              <a:cs typeface="Arial"/>
            </a:endParaRPr>
          </a:p>
        </p:txBody>
      </p:sp>
    </p:spTree>
    <p:extLst>
      <p:ext uri="{BB962C8B-B14F-4D97-AF65-F5344CB8AC3E}">
        <p14:creationId xmlns:p14="http://schemas.microsoft.com/office/powerpoint/2010/main" val="2899087821"/>
      </p:ext>
    </p:extLst>
  </p:cSld>
  <p:clrMapOvr>
    <a:masterClrMapping/>
  </p:clrMapOvr>
  <p:transition>
    <p:cut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4" name="Picture 4" descr="Graphical user interface, application&#10;&#10;Description automatically generated">
            <a:extLst>
              <a:ext uri="{FF2B5EF4-FFF2-40B4-BE49-F238E27FC236}">
                <a16:creationId xmlns:a16="http://schemas.microsoft.com/office/drawing/2014/main" id="{992CB923-8F03-F405-3B58-DEDAF75EBE45}"/>
              </a:ext>
            </a:extLst>
          </p:cNvPr>
          <p:cNvPicPr>
            <a:picLocks noChangeAspect="1"/>
          </p:cNvPicPr>
          <p:nvPr/>
        </p:nvPicPr>
        <p:blipFill rotWithShape="1">
          <a:blip r:embed="rId3"/>
          <a:srcRect r="103" b="6085"/>
          <a:stretch/>
        </p:blipFill>
        <p:spPr>
          <a:xfrm>
            <a:off x="1027671" y="1190092"/>
            <a:ext cx="9961622" cy="4766236"/>
          </a:xfrm>
          <a:prstGeom prst="rect">
            <a:avLst/>
          </a:prstGeom>
          <a:ln>
            <a:solidFill>
              <a:schemeClr val="tx1"/>
            </a:solidFill>
          </a:ln>
        </p:spPr>
      </p:pic>
      <p:sp>
        <p:nvSpPr>
          <p:cNvPr id="14" name="Rectangle: Rounded Corners 13">
            <a:extLst>
              <a:ext uri="{FF2B5EF4-FFF2-40B4-BE49-F238E27FC236}">
                <a16:creationId xmlns:a16="http://schemas.microsoft.com/office/drawing/2014/main" id="{7677269F-942F-72C1-F35E-DAC780A94104}"/>
              </a:ext>
            </a:extLst>
          </p:cNvPr>
          <p:cNvSpPr/>
          <p:nvPr/>
        </p:nvSpPr>
        <p:spPr>
          <a:xfrm>
            <a:off x="5121958" y="4727768"/>
            <a:ext cx="2434132" cy="112288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Click on Entitlement Management</a:t>
            </a:r>
          </a:p>
        </p:txBody>
      </p:sp>
      <p:sp>
        <p:nvSpPr>
          <p:cNvPr id="12" name="Rectangle 11">
            <a:extLst>
              <a:ext uri="{FF2B5EF4-FFF2-40B4-BE49-F238E27FC236}">
                <a16:creationId xmlns:a16="http://schemas.microsoft.com/office/drawing/2014/main" id="{1C80D8AC-4AF5-8ED9-312E-A12E2F8C8ADD}"/>
              </a:ext>
            </a:extLst>
          </p:cNvPr>
          <p:cNvSpPr/>
          <p:nvPr/>
        </p:nvSpPr>
        <p:spPr>
          <a:xfrm>
            <a:off x="1341661" y="4604814"/>
            <a:ext cx="2475995" cy="45782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3C6F4C0-B452-87CA-C1FE-3CA2D2FA20DA}"/>
              </a:ext>
            </a:extLst>
          </p:cNvPr>
          <p:cNvSpPr/>
          <p:nvPr/>
        </p:nvSpPr>
        <p:spPr>
          <a:xfrm rot="11760000">
            <a:off x="3776758" y="4908040"/>
            <a:ext cx="1366842" cy="41243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5" name="Oval 4">
            <a:extLst>
              <a:ext uri="{FF2B5EF4-FFF2-40B4-BE49-F238E27FC236}">
                <a16:creationId xmlns:a16="http://schemas.microsoft.com/office/drawing/2014/main" id="{D3369AAF-7669-C950-FF1E-8224B216C58E}"/>
              </a:ext>
            </a:extLst>
          </p:cNvPr>
          <p:cNvSpPr/>
          <p:nvPr/>
        </p:nvSpPr>
        <p:spPr>
          <a:xfrm>
            <a:off x="7236400" y="4491465"/>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2</a:t>
            </a:r>
          </a:p>
        </p:txBody>
      </p:sp>
    </p:spTree>
    <p:extLst>
      <p:ext uri="{BB962C8B-B14F-4D97-AF65-F5344CB8AC3E}">
        <p14:creationId xmlns:p14="http://schemas.microsoft.com/office/powerpoint/2010/main" val="1771239114"/>
      </p:ext>
    </p:extLst>
  </p:cSld>
  <p:clrMapOvr>
    <a:masterClrMapping/>
  </p:clrMapOvr>
  <p:transition>
    <p:cut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4" name="Picture 4" descr="Graphical user interface, application&#10;&#10;Description automatically generated">
            <a:extLst>
              <a:ext uri="{FF2B5EF4-FFF2-40B4-BE49-F238E27FC236}">
                <a16:creationId xmlns:a16="http://schemas.microsoft.com/office/drawing/2014/main" id="{992CB923-8F03-F405-3B58-DEDAF75EBE45}"/>
              </a:ext>
            </a:extLst>
          </p:cNvPr>
          <p:cNvPicPr>
            <a:picLocks noChangeAspect="1"/>
          </p:cNvPicPr>
          <p:nvPr/>
        </p:nvPicPr>
        <p:blipFill rotWithShape="1">
          <a:blip r:embed="rId3"/>
          <a:srcRect r="103" b="6085"/>
          <a:stretch/>
        </p:blipFill>
        <p:spPr>
          <a:xfrm>
            <a:off x="1027671" y="1190092"/>
            <a:ext cx="9961622" cy="4766236"/>
          </a:xfrm>
          <a:prstGeom prst="rect">
            <a:avLst/>
          </a:prstGeom>
          <a:ln>
            <a:solidFill>
              <a:schemeClr val="tx1"/>
            </a:solidFill>
          </a:ln>
        </p:spPr>
      </p:pic>
      <p:sp>
        <p:nvSpPr>
          <p:cNvPr id="12" name="Rectangle 11">
            <a:extLst>
              <a:ext uri="{FF2B5EF4-FFF2-40B4-BE49-F238E27FC236}">
                <a16:creationId xmlns:a16="http://schemas.microsoft.com/office/drawing/2014/main" id="{1C80D8AC-4AF5-8ED9-312E-A12E2F8C8ADD}"/>
              </a:ext>
            </a:extLst>
          </p:cNvPr>
          <p:cNvSpPr/>
          <p:nvPr/>
        </p:nvSpPr>
        <p:spPr>
          <a:xfrm>
            <a:off x="1629986" y="5057894"/>
            <a:ext cx="3454237" cy="426929"/>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3C6F4C0-B452-87CA-C1FE-3CA2D2FA20DA}"/>
              </a:ext>
            </a:extLst>
          </p:cNvPr>
          <p:cNvSpPr/>
          <p:nvPr/>
        </p:nvSpPr>
        <p:spPr>
          <a:xfrm rot="11760000">
            <a:off x="4857974" y="5350824"/>
            <a:ext cx="1366842" cy="41243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3" name="Rectangle: Rounded Corners 2">
            <a:extLst>
              <a:ext uri="{FF2B5EF4-FFF2-40B4-BE49-F238E27FC236}">
                <a16:creationId xmlns:a16="http://schemas.microsoft.com/office/drawing/2014/main" id="{226F74C1-00E5-D45D-543F-435FC71D1ECF}"/>
              </a:ext>
            </a:extLst>
          </p:cNvPr>
          <p:cNvSpPr/>
          <p:nvPr/>
        </p:nvSpPr>
        <p:spPr>
          <a:xfrm>
            <a:off x="5690323" y="5273299"/>
            <a:ext cx="2434132" cy="112288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Click on Entitlement/Bonus Summary Report</a:t>
            </a:r>
          </a:p>
        </p:txBody>
      </p:sp>
      <p:sp>
        <p:nvSpPr>
          <p:cNvPr id="6" name="Oval 5">
            <a:extLst>
              <a:ext uri="{FF2B5EF4-FFF2-40B4-BE49-F238E27FC236}">
                <a16:creationId xmlns:a16="http://schemas.microsoft.com/office/drawing/2014/main" id="{E185E187-6D56-5ADF-9CC6-0485D3FA908E}"/>
              </a:ext>
            </a:extLst>
          </p:cNvPr>
          <p:cNvSpPr/>
          <p:nvPr/>
        </p:nvSpPr>
        <p:spPr>
          <a:xfrm>
            <a:off x="7785040" y="5090905"/>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3</a:t>
            </a:r>
          </a:p>
        </p:txBody>
      </p:sp>
    </p:spTree>
    <p:extLst>
      <p:ext uri="{BB962C8B-B14F-4D97-AF65-F5344CB8AC3E}">
        <p14:creationId xmlns:p14="http://schemas.microsoft.com/office/powerpoint/2010/main" val="3120238432"/>
      </p:ext>
    </p:extLst>
  </p:cSld>
  <p:clrMapOvr>
    <a:masterClrMapping/>
  </p:clrMapOvr>
  <p:transition>
    <p:cut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3" descr="Graphical user interface, text&#10;&#10;Description automatically generated">
            <a:extLst>
              <a:ext uri="{FF2B5EF4-FFF2-40B4-BE49-F238E27FC236}">
                <a16:creationId xmlns:a16="http://schemas.microsoft.com/office/drawing/2014/main" id="{C620D4D1-AD12-62A0-AA05-298584FFB11B}"/>
              </a:ext>
            </a:extLst>
          </p:cNvPr>
          <p:cNvPicPr>
            <a:picLocks noChangeAspect="1"/>
          </p:cNvPicPr>
          <p:nvPr/>
        </p:nvPicPr>
        <p:blipFill rotWithShape="1">
          <a:blip r:embed="rId3"/>
          <a:srcRect t="14742" r="-82" b="178"/>
          <a:stretch/>
        </p:blipFill>
        <p:spPr>
          <a:xfrm>
            <a:off x="773597" y="1299508"/>
            <a:ext cx="10056749" cy="3961792"/>
          </a:xfrm>
          <a:prstGeom prst="rect">
            <a:avLst/>
          </a:prstGeom>
          <a:ln w="12700">
            <a:solidFill>
              <a:schemeClr val="tx1"/>
            </a:solidFill>
          </a:ln>
        </p:spPr>
      </p:pic>
      <p:sp>
        <p:nvSpPr>
          <p:cNvPr id="4" name="Rectangle 3">
            <a:extLst>
              <a:ext uri="{FF2B5EF4-FFF2-40B4-BE49-F238E27FC236}">
                <a16:creationId xmlns:a16="http://schemas.microsoft.com/office/drawing/2014/main" id="{62B31D2C-5D81-CAA0-963A-B1804187078E}"/>
              </a:ext>
            </a:extLst>
          </p:cNvPr>
          <p:cNvSpPr/>
          <p:nvPr/>
        </p:nvSpPr>
        <p:spPr>
          <a:xfrm>
            <a:off x="3451039" y="2577365"/>
            <a:ext cx="2153868" cy="27381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2291B0F0-F9A6-8BD5-EA5D-5318D6914714}"/>
              </a:ext>
            </a:extLst>
          </p:cNvPr>
          <p:cNvSpPr/>
          <p:nvPr/>
        </p:nvSpPr>
        <p:spPr>
          <a:xfrm rot="12540000">
            <a:off x="5467648" y="2904088"/>
            <a:ext cx="1259169" cy="296478"/>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6" name="Rectangle: Rounded Corners 5">
            <a:extLst>
              <a:ext uri="{FF2B5EF4-FFF2-40B4-BE49-F238E27FC236}">
                <a16:creationId xmlns:a16="http://schemas.microsoft.com/office/drawing/2014/main" id="{447DBE3F-4963-9A0F-85B7-EBE6D4D957EB}"/>
              </a:ext>
            </a:extLst>
          </p:cNvPr>
          <p:cNvSpPr/>
          <p:nvPr/>
        </p:nvSpPr>
        <p:spPr>
          <a:xfrm>
            <a:off x="3639370" y="4172834"/>
            <a:ext cx="2964218" cy="131338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a:buChar char="•"/>
            </a:pPr>
            <a:r>
              <a:rPr lang="en-US" sz="1600" b="1">
                <a:solidFill>
                  <a:schemeClr val="tx1"/>
                </a:solidFill>
                <a:latin typeface="Arial"/>
                <a:cs typeface="Arial"/>
              </a:rPr>
              <a:t>Type NSLP into Program Box OR </a:t>
            </a:r>
            <a:endParaRPr lang="en-US">
              <a:solidFill>
                <a:schemeClr val="tx1"/>
              </a:solidFill>
              <a:latin typeface="Century Gothic"/>
              <a:cs typeface="Arial"/>
            </a:endParaRPr>
          </a:p>
          <a:p>
            <a:pPr marL="285750" indent="-285750">
              <a:buFont typeface="Arial"/>
              <a:buChar char="•"/>
            </a:pPr>
            <a:r>
              <a:rPr lang="en-US" sz="1600" b="1">
                <a:solidFill>
                  <a:schemeClr val="tx1"/>
                </a:solidFill>
                <a:latin typeface="Arial"/>
                <a:cs typeface="Arial"/>
              </a:rPr>
              <a:t>Click on the square icon to choose program from pop-up box</a:t>
            </a:r>
            <a:endParaRPr lang="en-US">
              <a:solidFill>
                <a:schemeClr val="tx1"/>
              </a:solidFill>
            </a:endParaRPr>
          </a:p>
        </p:txBody>
      </p:sp>
      <p:sp>
        <p:nvSpPr>
          <p:cNvPr id="7" name="Rectangle 6">
            <a:extLst>
              <a:ext uri="{FF2B5EF4-FFF2-40B4-BE49-F238E27FC236}">
                <a16:creationId xmlns:a16="http://schemas.microsoft.com/office/drawing/2014/main" id="{E977FE07-BD55-DE19-AAFD-51679B35AD62}"/>
              </a:ext>
            </a:extLst>
          </p:cNvPr>
          <p:cNvSpPr/>
          <p:nvPr/>
        </p:nvSpPr>
        <p:spPr>
          <a:xfrm>
            <a:off x="7236191" y="2312322"/>
            <a:ext cx="3296868" cy="280000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74D7589-3D89-0EE3-C64C-18D5BCC42BA7}"/>
              </a:ext>
            </a:extLst>
          </p:cNvPr>
          <p:cNvSpPr/>
          <p:nvPr/>
        </p:nvSpPr>
        <p:spPr>
          <a:xfrm>
            <a:off x="5438080" y="2205465"/>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4</a:t>
            </a:r>
          </a:p>
        </p:txBody>
      </p:sp>
    </p:spTree>
    <p:extLst>
      <p:ext uri="{BB962C8B-B14F-4D97-AF65-F5344CB8AC3E}">
        <p14:creationId xmlns:p14="http://schemas.microsoft.com/office/powerpoint/2010/main" val="3024993257"/>
      </p:ext>
    </p:extLst>
  </p:cSld>
  <p:clrMapOvr>
    <a:masterClrMapping/>
  </p:clrMapOvr>
  <p:transition>
    <p:cut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10;&#10;Description automatically generated">
            <a:extLst>
              <a:ext uri="{FF2B5EF4-FFF2-40B4-BE49-F238E27FC236}">
                <a16:creationId xmlns:a16="http://schemas.microsoft.com/office/drawing/2014/main" id="{962F143D-5B94-164A-65FE-8ABA026F3D73}"/>
              </a:ext>
            </a:extLst>
          </p:cNvPr>
          <p:cNvPicPr>
            <a:picLocks noChangeAspect="1"/>
          </p:cNvPicPr>
          <p:nvPr/>
        </p:nvPicPr>
        <p:blipFill>
          <a:blip r:embed="rId3"/>
          <a:stretch>
            <a:fillRect/>
          </a:stretch>
        </p:blipFill>
        <p:spPr>
          <a:xfrm>
            <a:off x="584887" y="1507150"/>
            <a:ext cx="10723605" cy="3534780"/>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Rectangle 11">
            <a:extLst>
              <a:ext uri="{FF2B5EF4-FFF2-40B4-BE49-F238E27FC236}">
                <a16:creationId xmlns:a16="http://schemas.microsoft.com/office/drawing/2014/main" id="{2C8CCB05-37F1-329B-5D8F-675E1F0BD373}"/>
              </a:ext>
            </a:extLst>
          </p:cNvPr>
          <p:cNvSpPr/>
          <p:nvPr/>
        </p:nvSpPr>
        <p:spPr>
          <a:xfrm>
            <a:off x="3690340" y="3479721"/>
            <a:ext cx="1863976" cy="22411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22EF1025-600D-08E2-6D7D-8AF6EAD97C52}"/>
              </a:ext>
            </a:extLst>
          </p:cNvPr>
          <p:cNvSpPr/>
          <p:nvPr/>
        </p:nvSpPr>
        <p:spPr>
          <a:xfrm rot="12540000">
            <a:off x="5468040" y="3830969"/>
            <a:ext cx="1259169" cy="230218"/>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4" name="Rectangle: Rounded Corners 3">
            <a:extLst>
              <a:ext uri="{FF2B5EF4-FFF2-40B4-BE49-F238E27FC236}">
                <a16:creationId xmlns:a16="http://schemas.microsoft.com/office/drawing/2014/main" id="{73719485-280C-31AB-05AC-1F4507EBACB2}"/>
              </a:ext>
            </a:extLst>
          </p:cNvPr>
          <p:cNvSpPr/>
          <p:nvPr/>
        </p:nvSpPr>
        <p:spPr>
          <a:xfrm>
            <a:off x="6445159" y="3279002"/>
            <a:ext cx="3745443" cy="255993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a:buChar char="•"/>
            </a:pPr>
            <a:endParaRPr lang="en-US" b="1" dirty="0">
              <a:solidFill>
                <a:schemeClr val="tx1"/>
              </a:solidFill>
              <a:latin typeface="Arial"/>
              <a:cs typeface="Arial"/>
            </a:endParaRPr>
          </a:p>
          <a:p>
            <a:pPr marL="285750" indent="-285750">
              <a:buFont typeface="Arial"/>
              <a:buChar char="•"/>
            </a:pPr>
            <a:r>
              <a:rPr lang="en-US" b="1" dirty="0">
                <a:solidFill>
                  <a:schemeClr val="tx1"/>
                </a:solidFill>
                <a:latin typeface="Arial"/>
                <a:cs typeface="Arial"/>
              </a:rPr>
              <a:t>*If current school year is 2022-2023 enter 2023 for Program Year.</a:t>
            </a:r>
            <a:br>
              <a:rPr lang="en-US" b="1" dirty="0">
                <a:latin typeface="Arial"/>
                <a:cs typeface="Arial"/>
              </a:rPr>
            </a:br>
            <a:endParaRPr lang="en-US" dirty="0">
              <a:solidFill>
                <a:schemeClr val="tx1"/>
              </a:solidFill>
            </a:endParaRPr>
          </a:p>
          <a:p>
            <a:pPr marL="285750" indent="-285750">
              <a:buFont typeface="Arial"/>
              <a:buChar char="•"/>
            </a:pPr>
            <a:r>
              <a:rPr lang="en-US" b="1" dirty="0">
                <a:solidFill>
                  <a:schemeClr val="tx1"/>
                </a:solidFill>
                <a:latin typeface="Arial"/>
                <a:cs typeface="Arial"/>
              </a:rPr>
              <a:t>Reports for previous years can be run if desired once historical data is available.</a:t>
            </a:r>
            <a:endParaRPr lang="en-US" dirty="0">
              <a:solidFill>
                <a:schemeClr val="tx1"/>
              </a:solidFill>
            </a:endParaRPr>
          </a:p>
        </p:txBody>
      </p:sp>
      <p:sp>
        <p:nvSpPr>
          <p:cNvPr id="5" name="Oval 4">
            <a:extLst>
              <a:ext uri="{FF2B5EF4-FFF2-40B4-BE49-F238E27FC236}">
                <a16:creationId xmlns:a16="http://schemas.microsoft.com/office/drawing/2014/main" id="{A1C2FE36-C4AA-06BA-5799-15113D9E79F4}"/>
              </a:ext>
            </a:extLst>
          </p:cNvPr>
          <p:cNvSpPr/>
          <p:nvPr/>
        </p:nvSpPr>
        <p:spPr>
          <a:xfrm>
            <a:off x="9248080" y="3130025"/>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5</a:t>
            </a:r>
          </a:p>
        </p:txBody>
      </p:sp>
    </p:spTree>
    <p:extLst>
      <p:ext uri="{BB962C8B-B14F-4D97-AF65-F5344CB8AC3E}">
        <p14:creationId xmlns:p14="http://schemas.microsoft.com/office/powerpoint/2010/main" val="1365088751"/>
      </p:ext>
    </p:extLst>
  </p:cSld>
  <p:clrMapOvr>
    <a:masterClrMapping/>
  </p:clrMapOvr>
  <p:transition>
    <p:cut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10;&#10;Description automatically generated">
            <a:extLst>
              <a:ext uri="{FF2B5EF4-FFF2-40B4-BE49-F238E27FC236}">
                <a16:creationId xmlns:a16="http://schemas.microsoft.com/office/drawing/2014/main" id="{962F143D-5B94-164A-65FE-8ABA026F3D73}"/>
              </a:ext>
            </a:extLst>
          </p:cNvPr>
          <p:cNvPicPr>
            <a:picLocks noChangeAspect="1"/>
          </p:cNvPicPr>
          <p:nvPr/>
        </p:nvPicPr>
        <p:blipFill>
          <a:blip r:embed="rId3"/>
          <a:stretch>
            <a:fillRect/>
          </a:stretch>
        </p:blipFill>
        <p:spPr>
          <a:xfrm>
            <a:off x="584887" y="1507150"/>
            <a:ext cx="10723605" cy="3534780"/>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29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3">
            <a:extLst>
              <a:ext uri="{FF2B5EF4-FFF2-40B4-BE49-F238E27FC236}">
                <a16:creationId xmlns:a16="http://schemas.microsoft.com/office/drawing/2014/main" id="{1A07B441-6CC8-7E72-E3D2-C0C57E9B10E0}"/>
              </a:ext>
            </a:extLst>
          </p:cNvPr>
          <p:cNvSpPr/>
          <p:nvPr/>
        </p:nvSpPr>
        <p:spPr>
          <a:xfrm>
            <a:off x="3620049" y="3911984"/>
            <a:ext cx="2261541" cy="22411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Arrow: Right 4">
            <a:extLst>
              <a:ext uri="{FF2B5EF4-FFF2-40B4-BE49-F238E27FC236}">
                <a16:creationId xmlns:a16="http://schemas.microsoft.com/office/drawing/2014/main" id="{4D446304-88F2-6676-1D10-3BFDE602A273}"/>
              </a:ext>
            </a:extLst>
          </p:cNvPr>
          <p:cNvSpPr/>
          <p:nvPr/>
        </p:nvSpPr>
        <p:spPr>
          <a:xfrm rot="11760000">
            <a:off x="5884633" y="4052361"/>
            <a:ext cx="1259169" cy="230218"/>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6" name="Rectangle: Rounded Corners 5">
            <a:extLst>
              <a:ext uri="{FF2B5EF4-FFF2-40B4-BE49-F238E27FC236}">
                <a16:creationId xmlns:a16="http://schemas.microsoft.com/office/drawing/2014/main" id="{8E3130AB-8D9B-D180-2171-A7BCA8ABBD68}"/>
              </a:ext>
            </a:extLst>
          </p:cNvPr>
          <p:cNvSpPr/>
          <p:nvPr/>
        </p:nvSpPr>
        <p:spPr>
          <a:xfrm>
            <a:off x="6773553" y="3908908"/>
            <a:ext cx="2276761" cy="71703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solidFill>
                <a:latin typeface="Arial"/>
                <a:cs typeface="Arial"/>
              </a:rPr>
              <a:t>RA (or SDA) Number will auto-populate</a:t>
            </a:r>
          </a:p>
        </p:txBody>
      </p:sp>
      <p:sp>
        <p:nvSpPr>
          <p:cNvPr id="8" name="Oval 7">
            <a:extLst>
              <a:ext uri="{FF2B5EF4-FFF2-40B4-BE49-F238E27FC236}">
                <a16:creationId xmlns:a16="http://schemas.microsoft.com/office/drawing/2014/main" id="{147B0C15-3123-5304-FA63-E3C80CD98E54}"/>
              </a:ext>
            </a:extLst>
          </p:cNvPr>
          <p:cNvSpPr/>
          <p:nvPr/>
        </p:nvSpPr>
        <p:spPr>
          <a:xfrm>
            <a:off x="8750240" y="3556745"/>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6</a:t>
            </a:r>
          </a:p>
        </p:txBody>
      </p:sp>
    </p:spTree>
    <p:extLst>
      <p:ext uri="{BB962C8B-B14F-4D97-AF65-F5344CB8AC3E}">
        <p14:creationId xmlns:p14="http://schemas.microsoft.com/office/powerpoint/2010/main" val="1242212315"/>
      </p:ext>
    </p:extLst>
  </p:cSld>
  <p:clrMapOvr>
    <a:masterClrMapping/>
  </p:clrMapOvr>
  <p:transition>
    <p:cut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id="{1537A61B-4568-4A2F-85E0-CBD3B5C3B7F2}"/>
              </a:ext>
            </a:extLst>
          </p:cNvPr>
          <p:cNvPicPr>
            <a:picLocks noChangeAspect="1"/>
          </p:cNvPicPr>
          <p:nvPr/>
        </p:nvPicPr>
        <p:blipFill>
          <a:blip r:embed="rId3" cstate="email">
            <a:alphaModFix amt="20000"/>
            <a:extLst>
              <a:ext uri="{28A0092B-C50C-407E-A947-70E740481C1C}">
                <a14:useLocalDpi xmlns:a14="http://schemas.microsoft.com/office/drawing/2010/main"/>
              </a:ext>
            </a:extLst>
          </a:blip>
          <a:srcRect/>
          <a:stretch>
            <a:fillRect/>
          </a:stretch>
        </p:blipFill>
        <p:spPr>
          <a:xfrm>
            <a:off x="-12481" y="0"/>
            <a:ext cx="12226607" cy="6858000"/>
          </a:xfrm>
          <a:prstGeom prst="rect">
            <a:avLst/>
          </a:prstGeom>
        </p:spPr>
      </p:pic>
      <p:sp>
        <p:nvSpPr>
          <p:cNvPr id="5" name="Rectangle 4">
            <a:extLst>
              <a:ext uri="{FF2B5EF4-FFF2-40B4-BE49-F238E27FC236}">
                <a16:creationId xmlns:a16="http://schemas.microsoft.com/office/drawing/2014/main" id="{3D1F855A-9262-4A34-A5D1-6B8F07BFE151}"/>
              </a:ext>
            </a:extLst>
          </p:cNvPr>
          <p:cNvSpPr/>
          <p:nvPr/>
        </p:nvSpPr>
        <p:spPr>
          <a:xfrm>
            <a:off x="0" y="6079619"/>
            <a:ext cx="12192000" cy="638176"/>
          </a:xfrm>
          <a:prstGeom prst="rect">
            <a:avLst/>
          </a:prstGeom>
          <a:solidFill>
            <a:srgbClr val="66B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352" b="0" i="0" u="none" strike="noStrike" kern="1200" cap="none" spc="0" normalizeH="0" baseline="0" noProof="0">
              <a:ln>
                <a:noFill/>
              </a:ln>
              <a:solidFill>
                <a:prstClr val="white"/>
              </a:solidFill>
              <a:effectLst/>
              <a:uLnTx/>
              <a:uFillTx/>
              <a:latin typeface="Rockwell" panose="02060603020205020403" pitchFamily="18" charset="0"/>
              <a:ea typeface="+mn-ea"/>
              <a:cs typeface="+mn-cs"/>
            </a:endParaRPr>
          </a:p>
        </p:txBody>
      </p:sp>
      <p:sp>
        <p:nvSpPr>
          <p:cNvPr id="65" name="Rectangle 64">
            <a:extLst>
              <a:ext uri="{FF2B5EF4-FFF2-40B4-BE49-F238E27FC236}">
                <a16:creationId xmlns:a16="http://schemas.microsoft.com/office/drawing/2014/main" id="{D13067CD-2282-47E5-B3A0-E9AC0499E245}"/>
              </a:ext>
            </a:extLst>
          </p:cNvPr>
          <p:cNvSpPr/>
          <p:nvPr/>
        </p:nvSpPr>
        <p:spPr>
          <a:xfrm>
            <a:off x="380380" y="1638600"/>
            <a:ext cx="11440884" cy="4308872"/>
          </a:xfrm>
          <a:prstGeom prst="rect">
            <a:avLst/>
          </a:prstGeom>
          <a:solidFill>
            <a:srgbClr val="FFFFFF"/>
          </a:solidFill>
          <a:ln>
            <a:solidFill>
              <a:schemeClr val="tx1"/>
            </a:solidFill>
          </a:ln>
          <a:effectLst/>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rPr>
              <a:t>The FDP Module in TX-UNPS does not have an upgrade.</a:t>
            </a:r>
            <a:br>
              <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rPr>
            </a:br>
            <a:endPar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endParaRPr>
          </a:p>
          <a:p>
            <a:pPr marL="457200" indent="-457200">
              <a:buFont typeface="Arial"/>
              <a:buChar char="•"/>
              <a:defRPr/>
            </a:pPr>
            <a:r>
              <a:rPr lang="en-US" sz="3200">
                <a:solidFill>
                  <a:srgbClr val="000000"/>
                </a:solidFill>
                <a:effectLst>
                  <a:outerShdw blurRad="1270000" algn="ctr" rotWithShape="0">
                    <a:prstClr val="black">
                      <a:alpha val="40000"/>
                    </a:prstClr>
                  </a:outerShdw>
                </a:effectLst>
                <a:latin typeface="Arial"/>
                <a:ea typeface="Verdana"/>
                <a:cs typeface="Segoe UI"/>
              </a:rPr>
              <a:t>Since 2010</a:t>
            </a:r>
            <a:r>
              <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rPr>
              <a:t>, </a:t>
            </a:r>
            <a:r>
              <a:rPr lang="en-US" sz="3200">
                <a:solidFill>
                  <a:srgbClr val="000000"/>
                </a:solidFill>
                <a:effectLst>
                  <a:outerShdw blurRad="1270000" algn="ctr" rotWithShape="0">
                    <a:prstClr val="black">
                      <a:alpha val="40000"/>
                    </a:prstClr>
                  </a:outerShdw>
                </a:effectLst>
                <a:latin typeface="Arial"/>
                <a:ea typeface="Verdana"/>
                <a:cs typeface="Segoe UI"/>
              </a:rPr>
              <a:t>TDA has used</a:t>
            </a:r>
            <a:r>
              <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rPr>
              <a:t> the Web Based Supply Chain Management System (WBSCM)</a:t>
            </a:r>
            <a:r>
              <a:rPr lang="en-US" sz="3200">
                <a:solidFill>
                  <a:srgbClr val="000000"/>
                </a:solidFill>
                <a:effectLst>
                  <a:outerShdw blurRad="1270000" algn="ctr" rotWithShape="0">
                    <a:prstClr val="black">
                      <a:alpha val="40000"/>
                    </a:prstClr>
                  </a:outerShdw>
                </a:effectLst>
                <a:latin typeface="Arial"/>
                <a:ea typeface="Verdana"/>
                <a:cs typeface="Segoe UI"/>
              </a:rPr>
              <a:t> to submit RA orders to USDA.</a:t>
            </a:r>
            <a:br>
              <a:rPr lang="en-US" sz="3200">
                <a:solidFill>
                  <a:srgbClr val="000000"/>
                </a:solidFill>
                <a:effectLst>
                  <a:outerShdw blurRad="1270000" algn="ctr" rotWithShape="0">
                    <a:prstClr val="black">
                      <a:alpha val="40000"/>
                    </a:prstClr>
                  </a:outerShdw>
                </a:effectLst>
                <a:latin typeface="Arial"/>
                <a:ea typeface="Verdana"/>
                <a:cs typeface="Segoe UI"/>
              </a:rPr>
            </a:br>
            <a:endParaRPr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rPr>
              <a:t>USDA owns and regularly upgrades WBSCM, making it the best solution to serve RAs in Texas now and in the future.</a:t>
            </a:r>
            <a:br>
              <a:rPr kumimoji="0" lang="en-US" sz="3200" b="0" i="0" u="none" strike="noStrike" kern="1200" cap="none" spc="0" normalizeH="0" baseline="0" noProof="0">
                <a:ln>
                  <a:noFill/>
                </a:ln>
                <a:solidFill>
                  <a:srgbClr val="000000"/>
                </a:solidFill>
                <a:effectLst>
                  <a:outerShdw blurRad="1270000" algn="ctr" rotWithShape="0">
                    <a:prstClr val="black">
                      <a:alpha val="40000"/>
                    </a:prstClr>
                  </a:outerShdw>
                </a:effectLst>
                <a:uLnTx/>
                <a:uFillTx/>
                <a:latin typeface="Arial"/>
                <a:ea typeface="Verdana"/>
                <a:cs typeface="Segoe UI"/>
              </a:rPr>
            </a:b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 name="Slide Number Placeholder 2">
            <a:extLst>
              <a:ext uri="{FF2B5EF4-FFF2-40B4-BE49-F238E27FC236}">
                <a16:creationId xmlns:a16="http://schemas.microsoft.com/office/drawing/2014/main" id="{11445BE0-2C12-4CB4-BB40-B4AB860B227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9449E-6FBB-2343-B3AE-D1EFA46A6E77}"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6" name="TextBox 5">
            <a:extLst>
              <a:ext uri="{FF2B5EF4-FFF2-40B4-BE49-F238E27FC236}">
                <a16:creationId xmlns:a16="http://schemas.microsoft.com/office/drawing/2014/main" id="{6D5D46C9-AE84-F2AF-2C91-572145493F6E}"/>
              </a:ext>
            </a:extLst>
          </p:cNvPr>
          <p:cNvSpPr txBox="1"/>
          <p:nvPr/>
        </p:nvSpPr>
        <p:spPr>
          <a:xfrm>
            <a:off x="376428" y="432687"/>
            <a:ext cx="11439144" cy="923330"/>
          </a:xfrm>
          <a:prstGeom prst="rect">
            <a:avLst/>
          </a:prstGeom>
          <a:solidFill>
            <a:srgbClr val="FFFFFF"/>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Century Gothic"/>
                <a:ea typeface="Verdana"/>
                <a:cs typeface="Arial"/>
              </a:rPr>
              <a:t>Why WBSCM?</a:t>
            </a:r>
          </a:p>
        </p:txBody>
      </p:sp>
    </p:spTree>
    <p:extLst>
      <p:ext uri="{BB962C8B-B14F-4D97-AF65-F5344CB8AC3E}">
        <p14:creationId xmlns:p14="http://schemas.microsoft.com/office/powerpoint/2010/main" val="2050343723"/>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10;&#10;Description automatically generated">
            <a:extLst>
              <a:ext uri="{FF2B5EF4-FFF2-40B4-BE49-F238E27FC236}">
                <a16:creationId xmlns:a16="http://schemas.microsoft.com/office/drawing/2014/main" id="{962F143D-5B94-164A-65FE-8ABA026F3D73}"/>
              </a:ext>
            </a:extLst>
          </p:cNvPr>
          <p:cNvPicPr>
            <a:picLocks noChangeAspect="1"/>
          </p:cNvPicPr>
          <p:nvPr/>
        </p:nvPicPr>
        <p:blipFill>
          <a:blip r:embed="rId3"/>
          <a:stretch>
            <a:fillRect/>
          </a:stretch>
        </p:blipFill>
        <p:spPr>
          <a:xfrm>
            <a:off x="584887" y="1507150"/>
            <a:ext cx="10723605" cy="3534780"/>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7" name="Rectangle 6">
            <a:extLst>
              <a:ext uri="{FF2B5EF4-FFF2-40B4-BE49-F238E27FC236}">
                <a16:creationId xmlns:a16="http://schemas.microsoft.com/office/drawing/2014/main" id="{AE7C74CF-9FC8-3952-8C87-0D2A7899F32E}"/>
              </a:ext>
            </a:extLst>
          </p:cNvPr>
          <p:cNvSpPr/>
          <p:nvPr/>
        </p:nvSpPr>
        <p:spPr>
          <a:xfrm>
            <a:off x="3692578" y="2575574"/>
            <a:ext cx="853498" cy="22411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Arrow: Right 7">
            <a:extLst>
              <a:ext uri="{FF2B5EF4-FFF2-40B4-BE49-F238E27FC236}">
                <a16:creationId xmlns:a16="http://schemas.microsoft.com/office/drawing/2014/main" id="{520CBFEB-24E9-1F8E-A378-66C912F8F798}"/>
              </a:ext>
            </a:extLst>
          </p:cNvPr>
          <p:cNvSpPr/>
          <p:nvPr/>
        </p:nvSpPr>
        <p:spPr>
          <a:xfrm rot="10800000">
            <a:off x="4549119" y="2599994"/>
            <a:ext cx="1259169" cy="230218"/>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10" name="Rectangle: Rounded Corners 9">
            <a:extLst>
              <a:ext uri="{FF2B5EF4-FFF2-40B4-BE49-F238E27FC236}">
                <a16:creationId xmlns:a16="http://schemas.microsoft.com/office/drawing/2014/main" id="{08617B6C-A1F7-18EB-0F86-ECAF9C73B42E}"/>
              </a:ext>
            </a:extLst>
          </p:cNvPr>
          <p:cNvSpPr/>
          <p:nvPr/>
        </p:nvSpPr>
        <p:spPr>
          <a:xfrm>
            <a:off x="5471170" y="2307453"/>
            <a:ext cx="2276761" cy="81643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solidFill>
                <a:latin typeface="Arial"/>
                <a:cs typeface="Arial"/>
              </a:rPr>
              <a:t>Click execute when all required fields are entered.</a:t>
            </a:r>
          </a:p>
        </p:txBody>
      </p:sp>
      <p:sp>
        <p:nvSpPr>
          <p:cNvPr id="5" name="Oval 4">
            <a:extLst>
              <a:ext uri="{FF2B5EF4-FFF2-40B4-BE49-F238E27FC236}">
                <a16:creationId xmlns:a16="http://schemas.microsoft.com/office/drawing/2014/main" id="{47EF4993-AA14-AB22-894F-E2E5931F117E}"/>
              </a:ext>
            </a:extLst>
          </p:cNvPr>
          <p:cNvSpPr/>
          <p:nvPr/>
        </p:nvSpPr>
        <p:spPr>
          <a:xfrm>
            <a:off x="7561520" y="2307065"/>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7</a:t>
            </a:r>
          </a:p>
        </p:txBody>
      </p:sp>
    </p:spTree>
    <p:extLst>
      <p:ext uri="{BB962C8B-B14F-4D97-AF65-F5344CB8AC3E}">
        <p14:creationId xmlns:p14="http://schemas.microsoft.com/office/powerpoint/2010/main" val="4206340924"/>
      </p:ext>
    </p:extLst>
  </p:cSld>
  <p:clrMapOvr>
    <a:masterClrMapping/>
  </p:clrMapOvr>
  <p:transition>
    <p:cut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4" name="Picture 4">
            <a:extLst>
              <a:ext uri="{FF2B5EF4-FFF2-40B4-BE49-F238E27FC236}">
                <a16:creationId xmlns:a16="http://schemas.microsoft.com/office/drawing/2014/main" id="{AC516B04-5724-003A-F885-02A1AD08F91B}"/>
              </a:ext>
            </a:extLst>
          </p:cNvPr>
          <p:cNvPicPr>
            <a:picLocks noChangeAspect="1"/>
          </p:cNvPicPr>
          <p:nvPr/>
        </p:nvPicPr>
        <p:blipFill>
          <a:blip r:embed="rId3"/>
          <a:stretch>
            <a:fillRect/>
          </a:stretch>
        </p:blipFill>
        <p:spPr>
          <a:xfrm>
            <a:off x="558250" y="1372210"/>
            <a:ext cx="10785610" cy="4113578"/>
          </a:xfrm>
          <a:prstGeom prst="rect">
            <a:avLst/>
          </a:prstGeom>
          <a:ln w="12700">
            <a:solidFill>
              <a:schemeClr val="tx1"/>
            </a:solidFill>
          </a:ln>
        </p:spPr>
      </p:pic>
      <p:sp>
        <p:nvSpPr>
          <p:cNvPr id="5" name="Rectangle 4">
            <a:extLst>
              <a:ext uri="{FF2B5EF4-FFF2-40B4-BE49-F238E27FC236}">
                <a16:creationId xmlns:a16="http://schemas.microsoft.com/office/drawing/2014/main" id="{243A9F52-D5FB-614D-461E-35591DCF3459}"/>
              </a:ext>
            </a:extLst>
          </p:cNvPr>
          <p:cNvSpPr/>
          <p:nvPr/>
        </p:nvSpPr>
        <p:spPr>
          <a:xfrm>
            <a:off x="2419966" y="2802340"/>
            <a:ext cx="1818981" cy="53057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0E510F28-F52D-88C0-FC01-F0BC6CBB47CB}"/>
              </a:ext>
            </a:extLst>
          </p:cNvPr>
          <p:cNvSpPr/>
          <p:nvPr/>
        </p:nvSpPr>
        <p:spPr>
          <a:xfrm rot="10800000">
            <a:off x="4344963" y="2917644"/>
            <a:ext cx="1267451" cy="37930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7" name="Rectangle: Rounded Corners 6">
            <a:extLst>
              <a:ext uri="{FF2B5EF4-FFF2-40B4-BE49-F238E27FC236}">
                <a16:creationId xmlns:a16="http://schemas.microsoft.com/office/drawing/2014/main" id="{23A8669E-FFC6-C303-971A-04F4E70644C0}"/>
              </a:ext>
            </a:extLst>
          </p:cNvPr>
          <p:cNvSpPr/>
          <p:nvPr/>
        </p:nvSpPr>
        <p:spPr>
          <a:xfrm>
            <a:off x="5664356" y="2477182"/>
            <a:ext cx="4107006" cy="171183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a:buChar char="•"/>
            </a:pPr>
            <a:r>
              <a:rPr lang="en-US" b="1">
                <a:solidFill>
                  <a:schemeClr val="tx1"/>
                </a:solidFill>
                <a:latin typeface="Arial"/>
                <a:cs typeface="Arial"/>
              </a:rPr>
              <a:t>Report will appear in Main Content Area. Can view in Main Content Area OR:</a:t>
            </a:r>
            <a:br>
              <a:rPr lang="en-US" b="1">
                <a:solidFill>
                  <a:schemeClr val="tx1"/>
                </a:solidFill>
                <a:latin typeface="Arial"/>
                <a:cs typeface="Arial"/>
              </a:rPr>
            </a:br>
            <a:endParaRPr lang="en-US" b="1">
              <a:solidFill>
                <a:schemeClr val="tx1"/>
              </a:solidFill>
              <a:latin typeface="Arial"/>
              <a:cs typeface="Arial"/>
            </a:endParaRPr>
          </a:p>
          <a:p>
            <a:pPr marL="285750" indent="-285750">
              <a:buFont typeface="Arial"/>
              <a:buChar char="•"/>
            </a:pPr>
            <a:r>
              <a:rPr lang="en-US" b="1">
                <a:solidFill>
                  <a:schemeClr val="tx1"/>
                </a:solidFill>
                <a:latin typeface="Arial"/>
                <a:cs typeface="Arial"/>
              </a:rPr>
              <a:t>Option 1: Click on Print to PDF</a:t>
            </a:r>
            <a:endParaRPr lang="en-US">
              <a:solidFill>
                <a:schemeClr val="tx1"/>
              </a:solidFill>
            </a:endParaRPr>
          </a:p>
          <a:p>
            <a:pPr marL="285750" indent="-285750">
              <a:buFont typeface="Arial"/>
              <a:buChar char="•"/>
            </a:pPr>
            <a:endParaRPr lang="en-US" b="1">
              <a:solidFill>
                <a:schemeClr val="tx1"/>
              </a:solidFill>
              <a:latin typeface="Arial"/>
              <a:cs typeface="Arial"/>
            </a:endParaRPr>
          </a:p>
        </p:txBody>
      </p:sp>
    </p:spTree>
    <p:extLst>
      <p:ext uri="{BB962C8B-B14F-4D97-AF65-F5344CB8AC3E}">
        <p14:creationId xmlns:p14="http://schemas.microsoft.com/office/powerpoint/2010/main" val="2076207162"/>
      </p:ext>
    </p:extLst>
  </p:cSld>
  <p:clrMapOvr>
    <a:masterClrMapping/>
  </p:clrMapOvr>
  <p:transition>
    <p:cut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4" name="Picture 4">
            <a:extLst>
              <a:ext uri="{FF2B5EF4-FFF2-40B4-BE49-F238E27FC236}">
                <a16:creationId xmlns:a16="http://schemas.microsoft.com/office/drawing/2014/main" id="{AC516B04-5724-003A-F885-02A1AD08F91B}"/>
              </a:ext>
            </a:extLst>
          </p:cNvPr>
          <p:cNvPicPr>
            <a:picLocks noChangeAspect="1"/>
          </p:cNvPicPr>
          <p:nvPr/>
        </p:nvPicPr>
        <p:blipFill>
          <a:blip r:embed="rId3"/>
          <a:stretch>
            <a:fillRect/>
          </a:stretch>
        </p:blipFill>
        <p:spPr>
          <a:xfrm>
            <a:off x="558250" y="1372210"/>
            <a:ext cx="10785610" cy="4113578"/>
          </a:xfrm>
          <a:prstGeom prst="rect">
            <a:avLst/>
          </a:prstGeom>
          <a:ln w="12700">
            <a:solidFill>
              <a:schemeClr val="tx1"/>
            </a:solidFill>
          </a:ln>
        </p:spPr>
      </p:pic>
      <p:sp>
        <p:nvSpPr>
          <p:cNvPr id="5" name="Rectangle 4">
            <a:extLst>
              <a:ext uri="{FF2B5EF4-FFF2-40B4-BE49-F238E27FC236}">
                <a16:creationId xmlns:a16="http://schemas.microsoft.com/office/drawing/2014/main" id="{243A9F52-D5FB-614D-461E-35591DCF3459}"/>
              </a:ext>
            </a:extLst>
          </p:cNvPr>
          <p:cNvSpPr/>
          <p:nvPr/>
        </p:nvSpPr>
        <p:spPr>
          <a:xfrm>
            <a:off x="4345561" y="3430475"/>
            <a:ext cx="1159954" cy="53057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0E510F28-F52D-88C0-FC01-F0BC6CBB47CB}"/>
              </a:ext>
            </a:extLst>
          </p:cNvPr>
          <p:cNvSpPr/>
          <p:nvPr/>
        </p:nvSpPr>
        <p:spPr>
          <a:xfrm rot="10800000">
            <a:off x="5508558" y="3504590"/>
            <a:ext cx="1267451" cy="37930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7" name="Rectangle: Rounded Corners 6">
            <a:extLst>
              <a:ext uri="{FF2B5EF4-FFF2-40B4-BE49-F238E27FC236}">
                <a16:creationId xmlns:a16="http://schemas.microsoft.com/office/drawing/2014/main" id="{23A8669E-FFC6-C303-971A-04F4E70644C0}"/>
              </a:ext>
            </a:extLst>
          </p:cNvPr>
          <p:cNvSpPr/>
          <p:nvPr/>
        </p:nvSpPr>
        <p:spPr>
          <a:xfrm>
            <a:off x="6776464" y="2864180"/>
            <a:ext cx="3231275" cy="115667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latin typeface="Arial"/>
                <a:cs typeface="Arial"/>
              </a:rPr>
              <a:t>Option 2:</a:t>
            </a:r>
            <a:br>
              <a:rPr lang="en-US" b="1">
                <a:solidFill>
                  <a:schemeClr val="tx1"/>
                </a:solidFill>
                <a:latin typeface="Arial"/>
                <a:cs typeface="Arial"/>
              </a:rPr>
            </a:br>
            <a:r>
              <a:rPr lang="en-US" b="1">
                <a:solidFill>
                  <a:schemeClr val="tx1"/>
                </a:solidFill>
                <a:latin typeface="Arial"/>
                <a:cs typeface="Arial"/>
              </a:rPr>
              <a:t> Export to Microsoft Excel</a:t>
            </a:r>
            <a:endParaRPr lang="en-US">
              <a:solidFill>
                <a:schemeClr val="tx1"/>
              </a:solidFill>
            </a:endParaRPr>
          </a:p>
        </p:txBody>
      </p:sp>
    </p:spTree>
    <p:extLst>
      <p:ext uri="{BB962C8B-B14F-4D97-AF65-F5344CB8AC3E}">
        <p14:creationId xmlns:p14="http://schemas.microsoft.com/office/powerpoint/2010/main" val="3315971516"/>
      </p:ext>
    </p:extLst>
  </p:cSld>
  <p:clrMapOvr>
    <a:masterClrMapping/>
  </p:clrMapOvr>
  <p:transition>
    <p:cut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8" name="Picture 9" descr="Graphical user interface, text, application&#10;&#10;Description automatically generated">
            <a:extLst>
              <a:ext uri="{FF2B5EF4-FFF2-40B4-BE49-F238E27FC236}">
                <a16:creationId xmlns:a16="http://schemas.microsoft.com/office/drawing/2014/main" id="{99EFA661-76D8-F5CD-F7E2-2372C34AFD5B}"/>
              </a:ext>
            </a:extLst>
          </p:cNvPr>
          <p:cNvPicPr>
            <a:picLocks noChangeAspect="1"/>
          </p:cNvPicPr>
          <p:nvPr/>
        </p:nvPicPr>
        <p:blipFill>
          <a:blip r:embed="rId3"/>
          <a:stretch>
            <a:fillRect/>
          </a:stretch>
        </p:blipFill>
        <p:spPr>
          <a:xfrm>
            <a:off x="1622613" y="1261994"/>
            <a:ext cx="8650940" cy="4719494"/>
          </a:xfrm>
          <a:prstGeom prst="rect">
            <a:avLst/>
          </a:prstGeom>
          <a:ln w="12700">
            <a:solidFill>
              <a:schemeClr val="tx1"/>
            </a:solidFill>
          </a:ln>
        </p:spPr>
      </p:pic>
      <p:sp>
        <p:nvSpPr>
          <p:cNvPr id="10" name="Rectangle 9">
            <a:extLst>
              <a:ext uri="{FF2B5EF4-FFF2-40B4-BE49-F238E27FC236}">
                <a16:creationId xmlns:a16="http://schemas.microsoft.com/office/drawing/2014/main" id="{9B45D750-CA3B-E23A-78DD-F15422C253BE}"/>
              </a:ext>
            </a:extLst>
          </p:cNvPr>
          <p:cNvSpPr/>
          <p:nvPr/>
        </p:nvSpPr>
        <p:spPr>
          <a:xfrm>
            <a:off x="1674078" y="5232381"/>
            <a:ext cx="3311483" cy="79951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39A85D08-F862-54B2-99A9-F4DE6FFD4B63}"/>
              </a:ext>
            </a:extLst>
          </p:cNvPr>
          <p:cNvSpPr/>
          <p:nvPr/>
        </p:nvSpPr>
        <p:spPr>
          <a:xfrm rot="8880000">
            <a:off x="5024463" y="5091343"/>
            <a:ext cx="1679827" cy="639280"/>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13" name="Rectangle: Rounded Corners 12">
            <a:extLst>
              <a:ext uri="{FF2B5EF4-FFF2-40B4-BE49-F238E27FC236}">
                <a16:creationId xmlns:a16="http://schemas.microsoft.com/office/drawing/2014/main" id="{4819887B-262B-BFCC-481A-3EF453106F83}"/>
              </a:ext>
            </a:extLst>
          </p:cNvPr>
          <p:cNvSpPr/>
          <p:nvPr/>
        </p:nvSpPr>
        <p:spPr>
          <a:xfrm>
            <a:off x="6383349" y="3617215"/>
            <a:ext cx="3409236" cy="154588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a:buChar char="•"/>
            </a:pPr>
            <a:r>
              <a:rPr lang="en-US" sz="1600" b="1">
                <a:solidFill>
                  <a:schemeClr val="tx1"/>
                </a:solidFill>
                <a:latin typeface="Arial"/>
                <a:cs typeface="Arial"/>
              </a:rPr>
              <a:t>In Chrome, Excel Report will appear at the bottom of screen.</a:t>
            </a:r>
          </a:p>
          <a:p>
            <a:pPr marL="285750" indent="-285750">
              <a:buFont typeface="Arial"/>
              <a:buChar char="•"/>
            </a:pPr>
            <a:r>
              <a:rPr lang="en-US" sz="1600" b="1">
                <a:solidFill>
                  <a:schemeClr val="tx1"/>
                </a:solidFill>
                <a:latin typeface="Arial"/>
                <a:cs typeface="Arial"/>
              </a:rPr>
              <a:t>Click on file to open.</a:t>
            </a:r>
          </a:p>
        </p:txBody>
      </p:sp>
    </p:spTree>
    <p:extLst>
      <p:ext uri="{BB962C8B-B14F-4D97-AF65-F5344CB8AC3E}">
        <p14:creationId xmlns:p14="http://schemas.microsoft.com/office/powerpoint/2010/main" val="3484059006"/>
      </p:ext>
    </p:extLst>
  </p:cSld>
  <p:clrMapOvr>
    <a:masterClrMapping/>
  </p:clrMapOvr>
  <p:transition>
    <p:cut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5EC172-9679-9DA3-73D6-92035945C97F}"/>
              </a:ext>
            </a:extLst>
          </p:cNvPr>
          <p:cNvPicPr>
            <a:picLocks noChangeAspect="1"/>
          </p:cNvPicPr>
          <p:nvPr/>
        </p:nvPicPr>
        <p:blipFill>
          <a:blip r:embed="rId3"/>
          <a:stretch>
            <a:fillRect/>
          </a:stretch>
        </p:blipFill>
        <p:spPr>
          <a:xfrm>
            <a:off x="418608" y="1807007"/>
            <a:ext cx="11354784" cy="3215919"/>
          </a:xfrm>
          <a:prstGeom prst="rect">
            <a:avLst/>
          </a:prstGeom>
          <a:ln>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2" name="Arrow: Right 11">
            <a:extLst>
              <a:ext uri="{FF2B5EF4-FFF2-40B4-BE49-F238E27FC236}">
                <a16:creationId xmlns:a16="http://schemas.microsoft.com/office/drawing/2014/main" id="{0A695F68-8385-0DAD-118D-55A2A26187BA}"/>
              </a:ext>
            </a:extLst>
          </p:cNvPr>
          <p:cNvSpPr/>
          <p:nvPr/>
        </p:nvSpPr>
        <p:spPr>
          <a:xfrm rot="3737577">
            <a:off x="7193134" y="2512493"/>
            <a:ext cx="1214846" cy="521231"/>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13" name="Arrow: Right 12">
            <a:extLst>
              <a:ext uri="{FF2B5EF4-FFF2-40B4-BE49-F238E27FC236}">
                <a16:creationId xmlns:a16="http://schemas.microsoft.com/office/drawing/2014/main" id="{EA8A998A-FA1B-0E72-FF8D-58E6AAA692AA}"/>
              </a:ext>
            </a:extLst>
          </p:cNvPr>
          <p:cNvSpPr/>
          <p:nvPr/>
        </p:nvSpPr>
        <p:spPr>
          <a:xfrm rot="18709583">
            <a:off x="10756161" y="4951997"/>
            <a:ext cx="768861" cy="395091"/>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14" name="Arrow: Right 13">
            <a:extLst>
              <a:ext uri="{FF2B5EF4-FFF2-40B4-BE49-F238E27FC236}">
                <a16:creationId xmlns:a16="http://schemas.microsoft.com/office/drawing/2014/main" id="{8F8C3AD4-8ACC-CA3D-E4DA-63E41338E8C9}"/>
              </a:ext>
            </a:extLst>
          </p:cNvPr>
          <p:cNvSpPr/>
          <p:nvPr/>
        </p:nvSpPr>
        <p:spPr>
          <a:xfrm rot="13952941">
            <a:off x="8492174" y="4914804"/>
            <a:ext cx="691663" cy="395091"/>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4" name="Rectangle: Rounded Corners 3">
            <a:extLst>
              <a:ext uri="{FF2B5EF4-FFF2-40B4-BE49-F238E27FC236}">
                <a16:creationId xmlns:a16="http://schemas.microsoft.com/office/drawing/2014/main" id="{B06AE66D-20F6-AE67-1EC2-5EFC40DA1B3A}"/>
              </a:ext>
            </a:extLst>
          </p:cNvPr>
          <p:cNvSpPr/>
          <p:nvPr/>
        </p:nvSpPr>
        <p:spPr>
          <a:xfrm>
            <a:off x="4239860" y="1412385"/>
            <a:ext cx="3409236" cy="96610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solidFill>
                <a:latin typeface="Arial"/>
                <a:cs typeface="Arial"/>
              </a:rPr>
              <a:t>May have to Enable Editing if presented with option before opening file.</a:t>
            </a:r>
          </a:p>
        </p:txBody>
      </p:sp>
      <p:sp>
        <p:nvSpPr>
          <p:cNvPr id="5" name="Rectangle: Rounded Corners 4">
            <a:extLst>
              <a:ext uri="{FF2B5EF4-FFF2-40B4-BE49-F238E27FC236}">
                <a16:creationId xmlns:a16="http://schemas.microsoft.com/office/drawing/2014/main" id="{457CADE0-2DD5-24AA-77E0-AAB2353C9AE4}"/>
              </a:ext>
            </a:extLst>
          </p:cNvPr>
          <p:cNvSpPr/>
          <p:nvPr/>
        </p:nvSpPr>
        <p:spPr>
          <a:xfrm>
            <a:off x="8928644" y="5204011"/>
            <a:ext cx="2211948" cy="69452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solidFill>
                <a:latin typeface="Arial"/>
                <a:cs typeface="Arial"/>
              </a:rPr>
              <a:t>Scroll bar at bottom to see all columns.</a:t>
            </a:r>
          </a:p>
        </p:txBody>
      </p:sp>
    </p:spTree>
    <p:extLst>
      <p:ext uri="{BB962C8B-B14F-4D97-AF65-F5344CB8AC3E}">
        <p14:creationId xmlns:p14="http://schemas.microsoft.com/office/powerpoint/2010/main" val="1248442753"/>
      </p:ext>
    </p:extLst>
  </p:cSld>
  <p:clrMapOvr>
    <a:masterClrMapping/>
  </p:clrMapOvr>
  <p:transition>
    <p:cut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3" descr="Table&#10;&#10;Description automatically generated">
            <a:extLst>
              <a:ext uri="{FF2B5EF4-FFF2-40B4-BE49-F238E27FC236}">
                <a16:creationId xmlns:a16="http://schemas.microsoft.com/office/drawing/2014/main" id="{44E26421-5994-7F90-1676-9E5AE6E4C755}"/>
              </a:ext>
            </a:extLst>
          </p:cNvPr>
          <p:cNvPicPr>
            <a:picLocks noChangeAspect="1"/>
          </p:cNvPicPr>
          <p:nvPr/>
        </p:nvPicPr>
        <p:blipFill rotWithShape="1">
          <a:blip r:embed="rId3"/>
          <a:srcRect l="1" r="45391" b="-2130"/>
          <a:stretch/>
        </p:blipFill>
        <p:spPr>
          <a:xfrm>
            <a:off x="584462" y="1335789"/>
            <a:ext cx="10584281" cy="4078601"/>
          </a:xfrm>
          <a:prstGeom prst="rect">
            <a:avLst/>
          </a:prstGeom>
          <a:ln w="12700">
            <a:solidFill>
              <a:schemeClr val="tx1"/>
            </a:solidFill>
          </a:ln>
        </p:spPr>
      </p:pic>
      <p:sp>
        <p:nvSpPr>
          <p:cNvPr id="4" name="Rectangle: Rounded Corners 3">
            <a:extLst>
              <a:ext uri="{FF2B5EF4-FFF2-40B4-BE49-F238E27FC236}">
                <a16:creationId xmlns:a16="http://schemas.microsoft.com/office/drawing/2014/main" id="{B06AE66D-20F6-AE67-1EC2-5EFC40DA1B3A}"/>
              </a:ext>
            </a:extLst>
          </p:cNvPr>
          <p:cNvSpPr/>
          <p:nvPr/>
        </p:nvSpPr>
        <p:spPr>
          <a:xfrm>
            <a:off x="2002423" y="4658592"/>
            <a:ext cx="1711302" cy="52712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RA WBSCM ID Number</a:t>
            </a:r>
            <a:endParaRPr lang="en-US">
              <a:solidFill>
                <a:schemeClr val="tx1"/>
              </a:solidFill>
            </a:endParaRPr>
          </a:p>
        </p:txBody>
      </p:sp>
      <p:sp>
        <p:nvSpPr>
          <p:cNvPr id="6" name="Rectangle 5">
            <a:extLst>
              <a:ext uri="{FF2B5EF4-FFF2-40B4-BE49-F238E27FC236}">
                <a16:creationId xmlns:a16="http://schemas.microsoft.com/office/drawing/2014/main" id="{E29C7E71-D1A4-8D8A-8C86-3B06D0F777E6}"/>
              </a:ext>
            </a:extLst>
          </p:cNvPr>
          <p:cNvSpPr/>
          <p:nvPr/>
        </p:nvSpPr>
        <p:spPr>
          <a:xfrm>
            <a:off x="1759226" y="3806688"/>
            <a:ext cx="1441174" cy="60344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675897114"/>
      </p:ext>
    </p:extLst>
  </p:cSld>
  <p:clrMapOvr>
    <a:masterClrMapping/>
  </p:clrMapOvr>
  <p:transition>
    <p:cut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Table&#10;&#10;Description automatically generated">
            <a:extLst>
              <a:ext uri="{FF2B5EF4-FFF2-40B4-BE49-F238E27FC236}">
                <a16:creationId xmlns:a16="http://schemas.microsoft.com/office/drawing/2014/main" id="{57507431-6D43-D7B6-0EE9-6D5C6672C176}"/>
              </a:ext>
            </a:extLst>
          </p:cNvPr>
          <p:cNvPicPr>
            <a:picLocks noChangeAspect="1"/>
          </p:cNvPicPr>
          <p:nvPr/>
        </p:nvPicPr>
        <p:blipFill rotWithShape="1">
          <a:blip r:embed="rId3"/>
          <a:srcRect l="1" r="45391" b="-2130"/>
          <a:stretch/>
        </p:blipFill>
        <p:spPr>
          <a:xfrm>
            <a:off x="584462" y="1335789"/>
            <a:ext cx="10584281" cy="4078601"/>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Rounded Corners 3">
            <a:extLst>
              <a:ext uri="{FF2B5EF4-FFF2-40B4-BE49-F238E27FC236}">
                <a16:creationId xmlns:a16="http://schemas.microsoft.com/office/drawing/2014/main" id="{B06AE66D-20F6-AE67-1EC2-5EFC40DA1B3A}"/>
              </a:ext>
            </a:extLst>
          </p:cNvPr>
          <p:cNvSpPr/>
          <p:nvPr/>
        </p:nvSpPr>
        <p:spPr>
          <a:xfrm>
            <a:off x="3645084" y="4691722"/>
            <a:ext cx="1156368" cy="52712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solidFill>
                <a:latin typeface="Arial"/>
                <a:cs typeface="Arial"/>
              </a:rPr>
              <a:t>RA Name</a:t>
            </a:r>
          </a:p>
        </p:txBody>
      </p:sp>
      <p:sp>
        <p:nvSpPr>
          <p:cNvPr id="6" name="Rectangle 5">
            <a:extLst>
              <a:ext uri="{FF2B5EF4-FFF2-40B4-BE49-F238E27FC236}">
                <a16:creationId xmlns:a16="http://schemas.microsoft.com/office/drawing/2014/main" id="{E29C7E71-D1A4-8D8A-8C86-3B06D0F777E6}"/>
              </a:ext>
            </a:extLst>
          </p:cNvPr>
          <p:cNvSpPr/>
          <p:nvPr/>
        </p:nvSpPr>
        <p:spPr>
          <a:xfrm>
            <a:off x="3147909" y="3862789"/>
            <a:ext cx="2123887" cy="52712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36489657"/>
      </p:ext>
    </p:extLst>
  </p:cSld>
  <p:clrMapOvr>
    <a:masterClrMapping/>
  </p:clrMapOvr>
  <p:transition>
    <p:cut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Table&#10;&#10;Description automatically generated">
            <a:extLst>
              <a:ext uri="{FF2B5EF4-FFF2-40B4-BE49-F238E27FC236}">
                <a16:creationId xmlns:a16="http://schemas.microsoft.com/office/drawing/2014/main" id="{8AEBAD17-2D93-9397-E3BB-95657C873DA3}"/>
              </a:ext>
            </a:extLst>
          </p:cNvPr>
          <p:cNvPicPr>
            <a:picLocks noChangeAspect="1"/>
          </p:cNvPicPr>
          <p:nvPr/>
        </p:nvPicPr>
        <p:blipFill rotWithShape="1">
          <a:blip r:embed="rId3"/>
          <a:srcRect l="1" r="45391" b="-2130"/>
          <a:stretch/>
        </p:blipFill>
        <p:spPr>
          <a:xfrm>
            <a:off x="584462" y="1335789"/>
            <a:ext cx="10584281" cy="4078601"/>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Rounded Corners 3">
            <a:extLst>
              <a:ext uri="{FF2B5EF4-FFF2-40B4-BE49-F238E27FC236}">
                <a16:creationId xmlns:a16="http://schemas.microsoft.com/office/drawing/2014/main" id="{B06AE66D-20F6-AE67-1EC2-5EFC40DA1B3A}"/>
              </a:ext>
            </a:extLst>
          </p:cNvPr>
          <p:cNvSpPr/>
          <p:nvPr/>
        </p:nvSpPr>
        <p:spPr>
          <a:xfrm>
            <a:off x="5944478" y="4797039"/>
            <a:ext cx="1512520" cy="76731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RA City and State</a:t>
            </a:r>
            <a:endParaRPr lang="en-US">
              <a:solidFill>
                <a:schemeClr val="tx1"/>
              </a:solidFill>
            </a:endParaRPr>
          </a:p>
        </p:txBody>
      </p:sp>
      <p:sp>
        <p:nvSpPr>
          <p:cNvPr id="6" name="Rectangle 5">
            <a:extLst>
              <a:ext uri="{FF2B5EF4-FFF2-40B4-BE49-F238E27FC236}">
                <a16:creationId xmlns:a16="http://schemas.microsoft.com/office/drawing/2014/main" id="{E29C7E71-D1A4-8D8A-8C86-3B06D0F777E6}"/>
              </a:ext>
            </a:extLst>
          </p:cNvPr>
          <p:cNvSpPr/>
          <p:nvPr/>
        </p:nvSpPr>
        <p:spPr>
          <a:xfrm>
            <a:off x="5247861" y="3804404"/>
            <a:ext cx="2748474" cy="59031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78789952"/>
      </p:ext>
    </p:extLst>
  </p:cSld>
  <p:clrMapOvr>
    <a:masterClrMapping/>
  </p:clrMapOvr>
  <p:transition>
    <p:cut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8" name="Picture 3" descr="Table&#10;&#10;Description automatically generated">
            <a:extLst>
              <a:ext uri="{FF2B5EF4-FFF2-40B4-BE49-F238E27FC236}">
                <a16:creationId xmlns:a16="http://schemas.microsoft.com/office/drawing/2014/main" id="{20737DED-EA04-0A94-904B-FDE65A3D5CBF}"/>
              </a:ext>
            </a:extLst>
          </p:cNvPr>
          <p:cNvPicPr>
            <a:picLocks noChangeAspect="1"/>
          </p:cNvPicPr>
          <p:nvPr/>
        </p:nvPicPr>
        <p:blipFill rotWithShape="1">
          <a:blip r:embed="rId3"/>
          <a:srcRect l="1" r="45391" b="-2130"/>
          <a:stretch/>
        </p:blipFill>
        <p:spPr>
          <a:xfrm>
            <a:off x="584462" y="1335789"/>
            <a:ext cx="10584281" cy="4078601"/>
          </a:xfrm>
          <a:prstGeom prst="rect">
            <a:avLst/>
          </a:prstGeom>
          <a:ln w="12700">
            <a:solidFill>
              <a:schemeClr val="tx1"/>
            </a:solidFill>
          </a:ln>
        </p:spPr>
      </p:pic>
      <p:sp>
        <p:nvSpPr>
          <p:cNvPr id="4" name="Rectangle: Rounded Corners 3">
            <a:extLst>
              <a:ext uri="{FF2B5EF4-FFF2-40B4-BE49-F238E27FC236}">
                <a16:creationId xmlns:a16="http://schemas.microsoft.com/office/drawing/2014/main" id="{B06AE66D-20F6-AE67-1EC2-5EFC40DA1B3A}"/>
              </a:ext>
            </a:extLst>
          </p:cNvPr>
          <p:cNvSpPr/>
          <p:nvPr/>
        </p:nvSpPr>
        <p:spPr>
          <a:xfrm>
            <a:off x="8349808" y="4647072"/>
            <a:ext cx="1553933" cy="76731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Program Year Being Reviewed</a:t>
            </a:r>
            <a:endParaRPr lang="en-US">
              <a:solidFill>
                <a:schemeClr val="tx1"/>
              </a:solidFill>
            </a:endParaRPr>
          </a:p>
        </p:txBody>
      </p:sp>
      <p:sp>
        <p:nvSpPr>
          <p:cNvPr id="6" name="Rectangle 5">
            <a:extLst>
              <a:ext uri="{FF2B5EF4-FFF2-40B4-BE49-F238E27FC236}">
                <a16:creationId xmlns:a16="http://schemas.microsoft.com/office/drawing/2014/main" id="{E29C7E71-D1A4-8D8A-8C86-3B06D0F777E6}"/>
              </a:ext>
            </a:extLst>
          </p:cNvPr>
          <p:cNvSpPr/>
          <p:nvPr/>
        </p:nvSpPr>
        <p:spPr>
          <a:xfrm>
            <a:off x="7953022" y="3818139"/>
            <a:ext cx="1377589" cy="54310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88961012"/>
      </p:ext>
    </p:extLst>
  </p:cSld>
  <p:clrMapOvr>
    <a:masterClrMapping/>
  </p:clrMapOvr>
  <p:transition>
    <p:cut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39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3" descr="Table&#10;&#10;Description automatically generated">
            <a:extLst>
              <a:ext uri="{FF2B5EF4-FFF2-40B4-BE49-F238E27FC236}">
                <a16:creationId xmlns:a16="http://schemas.microsoft.com/office/drawing/2014/main" id="{44E26421-5994-7F90-1676-9E5AE6E4C755}"/>
              </a:ext>
            </a:extLst>
          </p:cNvPr>
          <p:cNvPicPr>
            <a:picLocks noChangeAspect="1"/>
          </p:cNvPicPr>
          <p:nvPr/>
        </p:nvPicPr>
        <p:blipFill rotWithShape="1">
          <a:blip r:embed="rId3"/>
          <a:srcRect l="37763" b="1657"/>
          <a:stretch/>
        </p:blipFill>
        <p:spPr>
          <a:xfrm>
            <a:off x="598981" y="1189391"/>
            <a:ext cx="10676408" cy="3475915"/>
          </a:xfrm>
          <a:prstGeom prst="rect">
            <a:avLst/>
          </a:prstGeom>
          <a:ln w="12700">
            <a:solidFill>
              <a:schemeClr val="tx1"/>
            </a:solidFill>
          </a:ln>
        </p:spPr>
      </p:pic>
      <p:sp>
        <p:nvSpPr>
          <p:cNvPr id="6" name="Rectangle 5">
            <a:extLst>
              <a:ext uri="{FF2B5EF4-FFF2-40B4-BE49-F238E27FC236}">
                <a16:creationId xmlns:a16="http://schemas.microsoft.com/office/drawing/2014/main" id="{E29C7E71-D1A4-8D8A-8C86-3B06D0F777E6}"/>
              </a:ext>
            </a:extLst>
          </p:cNvPr>
          <p:cNvSpPr/>
          <p:nvPr/>
        </p:nvSpPr>
        <p:spPr>
          <a:xfrm>
            <a:off x="1811678" y="3359426"/>
            <a:ext cx="1640649" cy="54924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
            <a:extLst>
              <a:ext uri="{FF2B5EF4-FFF2-40B4-BE49-F238E27FC236}">
                <a16:creationId xmlns:a16="http://schemas.microsoft.com/office/drawing/2014/main" id="{6FCD3C7B-2977-10CF-7C93-AA833EFC2733}"/>
              </a:ext>
            </a:extLst>
          </p:cNvPr>
          <p:cNvSpPr/>
          <p:nvPr/>
        </p:nvSpPr>
        <p:spPr>
          <a:xfrm>
            <a:off x="3607444" y="4425347"/>
            <a:ext cx="4841231" cy="156768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latin typeface="Arial"/>
                <a:cs typeface="Arial"/>
              </a:rPr>
              <a:t>Beginning Balance:</a:t>
            </a:r>
            <a:endParaRPr lang="en-US">
              <a:solidFill>
                <a:schemeClr val="tx1"/>
              </a:solidFill>
              <a:latin typeface="Century Gothic"/>
              <a:cs typeface="Arial"/>
            </a:endParaRPr>
          </a:p>
          <a:p>
            <a:r>
              <a:rPr lang="en-US">
                <a:solidFill>
                  <a:schemeClr val="tx1"/>
                </a:solidFill>
                <a:latin typeface="Arial"/>
                <a:cs typeface="Arial"/>
              </a:rPr>
              <a:t>The total share of entitlement available to an RA at the beginning of the school year. This is a dollar value.</a:t>
            </a:r>
            <a:endParaRPr lang="en-US">
              <a:solidFill>
                <a:schemeClr val="tx1"/>
              </a:solidFill>
              <a:latin typeface="Arial"/>
              <a:ea typeface="+mn-lt"/>
              <a:cs typeface="Arial"/>
            </a:endParaRPr>
          </a:p>
        </p:txBody>
      </p:sp>
    </p:spTree>
    <p:extLst>
      <p:ext uri="{BB962C8B-B14F-4D97-AF65-F5344CB8AC3E}">
        <p14:creationId xmlns:p14="http://schemas.microsoft.com/office/powerpoint/2010/main" val="2568884443"/>
      </p:ext>
    </p:extLst>
  </p:cSld>
  <p:clrMapOvr>
    <a:masterClrMapping/>
  </p:clrMapOvr>
  <p:transition>
    <p:cut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ln w="28575">
            <a:solidFill>
              <a:schemeClr val="tx1"/>
            </a:solidFill>
          </a:ln>
        </p:spPr>
        <p:txBody>
          <a:bodyPr lIns="91440" tIns="45720" rIns="91440" bIns="45720" anchor="t"/>
          <a:lstStyle/>
          <a:p>
            <a:pPr algn="ctr"/>
            <a:r>
              <a:rPr lang="en-US" sz="4400">
                <a:latin typeface="Arial"/>
                <a:cs typeface="Arial"/>
              </a:rPr>
              <a:t>WBSCM Transition Page QR Code:</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5" name="Text Placeholder 3">
            <a:extLst>
              <a:ext uri="{FF2B5EF4-FFF2-40B4-BE49-F238E27FC236}">
                <a16:creationId xmlns:a16="http://schemas.microsoft.com/office/drawing/2014/main" id="{ED1F1E25-85FF-3737-5523-9BFA0DB5A43D}"/>
              </a:ext>
            </a:extLst>
          </p:cNvPr>
          <p:cNvSpPr txBox="1">
            <a:spLocks/>
          </p:cNvSpPr>
          <p:nvPr/>
        </p:nvSpPr>
        <p:spPr>
          <a:xfrm>
            <a:off x="825840" y="1884784"/>
            <a:ext cx="5117760" cy="2528596"/>
          </a:xfrm>
          <a:prstGeom prst="rect">
            <a:avLst/>
          </a:prstGeom>
        </p:spPr>
        <p:txBody>
          <a:bodyPr lIns="91440" tIns="45720" rIns="91440" bIns="45720" anchor="t"/>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457200">
              <a:buFont typeface="Arial,Sans-Serif" panose="020B0604020202020204" pitchFamily="34" charset="0"/>
              <a:buChar char="•"/>
            </a:pPr>
            <a:endParaRPr lang="en-US" sz="3200">
              <a:latin typeface="Arial"/>
              <a:cs typeface="Arial"/>
            </a:endParaRPr>
          </a:p>
          <a:p>
            <a:r>
              <a:rPr lang="en-US" sz="3200">
                <a:latin typeface="Arial"/>
                <a:cs typeface="Arial"/>
              </a:rPr>
              <a:t>Scan QR Code to visit the Food Distribution Program WBSCM Transition website</a:t>
            </a:r>
          </a:p>
        </p:txBody>
      </p:sp>
      <p:pic>
        <p:nvPicPr>
          <p:cNvPr id="10" name="Picture 9">
            <a:extLst>
              <a:ext uri="{FF2B5EF4-FFF2-40B4-BE49-F238E27FC236}">
                <a16:creationId xmlns:a16="http://schemas.microsoft.com/office/drawing/2014/main" id="{1094845E-699E-9460-1A71-BEB9540E4D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92550" y="1325441"/>
            <a:ext cx="4478694" cy="4478694"/>
          </a:xfrm>
          <a:prstGeom prst="rect">
            <a:avLst/>
          </a:prstGeom>
        </p:spPr>
      </p:pic>
    </p:spTree>
    <p:extLst>
      <p:ext uri="{BB962C8B-B14F-4D97-AF65-F5344CB8AC3E}">
        <p14:creationId xmlns:p14="http://schemas.microsoft.com/office/powerpoint/2010/main" val="1994087656"/>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3" descr="Table&#10;&#10;Description automatically generated">
            <a:extLst>
              <a:ext uri="{FF2B5EF4-FFF2-40B4-BE49-F238E27FC236}">
                <a16:creationId xmlns:a16="http://schemas.microsoft.com/office/drawing/2014/main" id="{44E26421-5994-7F90-1676-9E5AE6E4C755}"/>
              </a:ext>
            </a:extLst>
          </p:cNvPr>
          <p:cNvPicPr>
            <a:picLocks noChangeAspect="1"/>
          </p:cNvPicPr>
          <p:nvPr/>
        </p:nvPicPr>
        <p:blipFill rotWithShape="1">
          <a:blip r:embed="rId3"/>
          <a:srcRect l="37763" b="1657"/>
          <a:stretch/>
        </p:blipFill>
        <p:spPr>
          <a:xfrm>
            <a:off x="598981" y="1189391"/>
            <a:ext cx="10676408" cy="3475915"/>
          </a:xfrm>
          <a:prstGeom prst="rect">
            <a:avLst/>
          </a:prstGeom>
          <a:ln w="12700">
            <a:solidFill>
              <a:schemeClr val="tx1"/>
            </a:solidFill>
          </a:ln>
        </p:spPr>
      </p:pic>
      <p:sp>
        <p:nvSpPr>
          <p:cNvPr id="6" name="Rectangle 5">
            <a:extLst>
              <a:ext uri="{FF2B5EF4-FFF2-40B4-BE49-F238E27FC236}">
                <a16:creationId xmlns:a16="http://schemas.microsoft.com/office/drawing/2014/main" id="{E29C7E71-D1A4-8D8A-8C86-3B06D0F777E6}"/>
              </a:ext>
            </a:extLst>
          </p:cNvPr>
          <p:cNvSpPr/>
          <p:nvPr/>
        </p:nvSpPr>
        <p:spPr>
          <a:xfrm>
            <a:off x="1811678" y="3368709"/>
            <a:ext cx="1640649" cy="53996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Rounded Corners 4">
            <a:extLst>
              <a:ext uri="{FF2B5EF4-FFF2-40B4-BE49-F238E27FC236}">
                <a16:creationId xmlns:a16="http://schemas.microsoft.com/office/drawing/2014/main" id="{6FCD3C7B-2977-10CF-7C93-AA833EFC2733}"/>
              </a:ext>
            </a:extLst>
          </p:cNvPr>
          <p:cNvSpPr/>
          <p:nvPr/>
        </p:nvSpPr>
        <p:spPr>
          <a:xfrm>
            <a:off x="2965385" y="4044012"/>
            <a:ext cx="5943600" cy="2209015"/>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Sans-Serif"/>
              <a:buChar char="•"/>
            </a:pPr>
            <a:r>
              <a:rPr lang="en-US" b="1">
                <a:solidFill>
                  <a:schemeClr val="tx1"/>
                </a:solidFill>
                <a:latin typeface="Arial"/>
                <a:cs typeface="Arial"/>
              </a:rPr>
              <a:t>If viewing current year entitlement report, Beginning Balance may be differing in September/October. </a:t>
            </a:r>
            <a:br>
              <a:rPr lang="en-US" b="1">
                <a:solidFill>
                  <a:schemeClr val="tx1"/>
                </a:solidFill>
                <a:latin typeface="Arial"/>
                <a:cs typeface="Arial"/>
              </a:rPr>
            </a:br>
            <a:endParaRPr lang="en-US" b="1">
              <a:solidFill>
                <a:schemeClr val="tx1"/>
              </a:solidFill>
              <a:latin typeface="Arial"/>
              <a:cs typeface="Arial"/>
            </a:endParaRPr>
          </a:p>
          <a:p>
            <a:pPr marL="285750" indent="-285750">
              <a:buFont typeface="Arial,Sans-Serif"/>
              <a:buChar char="•"/>
            </a:pPr>
            <a:r>
              <a:rPr lang="en-US" b="1">
                <a:solidFill>
                  <a:schemeClr val="tx1"/>
                </a:solidFill>
                <a:latin typeface="Arial"/>
                <a:cs typeface="Arial"/>
              </a:rPr>
              <a:t>Entitlement Balance references funds that can be used for Direct Delivery and Processing.</a:t>
            </a:r>
          </a:p>
        </p:txBody>
      </p:sp>
      <p:sp>
        <p:nvSpPr>
          <p:cNvPr id="7" name="Arrow: Right 6">
            <a:extLst>
              <a:ext uri="{FF2B5EF4-FFF2-40B4-BE49-F238E27FC236}">
                <a16:creationId xmlns:a16="http://schemas.microsoft.com/office/drawing/2014/main" id="{3161A273-30CA-F795-DFC1-3D4964A984A9}"/>
              </a:ext>
            </a:extLst>
          </p:cNvPr>
          <p:cNvSpPr/>
          <p:nvPr/>
        </p:nvSpPr>
        <p:spPr>
          <a:xfrm rot="8340000">
            <a:off x="3384247" y="2950655"/>
            <a:ext cx="627937" cy="241717"/>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4" name="Rectangle: Rounded Corners 3">
            <a:extLst>
              <a:ext uri="{FF2B5EF4-FFF2-40B4-BE49-F238E27FC236}">
                <a16:creationId xmlns:a16="http://schemas.microsoft.com/office/drawing/2014/main" id="{B06AE66D-20F6-AE67-1EC2-5EFC40DA1B3A}"/>
              </a:ext>
            </a:extLst>
          </p:cNvPr>
          <p:cNvSpPr/>
          <p:nvPr/>
        </p:nvSpPr>
        <p:spPr>
          <a:xfrm>
            <a:off x="3816924" y="2099015"/>
            <a:ext cx="3111059" cy="83357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Beginning USDA Entitlement for School Year Being Reviewed</a:t>
            </a:r>
            <a:endParaRPr lang="en-US" b="1">
              <a:solidFill>
                <a:schemeClr val="tx1"/>
              </a:solidFill>
            </a:endParaRPr>
          </a:p>
        </p:txBody>
      </p:sp>
    </p:spTree>
    <p:extLst>
      <p:ext uri="{BB962C8B-B14F-4D97-AF65-F5344CB8AC3E}">
        <p14:creationId xmlns:p14="http://schemas.microsoft.com/office/powerpoint/2010/main" val="1749993543"/>
      </p:ext>
    </p:extLst>
  </p:cSld>
  <p:clrMapOvr>
    <a:masterClrMapping/>
  </p:clrMapOvr>
  <p:transition>
    <p:cut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41</a:t>
            </a:fld>
            <a:endParaRPr lang="en-US"/>
          </a:p>
        </p:txBody>
      </p:sp>
      <p:pic>
        <p:nvPicPr>
          <p:cNvPr id="8" name="Picture 3" descr="Table&#10;&#10;Description automatically generated">
            <a:extLst>
              <a:ext uri="{FF2B5EF4-FFF2-40B4-BE49-F238E27FC236}">
                <a16:creationId xmlns:a16="http://schemas.microsoft.com/office/drawing/2014/main" id="{C5782C24-9A36-12EE-EDB2-EAA249AA95AD}"/>
              </a:ext>
            </a:extLst>
          </p:cNvPr>
          <p:cNvPicPr>
            <a:picLocks noChangeAspect="1"/>
          </p:cNvPicPr>
          <p:nvPr/>
        </p:nvPicPr>
        <p:blipFill rotWithShape="1">
          <a:blip r:embed="rId3"/>
          <a:srcRect l="37763" b="1657"/>
          <a:stretch/>
        </p:blipFill>
        <p:spPr>
          <a:xfrm>
            <a:off x="598981" y="1189391"/>
            <a:ext cx="10676408" cy="3475915"/>
          </a:xfrm>
          <a:prstGeom prst="rect">
            <a:avLst/>
          </a:prstGeom>
          <a:ln w="12700">
            <a:solidFill>
              <a:schemeClr val="tx1"/>
            </a:solidFill>
          </a:ln>
        </p:spPr>
      </p:pic>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Rounded Corners 3">
            <a:extLst>
              <a:ext uri="{FF2B5EF4-FFF2-40B4-BE49-F238E27FC236}">
                <a16:creationId xmlns:a16="http://schemas.microsoft.com/office/drawing/2014/main" id="{B06AE66D-20F6-AE67-1EC2-5EFC40DA1B3A}"/>
              </a:ext>
            </a:extLst>
          </p:cNvPr>
          <p:cNvSpPr/>
          <p:nvPr/>
        </p:nvSpPr>
        <p:spPr>
          <a:xfrm>
            <a:off x="2957650" y="4060825"/>
            <a:ext cx="2623023" cy="138893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Dollar value of entitlement allocated to the DOD Fresh Fruits and Vegetables program. </a:t>
            </a:r>
            <a:endParaRPr lang="en-US" b="1">
              <a:solidFill>
                <a:schemeClr val="tx1"/>
              </a:solidFill>
            </a:endParaRPr>
          </a:p>
        </p:txBody>
      </p:sp>
      <p:sp>
        <p:nvSpPr>
          <p:cNvPr id="6" name="Rectangle 5">
            <a:extLst>
              <a:ext uri="{FF2B5EF4-FFF2-40B4-BE49-F238E27FC236}">
                <a16:creationId xmlns:a16="http://schemas.microsoft.com/office/drawing/2014/main" id="{E29C7E71-D1A4-8D8A-8C86-3B06D0F777E6}"/>
              </a:ext>
            </a:extLst>
          </p:cNvPr>
          <p:cNvSpPr/>
          <p:nvPr/>
        </p:nvSpPr>
        <p:spPr>
          <a:xfrm>
            <a:off x="3429077" y="3401085"/>
            <a:ext cx="1544139" cy="50844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829975170"/>
      </p:ext>
    </p:extLst>
  </p:cSld>
  <p:clrMapOvr>
    <a:masterClrMapping/>
  </p:clrMapOvr>
  <p:transition>
    <p:cut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Table&#10;&#10;Description automatically generated">
            <a:extLst>
              <a:ext uri="{FF2B5EF4-FFF2-40B4-BE49-F238E27FC236}">
                <a16:creationId xmlns:a16="http://schemas.microsoft.com/office/drawing/2014/main" id="{4E52DCF9-AF5F-8993-F15A-911F3ED7054F}"/>
              </a:ext>
            </a:extLst>
          </p:cNvPr>
          <p:cNvPicPr>
            <a:picLocks noChangeAspect="1"/>
          </p:cNvPicPr>
          <p:nvPr/>
        </p:nvPicPr>
        <p:blipFill rotWithShape="1">
          <a:blip r:embed="rId3"/>
          <a:srcRect l="37763" b="1657"/>
          <a:stretch/>
        </p:blipFill>
        <p:spPr>
          <a:xfrm>
            <a:off x="598981" y="1189391"/>
            <a:ext cx="10676408" cy="3475915"/>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Rounded Corners 3">
            <a:extLst>
              <a:ext uri="{FF2B5EF4-FFF2-40B4-BE49-F238E27FC236}">
                <a16:creationId xmlns:a16="http://schemas.microsoft.com/office/drawing/2014/main" id="{B06AE66D-20F6-AE67-1EC2-5EFC40DA1B3A}"/>
              </a:ext>
            </a:extLst>
          </p:cNvPr>
          <p:cNvSpPr/>
          <p:nvPr/>
        </p:nvSpPr>
        <p:spPr>
          <a:xfrm>
            <a:off x="4122147" y="4176410"/>
            <a:ext cx="4097828" cy="1834365"/>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spcAft>
                <a:spcPts val="600"/>
              </a:spcAft>
              <a:buFont typeface="Arial" panose="020B0604020202020204" pitchFamily="34" charset="0"/>
              <a:buChar char="•"/>
            </a:pPr>
            <a:r>
              <a:rPr lang="en-US" sz="1600" b="1">
                <a:solidFill>
                  <a:schemeClr val="tx1">
                    <a:lumMod val="95000"/>
                    <a:lumOff val="5000"/>
                  </a:schemeClr>
                </a:solidFill>
                <a:latin typeface="Arial"/>
                <a:cs typeface="Arial"/>
              </a:rPr>
              <a:t>The dollar value of all entitlement orders placed for Direct Delivery and Processing through WBSCM</a:t>
            </a:r>
          </a:p>
          <a:p>
            <a:pPr marL="285750" indent="-285750">
              <a:buFont typeface="Arial" panose="020B0604020202020204" pitchFamily="34" charset="0"/>
              <a:buChar char="•"/>
            </a:pPr>
            <a:r>
              <a:rPr lang="en-US" sz="1600" b="1">
                <a:solidFill>
                  <a:schemeClr val="tx1">
                    <a:lumMod val="95000"/>
                    <a:lumOff val="5000"/>
                  </a:schemeClr>
                </a:solidFill>
                <a:latin typeface="Arial"/>
                <a:cs typeface="Arial"/>
              </a:rPr>
              <a:t>Does not include DOD Fresh ordered through FFAVORS (Fresh Fruit and Vegetable Order Receipt System).</a:t>
            </a:r>
          </a:p>
        </p:txBody>
      </p:sp>
      <p:sp>
        <p:nvSpPr>
          <p:cNvPr id="6" name="Rectangle 5">
            <a:extLst>
              <a:ext uri="{FF2B5EF4-FFF2-40B4-BE49-F238E27FC236}">
                <a16:creationId xmlns:a16="http://schemas.microsoft.com/office/drawing/2014/main" id="{E29C7E71-D1A4-8D8A-8C86-3B06D0F777E6}"/>
              </a:ext>
            </a:extLst>
          </p:cNvPr>
          <p:cNvSpPr/>
          <p:nvPr/>
        </p:nvSpPr>
        <p:spPr>
          <a:xfrm>
            <a:off x="4944832" y="3399183"/>
            <a:ext cx="1502621" cy="489856"/>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428847458"/>
      </p:ext>
    </p:extLst>
  </p:cSld>
  <p:clrMapOvr>
    <a:masterClrMapping/>
  </p:clrMapOvr>
  <p:transition>
    <p:cut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Table&#10;&#10;Description automatically generated">
            <a:extLst>
              <a:ext uri="{FF2B5EF4-FFF2-40B4-BE49-F238E27FC236}">
                <a16:creationId xmlns:a16="http://schemas.microsoft.com/office/drawing/2014/main" id="{8979BE07-AE3D-0CFA-828D-B7A49613E4E2}"/>
              </a:ext>
            </a:extLst>
          </p:cNvPr>
          <p:cNvPicPr>
            <a:picLocks noChangeAspect="1"/>
          </p:cNvPicPr>
          <p:nvPr/>
        </p:nvPicPr>
        <p:blipFill rotWithShape="1">
          <a:blip r:embed="rId3"/>
          <a:srcRect l="37763" b="1657"/>
          <a:stretch/>
        </p:blipFill>
        <p:spPr>
          <a:xfrm>
            <a:off x="598981" y="1189391"/>
            <a:ext cx="10676408" cy="3475915"/>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Rounded Corners 3">
            <a:extLst>
              <a:ext uri="{FF2B5EF4-FFF2-40B4-BE49-F238E27FC236}">
                <a16:creationId xmlns:a16="http://schemas.microsoft.com/office/drawing/2014/main" id="{B06AE66D-20F6-AE67-1EC2-5EFC40DA1B3A}"/>
              </a:ext>
            </a:extLst>
          </p:cNvPr>
          <p:cNvSpPr/>
          <p:nvPr/>
        </p:nvSpPr>
        <p:spPr>
          <a:xfrm>
            <a:off x="4925881" y="4095448"/>
            <a:ext cx="4074997" cy="1567575"/>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latin typeface="Arial"/>
                <a:cs typeface="Arial"/>
              </a:rPr>
              <a:t>The amount of entitlement pounds for Direct Delivery &amp; Processing (DD&amp;P) ordered through WBSCM</a:t>
            </a:r>
          </a:p>
          <a:p>
            <a:pPr algn="ctr"/>
            <a:r>
              <a:rPr lang="en-US" b="1">
                <a:solidFill>
                  <a:schemeClr val="tx1"/>
                </a:solidFill>
                <a:latin typeface="Arial"/>
                <a:cs typeface="Arial"/>
              </a:rPr>
              <a:t>(Does not include DOD Fresh)</a:t>
            </a:r>
          </a:p>
        </p:txBody>
      </p:sp>
      <p:sp>
        <p:nvSpPr>
          <p:cNvPr id="6" name="Rectangle 5">
            <a:extLst>
              <a:ext uri="{FF2B5EF4-FFF2-40B4-BE49-F238E27FC236}">
                <a16:creationId xmlns:a16="http://schemas.microsoft.com/office/drawing/2014/main" id="{E29C7E71-D1A4-8D8A-8C86-3B06D0F777E6}"/>
              </a:ext>
            </a:extLst>
          </p:cNvPr>
          <p:cNvSpPr/>
          <p:nvPr/>
        </p:nvSpPr>
        <p:spPr>
          <a:xfrm>
            <a:off x="6362540" y="3374894"/>
            <a:ext cx="1195256" cy="581286"/>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19713391"/>
      </p:ext>
    </p:extLst>
  </p:cSld>
  <p:clrMapOvr>
    <a:masterClrMapping/>
  </p:clrMapOvr>
  <p:transition>
    <p:cut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Table&#10;&#10;Description automatically generated">
            <a:extLst>
              <a:ext uri="{FF2B5EF4-FFF2-40B4-BE49-F238E27FC236}">
                <a16:creationId xmlns:a16="http://schemas.microsoft.com/office/drawing/2014/main" id="{727BCF40-EA3F-9A74-B724-3F9F6EACEA85}"/>
              </a:ext>
            </a:extLst>
          </p:cNvPr>
          <p:cNvPicPr>
            <a:picLocks noChangeAspect="1"/>
          </p:cNvPicPr>
          <p:nvPr/>
        </p:nvPicPr>
        <p:blipFill rotWithShape="1">
          <a:blip r:embed="rId3"/>
          <a:srcRect l="37763" b="1657"/>
          <a:stretch/>
        </p:blipFill>
        <p:spPr>
          <a:xfrm>
            <a:off x="598981" y="1189391"/>
            <a:ext cx="10676408" cy="3475915"/>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Rounded Corners 3">
            <a:extLst>
              <a:ext uri="{FF2B5EF4-FFF2-40B4-BE49-F238E27FC236}">
                <a16:creationId xmlns:a16="http://schemas.microsoft.com/office/drawing/2014/main" id="{B06AE66D-20F6-AE67-1EC2-5EFC40DA1B3A}"/>
              </a:ext>
            </a:extLst>
          </p:cNvPr>
          <p:cNvSpPr/>
          <p:nvPr/>
        </p:nvSpPr>
        <p:spPr>
          <a:xfrm>
            <a:off x="6730141" y="1629944"/>
            <a:ext cx="2614103" cy="1297404"/>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Entitlement Remaining after all Processing and Direct Delivery pounds have been allocated</a:t>
            </a:r>
          </a:p>
        </p:txBody>
      </p:sp>
      <p:sp>
        <p:nvSpPr>
          <p:cNvPr id="6" name="Rectangle 5">
            <a:extLst>
              <a:ext uri="{FF2B5EF4-FFF2-40B4-BE49-F238E27FC236}">
                <a16:creationId xmlns:a16="http://schemas.microsoft.com/office/drawing/2014/main" id="{E29C7E71-D1A4-8D8A-8C86-3B06D0F777E6}"/>
              </a:ext>
            </a:extLst>
          </p:cNvPr>
          <p:cNvSpPr/>
          <p:nvPr/>
        </p:nvSpPr>
        <p:spPr>
          <a:xfrm>
            <a:off x="7526905" y="3148108"/>
            <a:ext cx="1169225" cy="770749"/>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412A43A-46E1-1236-C12E-23932A59D5E7}"/>
                  </a:ext>
                </a:extLst>
              </p:cNvPr>
              <p:cNvSpPr txBox="1"/>
              <p:nvPr/>
            </p:nvSpPr>
            <p:spPr>
              <a:xfrm>
                <a:off x="598981" y="4841911"/>
                <a:ext cx="10676408" cy="800219"/>
              </a:xfrm>
              <a:prstGeom prst="rect">
                <a:avLst/>
              </a:prstGeom>
              <a:noFill/>
            </p:spPr>
            <p:txBody>
              <a:bodyPr wrap="square" lIns="0" tIns="0" rIns="0" bIns="0" rtlCol="0">
                <a:spAutoFit/>
              </a:bodyPr>
              <a:lstStyle/>
              <a:p>
                <a:r>
                  <a:rPr lang="en-US" sz="2400" b="0" i="0">
                    <a:solidFill>
                      <a:srgbClr val="00B050"/>
                    </a:solidFill>
                    <a:latin typeface="Arial" panose="020B0604020202020204" pitchFamily="34" charset="0"/>
                    <a:cs typeface="Arial" panose="020B0604020202020204" pitchFamily="34" charset="0"/>
                  </a:rPr>
                  <a:t>Beginning Balance</a:t>
                </a:r>
                <a:r>
                  <a:rPr lang="en-US" sz="2400" b="0" i="0">
                    <a:latin typeface="Arial" panose="020B0604020202020204" pitchFamily="34" charset="0"/>
                    <a:cs typeface="Arial" panose="020B0604020202020204" pitchFamily="34" charset="0"/>
                  </a:rPr>
                  <a:t> - </a:t>
                </a:r>
                <a:r>
                  <a:rPr lang="en-US" sz="2400" b="0" i="0">
                    <a:solidFill>
                      <a:srgbClr val="721F5D"/>
                    </a:solidFill>
                    <a:latin typeface="Arial" panose="020B0604020202020204" pitchFamily="34" charset="0"/>
                    <a:cs typeface="Arial" panose="020B0604020202020204" pitchFamily="34" charset="0"/>
                  </a:rPr>
                  <a:t>DOD Fresh Amount - Ent. Order Total </a:t>
                </a:r>
                <a:r>
                  <a:rPr lang="en-US" sz="2400" b="0" i="0">
                    <a:latin typeface="Arial" panose="020B0604020202020204" pitchFamily="34" charset="0"/>
                    <a:cs typeface="Arial" panose="020B0604020202020204" pitchFamily="34" charset="0"/>
                  </a:rPr>
                  <a:t>=   </a:t>
                </a:r>
                <a:r>
                  <a:rPr lang="en-US" sz="2400" b="0" i="0">
                    <a:solidFill>
                      <a:schemeClr val="accent6"/>
                    </a:solidFill>
                    <a:latin typeface="Arial" panose="020B0604020202020204" pitchFamily="34" charset="0"/>
                    <a:cs typeface="Arial" panose="020B0604020202020204" pitchFamily="34" charset="0"/>
                  </a:rPr>
                  <a:t>Ent. Balance </a:t>
                </a:r>
              </a:p>
              <a:p>
                <a:r>
                  <a:rPr lang="en-US" sz="2800" b="0">
                    <a:latin typeface="Cambria Math" panose="02040503050406030204" pitchFamily="18" charset="0"/>
                    <a:ea typeface="Cambria Math" panose="02040503050406030204" pitchFamily="18" charset="0"/>
                  </a:rPr>
                  <a:t>    </a:t>
                </a:r>
                <a:r>
                  <a:rPr lang="en-US" sz="2800" b="0">
                    <a:solidFill>
                      <a:srgbClr val="00B050"/>
                    </a:solidFill>
                    <a:latin typeface="Cambria Math" panose="02040503050406030204" pitchFamily="18" charset="0"/>
                    <a:ea typeface="Cambria Math" panose="02040503050406030204" pitchFamily="18" charset="0"/>
                  </a:rPr>
                  <a:t>(Column </a:t>
                </a:r>
                <a14:m>
                  <m:oMath xmlns:m="http://schemas.openxmlformats.org/officeDocument/2006/math">
                    <m:r>
                      <m:rPr>
                        <m:sty m:val="p"/>
                      </m:rPr>
                      <a:rPr lang="en-US" sz="2800" b="0" i="0" smtClean="0">
                        <a:solidFill>
                          <a:srgbClr val="00B050"/>
                        </a:solidFill>
                        <a:latin typeface="Cambria Math" panose="02040503050406030204" pitchFamily="18" charset="0"/>
                      </a:rPr>
                      <m:t>G</m:t>
                    </m:r>
                    <m:r>
                      <a:rPr lang="en-US" sz="2800" b="0" i="0" smtClean="0">
                        <a:solidFill>
                          <a:srgbClr val="00B050"/>
                        </a:solidFill>
                        <a:latin typeface="Cambria Math" panose="02040503050406030204" pitchFamily="18" charset="0"/>
                      </a:rPr>
                      <m:t>)     −      </m:t>
                    </m:r>
                    <m:d>
                      <m:dPr>
                        <m:ctrlPr>
                          <a:rPr lang="en-US" sz="2800" b="0" i="1" smtClean="0">
                            <a:solidFill>
                              <a:srgbClr val="721F5D"/>
                            </a:solidFill>
                            <a:latin typeface="Cambria Math" panose="02040503050406030204" pitchFamily="18" charset="0"/>
                          </a:rPr>
                        </m:ctrlPr>
                      </m:dPr>
                      <m:e>
                        <m:r>
                          <m:rPr>
                            <m:sty m:val="p"/>
                          </m:rPr>
                          <a:rPr lang="en-US" sz="2800" b="0" i="0" smtClean="0">
                            <a:solidFill>
                              <a:srgbClr val="721F5D"/>
                            </a:solidFill>
                            <a:latin typeface="Cambria Math" panose="02040503050406030204" pitchFamily="18" charset="0"/>
                          </a:rPr>
                          <m:t>Column</m:t>
                        </m:r>
                        <m:r>
                          <a:rPr lang="en-US" sz="2800" b="0" i="0" smtClean="0">
                            <a:solidFill>
                              <a:srgbClr val="721F5D"/>
                            </a:solidFill>
                            <a:latin typeface="Cambria Math" panose="02040503050406030204" pitchFamily="18" charset="0"/>
                          </a:rPr>
                          <m:t> </m:t>
                        </m:r>
                        <m:r>
                          <m:rPr>
                            <m:sty m:val="p"/>
                          </m:rPr>
                          <a:rPr lang="en-US" sz="2800" b="0" i="0" smtClean="0">
                            <a:solidFill>
                              <a:srgbClr val="721F5D"/>
                            </a:solidFill>
                            <a:latin typeface="Cambria Math" panose="02040503050406030204" pitchFamily="18" charset="0"/>
                          </a:rPr>
                          <m:t>H</m:t>
                        </m:r>
                      </m:e>
                    </m:d>
                    <m:r>
                      <a:rPr lang="en-US" sz="2800" b="0" i="0" smtClean="0">
                        <a:solidFill>
                          <a:schemeClr val="tx1"/>
                        </a:solidFill>
                        <a:latin typeface="Cambria Math" panose="02040503050406030204" pitchFamily="18" charset="0"/>
                      </a:rPr>
                      <m:t>    −  </m:t>
                    </m:r>
                    <m:d>
                      <m:dPr>
                        <m:ctrlPr>
                          <a:rPr lang="en-US" sz="2800" b="0" i="1" smtClean="0">
                            <a:solidFill>
                              <a:srgbClr val="721F5D"/>
                            </a:solidFill>
                            <a:latin typeface="Cambria Math" panose="02040503050406030204" pitchFamily="18" charset="0"/>
                          </a:rPr>
                        </m:ctrlPr>
                      </m:dPr>
                      <m:e>
                        <m:r>
                          <m:rPr>
                            <m:sty m:val="p"/>
                          </m:rPr>
                          <a:rPr lang="en-US" sz="2800" b="0" i="0" smtClean="0">
                            <a:solidFill>
                              <a:srgbClr val="721F5D"/>
                            </a:solidFill>
                            <a:latin typeface="Cambria Math" panose="02040503050406030204" pitchFamily="18" charset="0"/>
                          </a:rPr>
                          <m:t>Column</m:t>
                        </m:r>
                        <m:r>
                          <a:rPr lang="en-US" sz="2800" b="0" i="0" smtClean="0">
                            <a:solidFill>
                              <a:srgbClr val="721F5D"/>
                            </a:solidFill>
                            <a:latin typeface="Cambria Math" panose="02040503050406030204" pitchFamily="18" charset="0"/>
                          </a:rPr>
                          <m:t> </m:t>
                        </m:r>
                        <m:r>
                          <m:rPr>
                            <m:sty m:val="p"/>
                          </m:rPr>
                          <a:rPr lang="en-US" sz="2800" b="0" i="0" smtClean="0">
                            <a:solidFill>
                              <a:srgbClr val="721F5D"/>
                            </a:solidFill>
                            <a:latin typeface="Cambria Math" panose="02040503050406030204" pitchFamily="18" charset="0"/>
                          </a:rPr>
                          <m:t>I</m:t>
                        </m:r>
                      </m:e>
                    </m:d>
                    <m:r>
                      <a:rPr lang="en-US" sz="2800" b="0" i="0" smtClean="0">
                        <a:solidFill>
                          <a:srgbClr val="721F5D"/>
                        </a:solidFill>
                        <a:latin typeface="Cambria Math" panose="02040503050406030204" pitchFamily="18" charset="0"/>
                      </a:rPr>
                      <m:t>  </m:t>
                    </m:r>
                    <m:r>
                      <a:rPr lang="en-US" sz="2800" b="0" i="0" smtClean="0">
                        <a:solidFill>
                          <a:schemeClr val="tx1"/>
                        </a:solidFill>
                        <a:latin typeface="Cambria Math" panose="02040503050406030204" pitchFamily="18" charset="0"/>
                      </a:rPr>
                      <m:t>=</m:t>
                    </m:r>
                    <m:r>
                      <a:rPr lang="en-US" sz="2800" b="0" i="0" smtClean="0">
                        <a:solidFill>
                          <a:schemeClr val="accent6"/>
                        </a:solidFill>
                        <a:latin typeface="Cambria Math" panose="02040503050406030204" pitchFamily="18" charset="0"/>
                      </a:rPr>
                      <m:t>(</m:t>
                    </m:r>
                    <m:r>
                      <m:rPr>
                        <m:sty m:val="p"/>
                      </m:rPr>
                      <a:rPr lang="en-US" sz="2800" b="0" i="0" smtClean="0">
                        <a:solidFill>
                          <a:schemeClr val="accent6"/>
                        </a:solidFill>
                        <a:latin typeface="Cambria Math" panose="02040503050406030204" pitchFamily="18" charset="0"/>
                      </a:rPr>
                      <m:t>Column</m:t>
                    </m:r>
                    <m:r>
                      <a:rPr lang="en-US" sz="2800" b="0" i="0" smtClean="0">
                        <a:solidFill>
                          <a:schemeClr val="accent6"/>
                        </a:solidFill>
                        <a:latin typeface="Cambria Math" panose="02040503050406030204" pitchFamily="18" charset="0"/>
                      </a:rPr>
                      <m:t> </m:t>
                    </m:r>
                    <m:r>
                      <m:rPr>
                        <m:sty m:val="p"/>
                      </m:rPr>
                      <a:rPr lang="en-US" sz="2800" b="0" i="0" smtClean="0">
                        <a:solidFill>
                          <a:schemeClr val="accent6"/>
                        </a:solidFill>
                        <a:latin typeface="Cambria Math" panose="02040503050406030204" pitchFamily="18" charset="0"/>
                      </a:rPr>
                      <m:t>K</m:t>
                    </m:r>
                    <m:r>
                      <a:rPr lang="en-US" sz="2800" b="0" i="0" smtClean="0">
                        <a:solidFill>
                          <a:schemeClr val="accent6"/>
                        </a:solidFill>
                        <a:latin typeface="Cambria Math" panose="02040503050406030204" pitchFamily="18" charset="0"/>
                      </a:rPr>
                      <m:t>)</m:t>
                    </m:r>
                  </m:oMath>
                </a14:m>
                <a:endParaRPr lang="en-US" sz="2800"/>
              </a:p>
            </p:txBody>
          </p:sp>
        </mc:Choice>
        <mc:Fallback xmlns="">
          <p:sp>
            <p:nvSpPr>
              <p:cNvPr id="5" name="TextBox 4">
                <a:extLst>
                  <a:ext uri="{FF2B5EF4-FFF2-40B4-BE49-F238E27FC236}">
                    <a16:creationId xmlns:a16="http://schemas.microsoft.com/office/drawing/2014/main" id="{3412A43A-46E1-1236-C12E-23932A59D5E7}"/>
                  </a:ext>
                </a:extLst>
              </p:cNvPr>
              <p:cNvSpPr txBox="1">
                <a:spLocks noRot="1" noChangeAspect="1" noMove="1" noResize="1" noEditPoints="1" noAdjustHandles="1" noChangeArrowheads="1" noChangeShapeType="1" noTextEdit="1"/>
              </p:cNvSpPr>
              <p:nvPr/>
            </p:nvSpPr>
            <p:spPr>
              <a:xfrm>
                <a:off x="598981" y="4841911"/>
                <a:ext cx="10676408" cy="800219"/>
              </a:xfrm>
              <a:prstGeom prst="rect">
                <a:avLst/>
              </a:prstGeom>
              <a:blipFill>
                <a:blip r:embed="rId4"/>
                <a:stretch>
                  <a:fillRect l="-1712" t="-10606" b="-25758"/>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38F375B2-9215-4232-B17C-BCC90389BA12}"/>
              </a:ext>
            </a:extLst>
          </p:cNvPr>
          <p:cNvSpPr/>
          <p:nvPr/>
        </p:nvSpPr>
        <p:spPr>
          <a:xfrm>
            <a:off x="3431357" y="3148108"/>
            <a:ext cx="3026004" cy="770749"/>
          </a:xfrm>
          <a:prstGeom prst="rect">
            <a:avLst/>
          </a:prstGeom>
          <a:noFill/>
          <a:ln w="57150">
            <a:solidFill>
              <a:srgbClr val="721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DEDBAE-5B3F-FCC9-0FD1-1417229B1868}"/>
              </a:ext>
            </a:extLst>
          </p:cNvPr>
          <p:cNvSpPr/>
          <p:nvPr/>
        </p:nvSpPr>
        <p:spPr>
          <a:xfrm>
            <a:off x="1819373" y="3148108"/>
            <a:ext cx="1611984" cy="770749"/>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0030BB6D-2AB7-7B8D-03F9-27156797BE4D}"/>
              </a:ext>
            </a:extLst>
          </p:cNvPr>
          <p:cNvCxnSpPr>
            <a:cxnSpLocks/>
          </p:cNvCxnSpPr>
          <p:nvPr/>
        </p:nvCxnSpPr>
        <p:spPr>
          <a:xfrm flipH="1">
            <a:off x="2469823" y="3930653"/>
            <a:ext cx="367645" cy="89800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35523D9-89EE-5BC4-BF6E-F9281CF9CE4D}"/>
              </a:ext>
            </a:extLst>
          </p:cNvPr>
          <p:cNvCxnSpPr>
            <a:cxnSpLocks/>
          </p:cNvCxnSpPr>
          <p:nvPr/>
        </p:nvCxnSpPr>
        <p:spPr>
          <a:xfrm flipH="1">
            <a:off x="4321810" y="3930653"/>
            <a:ext cx="335031" cy="911258"/>
          </a:xfrm>
          <a:prstGeom prst="straightConnector1">
            <a:avLst/>
          </a:prstGeom>
          <a:ln w="57150">
            <a:solidFill>
              <a:srgbClr val="721F5D"/>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091CCD4-9894-41BC-3AD6-27C9E9278D33}"/>
              </a:ext>
            </a:extLst>
          </p:cNvPr>
          <p:cNvCxnSpPr>
            <a:cxnSpLocks/>
          </p:cNvCxnSpPr>
          <p:nvPr/>
        </p:nvCxnSpPr>
        <p:spPr>
          <a:xfrm>
            <a:off x="5779881" y="3930653"/>
            <a:ext cx="1026272" cy="898000"/>
          </a:xfrm>
          <a:prstGeom prst="straightConnector1">
            <a:avLst/>
          </a:prstGeom>
          <a:ln w="57150">
            <a:solidFill>
              <a:srgbClr val="721F5D"/>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828EF61-26A3-D7B2-2AA9-648392F169BD}"/>
              </a:ext>
            </a:extLst>
          </p:cNvPr>
          <p:cNvCxnSpPr>
            <a:cxnSpLocks/>
          </p:cNvCxnSpPr>
          <p:nvPr/>
        </p:nvCxnSpPr>
        <p:spPr>
          <a:xfrm>
            <a:off x="8658198" y="3931264"/>
            <a:ext cx="1026272" cy="89800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715725"/>
      </p:ext>
    </p:extLst>
  </p:cSld>
  <p:clrMapOvr>
    <a:masterClrMapping/>
  </p:clrMapOvr>
  <p:transition>
    <p:cut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Table&#10;&#10;Description automatically generated">
            <a:extLst>
              <a:ext uri="{FF2B5EF4-FFF2-40B4-BE49-F238E27FC236}">
                <a16:creationId xmlns:a16="http://schemas.microsoft.com/office/drawing/2014/main" id="{727BCF40-EA3F-9A74-B724-3F9F6EACEA85}"/>
              </a:ext>
            </a:extLst>
          </p:cNvPr>
          <p:cNvPicPr>
            <a:picLocks noChangeAspect="1"/>
          </p:cNvPicPr>
          <p:nvPr/>
        </p:nvPicPr>
        <p:blipFill rotWithShape="1">
          <a:blip r:embed="rId3"/>
          <a:srcRect l="37763" t="50331" r="14238" b="11230"/>
          <a:stretch/>
        </p:blipFill>
        <p:spPr>
          <a:xfrm>
            <a:off x="598981" y="1159491"/>
            <a:ext cx="10569378" cy="1743953"/>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Entitlement Balance: Example 1</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5">
            <a:extLst>
              <a:ext uri="{FF2B5EF4-FFF2-40B4-BE49-F238E27FC236}">
                <a16:creationId xmlns:a16="http://schemas.microsoft.com/office/drawing/2014/main" id="{E29C7E71-D1A4-8D8A-8C86-3B06D0F777E6}"/>
              </a:ext>
            </a:extLst>
          </p:cNvPr>
          <p:cNvSpPr/>
          <p:nvPr/>
        </p:nvSpPr>
        <p:spPr>
          <a:xfrm>
            <a:off x="9464514" y="1299339"/>
            <a:ext cx="1536566" cy="118664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412A43A-46E1-1236-C12E-23932A59D5E7}"/>
                  </a:ext>
                </a:extLst>
              </p:cNvPr>
              <p:cNvSpPr txBox="1"/>
              <p:nvPr/>
            </p:nvSpPr>
            <p:spPr>
              <a:xfrm>
                <a:off x="712105" y="3418460"/>
                <a:ext cx="10676408" cy="1846659"/>
              </a:xfrm>
              <a:prstGeom prst="rect">
                <a:avLst/>
              </a:prstGeom>
              <a:noFill/>
            </p:spPr>
            <p:txBody>
              <a:bodyPr wrap="square" lIns="0" tIns="0" rIns="0" bIns="0" rtlCol="0">
                <a:spAutoFit/>
              </a:bodyPr>
              <a:lstStyle/>
              <a:p>
                <a:r>
                  <a:rPr lang="en-US" sz="2400" b="0" i="0">
                    <a:solidFill>
                      <a:srgbClr val="00B050"/>
                    </a:solidFill>
                    <a:latin typeface="Arial" panose="020B0604020202020204" pitchFamily="34" charset="0"/>
                    <a:cs typeface="Arial" panose="020B0604020202020204" pitchFamily="34" charset="0"/>
                  </a:rPr>
                  <a:t>Beginning Balance</a:t>
                </a:r>
                <a:r>
                  <a:rPr lang="en-US" sz="2400" b="0" i="0">
                    <a:latin typeface="Arial" panose="020B0604020202020204" pitchFamily="34" charset="0"/>
                    <a:cs typeface="Arial" panose="020B0604020202020204" pitchFamily="34" charset="0"/>
                  </a:rPr>
                  <a:t> - </a:t>
                </a:r>
                <a:r>
                  <a:rPr lang="en-US" sz="2400" b="0" i="0">
                    <a:solidFill>
                      <a:srgbClr val="721F5D"/>
                    </a:solidFill>
                    <a:latin typeface="Arial" panose="020B0604020202020204" pitchFamily="34" charset="0"/>
                    <a:cs typeface="Arial" panose="020B0604020202020204" pitchFamily="34" charset="0"/>
                  </a:rPr>
                  <a:t>DOD Fresh Amount - Ent. Order Total </a:t>
                </a:r>
                <a:r>
                  <a:rPr lang="en-US" sz="2400" b="0" i="0">
                    <a:latin typeface="Arial" panose="020B0604020202020204" pitchFamily="34" charset="0"/>
                    <a:cs typeface="Arial" panose="020B0604020202020204" pitchFamily="34" charset="0"/>
                  </a:rPr>
                  <a:t>=   </a:t>
                </a:r>
                <a:r>
                  <a:rPr lang="en-US" sz="2400" b="0" i="0">
                    <a:solidFill>
                      <a:schemeClr val="accent6"/>
                    </a:solidFill>
                    <a:latin typeface="Arial" panose="020B0604020202020204" pitchFamily="34" charset="0"/>
                    <a:cs typeface="Arial" panose="020B0604020202020204" pitchFamily="34" charset="0"/>
                  </a:rPr>
                  <a:t>Ent. Balance </a:t>
                </a:r>
              </a:p>
              <a:p>
                <a:r>
                  <a:rPr lang="en-US" sz="2800" b="0">
                    <a:latin typeface="Cambria Math" panose="02040503050406030204" pitchFamily="18" charset="0"/>
                    <a:ea typeface="Cambria Math" panose="02040503050406030204" pitchFamily="18" charset="0"/>
                  </a:rPr>
                  <a:t>    </a:t>
                </a:r>
                <a:r>
                  <a:rPr lang="en-US" sz="2800" b="0">
                    <a:solidFill>
                      <a:srgbClr val="00B050"/>
                    </a:solidFill>
                    <a:latin typeface="Cambria Math" panose="02040503050406030204" pitchFamily="18" charset="0"/>
                    <a:ea typeface="Cambria Math" panose="02040503050406030204" pitchFamily="18" charset="0"/>
                  </a:rPr>
                  <a:t>(Column </a:t>
                </a:r>
                <a14:m>
                  <m:oMath xmlns:m="http://schemas.openxmlformats.org/officeDocument/2006/math">
                    <m:r>
                      <m:rPr>
                        <m:sty m:val="p"/>
                      </m:rPr>
                      <a:rPr lang="en-US" sz="2800" b="0" i="0" smtClean="0">
                        <a:solidFill>
                          <a:srgbClr val="00B050"/>
                        </a:solidFill>
                        <a:latin typeface="Cambria Math" panose="02040503050406030204" pitchFamily="18" charset="0"/>
                      </a:rPr>
                      <m:t>G</m:t>
                    </m:r>
                    <m:r>
                      <a:rPr lang="en-US" sz="2800" b="0" i="0" smtClean="0">
                        <a:solidFill>
                          <a:srgbClr val="00B050"/>
                        </a:solidFill>
                        <a:latin typeface="Cambria Math" panose="02040503050406030204" pitchFamily="18" charset="0"/>
                      </a:rPr>
                      <m:t>)     −      </m:t>
                    </m:r>
                    <m:d>
                      <m:dPr>
                        <m:ctrlPr>
                          <a:rPr lang="en-US" sz="2800" b="0" i="1" smtClean="0">
                            <a:solidFill>
                              <a:srgbClr val="721F5D"/>
                            </a:solidFill>
                            <a:latin typeface="Cambria Math" panose="02040503050406030204" pitchFamily="18" charset="0"/>
                          </a:rPr>
                        </m:ctrlPr>
                      </m:dPr>
                      <m:e>
                        <m:r>
                          <m:rPr>
                            <m:sty m:val="p"/>
                          </m:rPr>
                          <a:rPr lang="en-US" sz="2800" b="0" i="0" smtClean="0">
                            <a:solidFill>
                              <a:srgbClr val="721F5D"/>
                            </a:solidFill>
                            <a:latin typeface="Cambria Math" panose="02040503050406030204" pitchFamily="18" charset="0"/>
                          </a:rPr>
                          <m:t>Column</m:t>
                        </m:r>
                        <m:r>
                          <a:rPr lang="en-US" sz="2800" b="0" i="0" smtClean="0">
                            <a:solidFill>
                              <a:srgbClr val="721F5D"/>
                            </a:solidFill>
                            <a:latin typeface="Cambria Math" panose="02040503050406030204" pitchFamily="18" charset="0"/>
                          </a:rPr>
                          <m:t> </m:t>
                        </m:r>
                        <m:r>
                          <m:rPr>
                            <m:sty m:val="p"/>
                          </m:rPr>
                          <a:rPr lang="en-US" sz="2800" b="0" i="0" smtClean="0">
                            <a:solidFill>
                              <a:srgbClr val="721F5D"/>
                            </a:solidFill>
                            <a:latin typeface="Cambria Math" panose="02040503050406030204" pitchFamily="18" charset="0"/>
                          </a:rPr>
                          <m:t>H</m:t>
                        </m:r>
                      </m:e>
                    </m:d>
                    <m:r>
                      <a:rPr lang="en-US" sz="2800" b="0" i="0" smtClean="0">
                        <a:solidFill>
                          <a:schemeClr val="tx1"/>
                        </a:solidFill>
                        <a:latin typeface="Cambria Math" panose="02040503050406030204" pitchFamily="18" charset="0"/>
                      </a:rPr>
                      <m:t>   −  </m:t>
                    </m:r>
                    <m:d>
                      <m:dPr>
                        <m:ctrlPr>
                          <a:rPr lang="en-US" sz="2800" b="0" i="1" smtClean="0">
                            <a:solidFill>
                              <a:srgbClr val="721F5D"/>
                            </a:solidFill>
                            <a:latin typeface="Cambria Math" panose="02040503050406030204" pitchFamily="18" charset="0"/>
                          </a:rPr>
                        </m:ctrlPr>
                      </m:dPr>
                      <m:e>
                        <m:r>
                          <m:rPr>
                            <m:sty m:val="p"/>
                          </m:rPr>
                          <a:rPr lang="en-US" sz="2800" b="0" i="0" smtClean="0">
                            <a:solidFill>
                              <a:srgbClr val="721F5D"/>
                            </a:solidFill>
                            <a:latin typeface="Cambria Math" panose="02040503050406030204" pitchFamily="18" charset="0"/>
                          </a:rPr>
                          <m:t>Column</m:t>
                        </m:r>
                        <m:r>
                          <a:rPr lang="en-US" sz="2800" b="0" i="0" smtClean="0">
                            <a:solidFill>
                              <a:srgbClr val="721F5D"/>
                            </a:solidFill>
                            <a:latin typeface="Cambria Math" panose="02040503050406030204" pitchFamily="18" charset="0"/>
                          </a:rPr>
                          <m:t> </m:t>
                        </m:r>
                        <m:r>
                          <m:rPr>
                            <m:sty m:val="p"/>
                          </m:rPr>
                          <a:rPr lang="en-US" sz="2800" b="0" i="0" smtClean="0">
                            <a:solidFill>
                              <a:srgbClr val="721F5D"/>
                            </a:solidFill>
                            <a:latin typeface="Cambria Math" panose="02040503050406030204" pitchFamily="18" charset="0"/>
                          </a:rPr>
                          <m:t>I</m:t>
                        </m:r>
                      </m:e>
                    </m:d>
                    <m:r>
                      <a:rPr lang="en-US" sz="2800" b="0" i="0" smtClean="0">
                        <a:solidFill>
                          <a:srgbClr val="721F5D"/>
                        </a:solidFill>
                        <a:latin typeface="Cambria Math" panose="02040503050406030204" pitchFamily="18" charset="0"/>
                      </a:rPr>
                      <m:t>   </m:t>
                    </m:r>
                    <m:r>
                      <a:rPr lang="en-US" sz="2800" b="0" i="0" smtClean="0">
                        <a:solidFill>
                          <a:schemeClr val="tx1"/>
                        </a:solidFill>
                        <a:latin typeface="Cambria Math" panose="02040503050406030204" pitchFamily="18" charset="0"/>
                      </a:rPr>
                      <m:t>=</m:t>
                    </m:r>
                    <m:d>
                      <m:dPr>
                        <m:ctrlPr>
                          <a:rPr lang="en-US" sz="2800" b="0" i="1" smtClean="0">
                            <a:solidFill>
                              <a:schemeClr val="accent6"/>
                            </a:solidFill>
                            <a:latin typeface="Cambria Math" panose="02040503050406030204" pitchFamily="18" charset="0"/>
                          </a:rPr>
                        </m:ctrlPr>
                      </m:dPr>
                      <m:e>
                        <m:r>
                          <m:rPr>
                            <m:sty m:val="p"/>
                          </m:rPr>
                          <a:rPr lang="en-US" sz="2800" b="0" i="0" smtClean="0">
                            <a:solidFill>
                              <a:schemeClr val="accent6"/>
                            </a:solidFill>
                            <a:latin typeface="Cambria Math" panose="02040503050406030204" pitchFamily="18" charset="0"/>
                          </a:rPr>
                          <m:t>Column</m:t>
                        </m:r>
                        <m:r>
                          <a:rPr lang="en-US" sz="2800" b="0" i="0" smtClean="0">
                            <a:solidFill>
                              <a:schemeClr val="accent6"/>
                            </a:solidFill>
                            <a:latin typeface="Cambria Math" panose="02040503050406030204" pitchFamily="18" charset="0"/>
                          </a:rPr>
                          <m:t> </m:t>
                        </m:r>
                        <m:r>
                          <m:rPr>
                            <m:sty m:val="p"/>
                          </m:rPr>
                          <a:rPr lang="en-US" sz="2800" b="0" i="0" smtClean="0">
                            <a:solidFill>
                              <a:schemeClr val="accent6"/>
                            </a:solidFill>
                            <a:latin typeface="Cambria Math" panose="02040503050406030204" pitchFamily="18" charset="0"/>
                          </a:rPr>
                          <m:t>K</m:t>
                        </m:r>
                      </m:e>
                    </m:d>
                  </m:oMath>
                </a14:m>
                <a:endParaRPr lang="en-US" sz="2800" b="0">
                  <a:solidFill>
                    <a:schemeClr val="accent6"/>
                  </a:solidFill>
                  <a:latin typeface="Cambria Math" panose="02040503050406030204" pitchFamily="18" charset="0"/>
                </a:endParaRPr>
              </a:p>
              <a:p>
                <a:r>
                  <a:rPr lang="en-US" sz="3200"/>
                  <a:t>     </a:t>
                </a:r>
              </a:p>
              <a:p>
                <a:r>
                  <a:rPr lang="en-US" sz="3200"/>
                  <a:t>     </a:t>
                </a:r>
                <a:r>
                  <a:rPr lang="en-US" sz="3200">
                    <a:solidFill>
                      <a:srgbClr val="00B050"/>
                    </a:solidFill>
                  </a:rPr>
                  <a:t>$100,000   </a:t>
                </a:r>
                <a14:m>
                  <m:oMath xmlns:m="http://schemas.openxmlformats.org/officeDocument/2006/math">
                    <m:r>
                      <a:rPr lang="en-US" sz="3200" b="0" i="0" smtClean="0">
                        <a:solidFill>
                          <a:schemeClr val="tx1"/>
                        </a:solidFill>
                        <a:latin typeface="Cambria Math" panose="02040503050406030204" pitchFamily="18" charset="0"/>
                      </a:rPr>
                      <m:t>−</m:t>
                    </m:r>
                  </m:oMath>
                </a14:m>
                <a:r>
                  <a:rPr lang="en-US" sz="3200"/>
                  <a:t>       </a:t>
                </a:r>
                <a:r>
                  <a:rPr lang="en-US" sz="3200">
                    <a:solidFill>
                      <a:srgbClr val="721F5D"/>
                    </a:solidFill>
                  </a:rPr>
                  <a:t>$8,000     </a:t>
                </a:r>
                <a14:m>
                  <m:oMath xmlns:m="http://schemas.openxmlformats.org/officeDocument/2006/math">
                    <m:r>
                      <a:rPr lang="en-US" sz="3200">
                        <a:latin typeface="Cambria Math" panose="02040503050406030204" pitchFamily="18" charset="0"/>
                      </a:rPr>
                      <m:t>−</m:t>
                    </m:r>
                  </m:oMath>
                </a14:m>
                <a:r>
                  <a:rPr lang="en-US" sz="3200"/>
                  <a:t>        </a:t>
                </a:r>
                <a:r>
                  <a:rPr lang="en-US" sz="3200">
                    <a:solidFill>
                      <a:srgbClr val="721F5D"/>
                    </a:solidFill>
                  </a:rPr>
                  <a:t>$0    </a:t>
                </a:r>
                <a:r>
                  <a:rPr lang="en-US">
                    <a:solidFill>
                      <a:srgbClr val="721F5D"/>
                    </a:solidFill>
                  </a:rPr>
                  <a:t>   </a:t>
                </a:r>
                <a:r>
                  <a:rPr lang="en-US" sz="3200">
                    <a:solidFill>
                      <a:srgbClr val="721F5D"/>
                    </a:solidFill>
                  </a:rPr>
                  <a:t>  </a:t>
                </a:r>
                <a:r>
                  <a:rPr lang="en-US" sz="3200">
                    <a:latin typeface="Cambria Math" panose="02040503050406030204" pitchFamily="18" charset="0"/>
                    <a:ea typeface="Cambria Math" panose="02040503050406030204" pitchFamily="18" charset="0"/>
                  </a:rPr>
                  <a:t>=</a:t>
                </a:r>
                <a:r>
                  <a:rPr lang="en-US" sz="3200"/>
                  <a:t>   </a:t>
                </a:r>
                <a:r>
                  <a:rPr lang="en-US" sz="3200">
                    <a:solidFill>
                      <a:schemeClr val="accent6"/>
                    </a:solidFill>
                  </a:rPr>
                  <a:t>$92,000 </a:t>
                </a:r>
              </a:p>
            </p:txBody>
          </p:sp>
        </mc:Choice>
        <mc:Fallback xmlns="">
          <p:sp>
            <p:nvSpPr>
              <p:cNvPr id="5" name="TextBox 4">
                <a:extLst>
                  <a:ext uri="{FF2B5EF4-FFF2-40B4-BE49-F238E27FC236}">
                    <a16:creationId xmlns:a16="http://schemas.microsoft.com/office/drawing/2014/main" id="{3412A43A-46E1-1236-C12E-23932A59D5E7}"/>
                  </a:ext>
                </a:extLst>
              </p:cNvPr>
              <p:cNvSpPr txBox="1">
                <a:spLocks noRot="1" noChangeAspect="1" noMove="1" noResize="1" noEditPoints="1" noAdjustHandles="1" noChangeArrowheads="1" noChangeShapeType="1" noTextEdit="1"/>
              </p:cNvSpPr>
              <p:nvPr/>
            </p:nvSpPr>
            <p:spPr>
              <a:xfrm>
                <a:off x="712105" y="3418460"/>
                <a:ext cx="10676408" cy="1846659"/>
              </a:xfrm>
              <a:prstGeom prst="rect">
                <a:avLst/>
              </a:prstGeom>
              <a:blipFill>
                <a:blip r:embed="rId4"/>
                <a:stretch>
                  <a:fillRect l="-1770" t="-4950" b="-8911"/>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38F375B2-9215-4232-B17C-BCC90389BA12}"/>
              </a:ext>
            </a:extLst>
          </p:cNvPr>
          <p:cNvSpPr/>
          <p:nvPr/>
        </p:nvSpPr>
        <p:spPr>
          <a:xfrm>
            <a:off x="4229764" y="1299339"/>
            <a:ext cx="3896141" cy="1186641"/>
          </a:xfrm>
          <a:prstGeom prst="rect">
            <a:avLst/>
          </a:prstGeom>
          <a:noFill/>
          <a:ln w="57150">
            <a:solidFill>
              <a:srgbClr val="721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DEDBAE-5B3F-FCC9-0FD1-1417229B1868}"/>
              </a:ext>
            </a:extLst>
          </p:cNvPr>
          <p:cNvSpPr/>
          <p:nvPr/>
        </p:nvSpPr>
        <p:spPr>
          <a:xfrm>
            <a:off x="2177598" y="1299339"/>
            <a:ext cx="2052165" cy="118664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0030BB6D-2AB7-7B8D-03F9-27156797BE4D}"/>
              </a:ext>
            </a:extLst>
          </p:cNvPr>
          <p:cNvCxnSpPr>
            <a:cxnSpLocks/>
          </p:cNvCxnSpPr>
          <p:nvPr/>
        </p:nvCxnSpPr>
        <p:spPr>
          <a:xfrm flipH="1">
            <a:off x="2469823" y="2507202"/>
            <a:ext cx="367645" cy="89800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35523D9-89EE-5BC4-BF6E-F9281CF9CE4D}"/>
              </a:ext>
            </a:extLst>
          </p:cNvPr>
          <p:cNvCxnSpPr>
            <a:cxnSpLocks/>
          </p:cNvCxnSpPr>
          <p:nvPr/>
        </p:nvCxnSpPr>
        <p:spPr>
          <a:xfrm flipH="1">
            <a:off x="5094817" y="2507202"/>
            <a:ext cx="335031" cy="911258"/>
          </a:xfrm>
          <a:prstGeom prst="straightConnector1">
            <a:avLst/>
          </a:prstGeom>
          <a:ln w="57150">
            <a:solidFill>
              <a:srgbClr val="721F5D"/>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091CCD4-9894-41BC-3AD6-27C9E9278D33}"/>
              </a:ext>
            </a:extLst>
          </p:cNvPr>
          <p:cNvCxnSpPr>
            <a:cxnSpLocks/>
          </p:cNvCxnSpPr>
          <p:nvPr/>
        </p:nvCxnSpPr>
        <p:spPr>
          <a:xfrm>
            <a:off x="6994689" y="2507202"/>
            <a:ext cx="367645" cy="898000"/>
          </a:xfrm>
          <a:prstGeom prst="straightConnector1">
            <a:avLst/>
          </a:prstGeom>
          <a:ln w="57150">
            <a:solidFill>
              <a:srgbClr val="721F5D"/>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828EF61-26A3-D7B2-2AA9-648392F169BD}"/>
              </a:ext>
            </a:extLst>
          </p:cNvPr>
          <p:cNvCxnSpPr>
            <a:cxnSpLocks/>
          </p:cNvCxnSpPr>
          <p:nvPr/>
        </p:nvCxnSpPr>
        <p:spPr>
          <a:xfrm flipH="1">
            <a:off x="9879291" y="2507202"/>
            <a:ext cx="315473" cy="886447"/>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047DF26-1133-B8CB-2855-EE7A98C7312F}"/>
              </a:ext>
            </a:extLst>
          </p:cNvPr>
          <p:cNvSpPr txBox="1"/>
          <p:nvPr/>
        </p:nvSpPr>
        <p:spPr>
          <a:xfrm>
            <a:off x="2723362" y="2005444"/>
            <a:ext cx="1463040" cy="252377"/>
          </a:xfrm>
          <a:prstGeom prst="rect">
            <a:avLst/>
          </a:prstGeom>
          <a:solidFill>
            <a:schemeClr val="bg1"/>
          </a:solidFill>
          <a:ln>
            <a:noFill/>
          </a:ln>
        </p:spPr>
        <p:txBody>
          <a:bodyPr wrap="square" lIns="45720" tIns="18288" rIns="45720" bIns="18288" rtlCol="0">
            <a:spAutoFit/>
          </a:bodyPr>
          <a:lstStyle/>
          <a:p>
            <a:pPr algn="r"/>
            <a:r>
              <a:rPr lang="en-US" sz="1400">
                <a:latin typeface="Arial" panose="020B0604020202020204" pitchFamily="34" charset="0"/>
                <a:cs typeface="Arial" panose="020B0604020202020204" pitchFamily="34" charset="0"/>
              </a:rPr>
              <a:t>$100,000.00</a:t>
            </a:r>
          </a:p>
        </p:txBody>
      </p:sp>
      <p:sp>
        <p:nvSpPr>
          <p:cNvPr id="20" name="TextBox 19">
            <a:extLst>
              <a:ext uri="{FF2B5EF4-FFF2-40B4-BE49-F238E27FC236}">
                <a16:creationId xmlns:a16="http://schemas.microsoft.com/office/drawing/2014/main" id="{1726DCA4-1AA5-DFC3-A857-D8456AC97214}"/>
              </a:ext>
            </a:extLst>
          </p:cNvPr>
          <p:cNvSpPr txBox="1"/>
          <p:nvPr/>
        </p:nvSpPr>
        <p:spPr>
          <a:xfrm>
            <a:off x="4666268" y="2005444"/>
            <a:ext cx="1463040" cy="252377"/>
          </a:xfrm>
          <a:prstGeom prst="rect">
            <a:avLst/>
          </a:prstGeom>
          <a:solidFill>
            <a:schemeClr val="bg1"/>
          </a:solidFill>
          <a:ln>
            <a:noFill/>
          </a:ln>
        </p:spPr>
        <p:txBody>
          <a:bodyPr wrap="square" lIns="45720" tIns="18288" rIns="45720" bIns="18288" rtlCol="0">
            <a:spAutoFit/>
          </a:bodyPr>
          <a:lstStyle/>
          <a:p>
            <a:pPr algn="r"/>
            <a:r>
              <a:rPr lang="en-US" sz="1400">
                <a:latin typeface="Arial" panose="020B0604020202020204" pitchFamily="34" charset="0"/>
                <a:cs typeface="Arial" panose="020B0604020202020204" pitchFamily="34" charset="0"/>
              </a:rPr>
              <a:t>$8,000.00</a:t>
            </a:r>
          </a:p>
        </p:txBody>
      </p:sp>
      <p:sp>
        <p:nvSpPr>
          <p:cNvPr id="22" name="TextBox 21">
            <a:extLst>
              <a:ext uri="{FF2B5EF4-FFF2-40B4-BE49-F238E27FC236}">
                <a16:creationId xmlns:a16="http://schemas.microsoft.com/office/drawing/2014/main" id="{1D0433E5-D56D-6DE1-54E7-FABF73FDB76E}"/>
              </a:ext>
            </a:extLst>
          </p:cNvPr>
          <p:cNvSpPr txBox="1"/>
          <p:nvPr/>
        </p:nvSpPr>
        <p:spPr>
          <a:xfrm>
            <a:off x="9619113" y="2005444"/>
            <a:ext cx="1315980" cy="252377"/>
          </a:xfrm>
          <a:prstGeom prst="rect">
            <a:avLst/>
          </a:prstGeom>
          <a:solidFill>
            <a:schemeClr val="bg1"/>
          </a:solidFill>
          <a:ln>
            <a:noFill/>
          </a:ln>
        </p:spPr>
        <p:txBody>
          <a:bodyPr wrap="square" lIns="45720" tIns="18288" rIns="45720" bIns="18288" rtlCol="0">
            <a:spAutoFit/>
          </a:bodyPr>
          <a:lstStyle/>
          <a:p>
            <a:pPr algn="r"/>
            <a:r>
              <a:rPr lang="en-US" sz="1400">
                <a:latin typeface="Arial" panose="020B0604020202020204" pitchFamily="34" charset="0"/>
                <a:cs typeface="Arial" panose="020B0604020202020204" pitchFamily="34" charset="0"/>
              </a:rPr>
              <a:t>$92,000.00</a:t>
            </a:r>
          </a:p>
        </p:txBody>
      </p:sp>
      <p:sp>
        <p:nvSpPr>
          <p:cNvPr id="23" name="TextBox 22">
            <a:extLst>
              <a:ext uri="{FF2B5EF4-FFF2-40B4-BE49-F238E27FC236}">
                <a16:creationId xmlns:a16="http://schemas.microsoft.com/office/drawing/2014/main" id="{AC9C66EE-0EC8-0A52-EBD5-B9820BB50504}"/>
              </a:ext>
            </a:extLst>
          </p:cNvPr>
          <p:cNvSpPr txBox="1"/>
          <p:nvPr/>
        </p:nvSpPr>
        <p:spPr>
          <a:xfrm>
            <a:off x="9169408" y="5303504"/>
            <a:ext cx="1715679" cy="652486"/>
          </a:xfrm>
          <a:prstGeom prst="rect">
            <a:avLst/>
          </a:prstGeom>
          <a:solidFill>
            <a:schemeClr val="bg1"/>
          </a:solidFill>
          <a:ln>
            <a:noFill/>
          </a:ln>
        </p:spPr>
        <p:txBody>
          <a:bodyPr wrap="square" lIns="45720" tIns="18288" rIns="45720" bIns="18288" rtlCol="0">
            <a:spAutoFit/>
          </a:bodyPr>
          <a:lstStyle/>
          <a:p>
            <a:pPr algn="ctr"/>
            <a:r>
              <a:rPr lang="en-US" sz="2000">
                <a:latin typeface="Arial" panose="020B0604020202020204" pitchFamily="34" charset="0"/>
                <a:cs typeface="Arial" panose="020B0604020202020204" pitchFamily="34" charset="0"/>
              </a:rPr>
              <a:t>Available </a:t>
            </a:r>
          </a:p>
          <a:p>
            <a:pPr algn="ctr"/>
            <a:r>
              <a:rPr lang="en-US" sz="2000">
                <a:latin typeface="Arial" panose="020B0604020202020204" pitchFamily="34" charset="0"/>
                <a:cs typeface="Arial" panose="020B0604020202020204" pitchFamily="34" charset="0"/>
              </a:rPr>
              <a:t>for DD&amp;P</a:t>
            </a:r>
          </a:p>
        </p:txBody>
      </p:sp>
      <p:sp>
        <p:nvSpPr>
          <p:cNvPr id="24" name="Rectangle 23">
            <a:extLst>
              <a:ext uri="{FF2B5EF4-FFF2-40B4-BE49-F238E27FC236}">
                <a16:creationId xmlns:a16="http://schemas.microsoft.com/office/drawing/2014/main" id="{EB4B268B-62A9-7DCA-8A54-7995DABC82FA}"/>
              </a:ext>
            </a:extLst>
          </p:cNvPr>
          <p:cNvSpPr/>
          <p:nvPr/>
        </p:nvSpPr>
        <p:spPr>
          <a:xfrm>
            <a:off x="9111007" y="4710509"/>
            <a:ext cx="1824085" cy="124548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30026395"/>
      </p:ext>
    </p:extLst>
  </p:cSld>
  <p:clrMapOvr>
    <a:masterClrMapping/>
  </p:clrMapOvr>
  <p:transition>
    <p:cut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Table&#10;&#10;Description automatically generated">
            <a:extLst>
              <a:ext uri="{FF2B5EF4-FFF2-40B4-BE49-F238E27FC236}">
                <a16:creationId xmlns:a16="http://schemas.microsoft.com/office/drawing/2014/main" id="{727BCF40-EA3F-9A74-B724-3F9F6EACEA85}"/>
              </a:ext>
            </a:extLst>
          </p:cNvPr>
          <p:cNvPicPr>
            <a:picLocks noChangeAspect="1"/>
          </p:cNvPicPr>
          <p:nvPr/>
        </p:nvPicPr>
        <p:blipFill rotWithShape="1">
          <a:blip r:embed="rId3"/>
          <a:srcRect l="37763" t="50331" r="14238" b="11230"/>
          <a:stretch/>
        </p:blipFill>
        <p:spPr>
          <a:xfrm>
            <a:off x="598981" y="1159491"/>
            <a:ext cx="10569378" cy="1743953"/>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Entitlement Balance: Example 2</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5">
            <a:extLst>
              <a:ext uri="{FF2B5EF4-FFF2-40B4-BE49-F238E27FC236}">
                <a16:creationId xmlns:a16="http://schemas.microsoft.com/office/drawing/2014/main" id="{E29C7E71-D1A4-8D8A-8C86-3B06D0F777E6}"/>
              </a:ext>
            </a:extLst>
          </p:cNvPr>
          <p:cNvSpPr/>
          <p:nvPr/>
        </p:nvSpPr>
        <p:spPr>
          <a:xfrm>
            <a:off x="9464514" y="1299339"/>
            <a:ext cx="1536566" cy="118664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412A43A-46E1-1236-C12E-23932A59D5E7}"/>
                  </a:ext>
                </a:extLst>
              </p:cNvPr>
              <p:cNvSpPr txBox="1"/>
              <p:nvPr/>
            </p:nvSpPr>
            <p:spPr>
              <a:xfrm>
                <a:off x="712105" y="3418460"/>
                <a:ext cx="10676408" cy="2569934"/>
              </a:xfrm>
              <a:prstGeom prst="rect">
                <a:avLst/>
              </a:prstGeom>
              <a:noFill/>
            </p:spPr>
            <p:txBody>
              <a:bodyPr wrap="square" lIns="0" tIns="0" rIns="0" bIns="0" rtlCol="0">
                <a:spAutoFit/>
              </a:bodyPr>
              <a:lstStyle/>
              <a:p>
                <a:r>
                  <a:rPr lang="en-US" sz="2400" b="0" i="0">
                    <a:solidFill>
                      <a:srgbClr val="00B050"/>
                    </a:solidFill>
                    <a:latin typeface="Arial" panose="020B0604020202020204" pitchFamily="34" charset="0"/>
                    <a:cs typeface="Arial" panose="020B0604020202020204" pitchFamily="34" charset="0"/>
                  </a:rPr>
                  <a:t>Beginning Balance</a:t>
                </a:r>
                <a:r>
                  <a:rPr lang="en-US" sz="2400" b="0" i="0">
                    <a:latin typeface="Arial" panose="020B0604020202020204" pitchFamily="34" charset="0"/>
                    <a:cs typeface="Arial" panose="020B0604020202020204" pitchFamily="34" charset="0"/>
                  </a:rPr>
                  <a:t> - </a:t>
                </a:r>
                <a:r>
                  <a:rPr lang="en-US" sz="2400" b="0" i="0">
                    <a:solidFill>
                      <a:srgbClr val="721F5D"/>
                    </a:solidFill>
                    <a:latin typeface="Arial" panose="020B0604020202020204" pitchFamily="34" charset="0"/>
                    <a:cs typeface="Arial" panose="020B0604020202020204" pitchFamily="34" charset="0"/>
                  </a:rPr>
                  <a:t>DOD Fresh Amount - Ent. Order Total </a:t>
                </a:r>
                <a:r>
                  <a:rPr lang="en-US" sz="2400" b="0" i="0">
                    <a:latin typeface="Arial" panose="020B0604020202020204" pitchFamily="34" charset="0"/>
                    <a:cs typeface="Arial" panose="020B0604020202020204" pitchFamily="34" charset="0"/>
                  </a:rPr>
                  <a:t>=   </a:t>
                </a:r>
                <a:r>
                  <a:rPr lang="en-US" sz="2400" b="0" i="0">
                    <a:solidFill>
                      <a:schemeClr val="accent6"/>
                    </a:solidFill>
                    <a:latin typeface="Arial" panose="020B0604020202020204" pitchFamily="34" charset="0"/>
                    <a:cs typeface="Arial" panose="020B0604020202020204" pitchFamily="34" charset="0"/>
                  </a:rPr>
                  <a:t>Ent. Balance </a:t>
                </a:r>
              </a:p>
              <a:p>
                <a:r>
                  <a:rPr lang="en-US" sz="2800" b="0">
                    <a:latin typeface="Cambria Math" panose="02040503050406030204" pitchFamily="18" charset="0"/>
                    <a:ea typeface="Cambria Math" panose="02040503050406030204" pitchFamily="18" charset="0"/>
                  </a:rPr>
                  <a:t>    </a:t>
                </a:r>
                <a:r>
                  <a:rPr lang="en-US" sz="2800" b="0">
                    <a:solidFill>
                      <a:srgbClr val="00B050"/>
                    </a:solidFill>
                    <a:latin typeface="Cambria Math" panose="02040503050406030204" pitchFamily="18" charset="0"/>
                    <a:ea typeface="Cambria Math" panose="02040503050406030204" pitchFamily="18" charset="0"/>
                  </a:rPr>
                  <a:t>(Column </a:t>
                </a:r>
                <a14:m>
                  <m:oMath xmlns:m="http://schemas.openxmlformats.org/officeDocument/2006/math">
                    <m:r>
                      <m:rPr>
                        <m:sty m:val="p"/>
                      </m:rPr>
                      <a:rPr lang="en-US" sz="2800" b="0" i="0" smtClean="0">
                        <a:solidFill>
                          <a:srgbClr val="00B050"/>
                        </a:solidFill>
                        <a:latin typeface="Cambria Math" panose="02040503050406030204" pitchFamily="18" charset="0"/>
                      </a:rPr>
                      <m:t>G</m:t>
                    </m:r>
                    <m:r>
                      <a:rPr lang="en-US" sz="2800" b="0" i="0" smtClean="0">
                        <a:solidFill>
                          <a:srgbClr val="00B050"/>
                        </a:solidFill>
                        <a:latin typeface="Cambria Math" panose="02040503050406030204" pitchFamily="18" charset="0"/>
                      </a:rPr>
                      <m:t>)     −</m:t>
                    </m:r>
                    <m:r>
                      <a:rPr lang="en-US" sz="2800" b="0" i="1" smtClean="0">
                        <a:solidFill>
                          <a:srgbClr val="00B050"/>
                        </a:solidFill>
                        <a:latin typeface="Cambria Math" panose="02040503050406030204" pitchFamily="18" charset="0"/>
                      </a:rPr>
                      <m:t>     </m:t>
                    </m:r>
                    <m:d>
                      <m:dPr>
                        <m:ctrlPr>
                          <a:rPr lang="en-US" sz="2800" b="0" i="1" smtClean="0">
                            <a:solidFill>
                              <a:srgbClr val="721F5D"/>
                            </a:solidFill>
                            <a:latin typeface="Cambria Math" panose="02040503050406030204" pitchFamily="18" charset="0"/>
                          </a:rPr>
                        </m:ctrlPr>
                      </m:dPr>
                      <m:e>
                        <m:r>
                          <m:rPr>
                            <m:sty m:val="p"/>
                          </m:rPr>
                          <a:rPr lang="en-US" sz="2800" b="0" i="0" smtClean="0">
                            <a:solidFill>
                              <a:srgbClr val="721F5D"/>
                            </a:solidFill>
                            <a:latin typeface="Cambria Math" panose="02040503050406030204" pitchFamily="18" charset="0"/>
                          </a:rPr>
                          <m:t>Column</m:t>
                        </m:r>
                        <m:r>
                          <a:rPr lang="en-US" sz="2800" b="0" i="0" smtClean="0">
                            <a:solidFill>
                              <a:srgbClr val="721F5D"/>
                            </a:solidFill>
                            <a:latin typeface="Cambria Math" panose="02040503050406030204" pitchFamily="18" charset="0"/>
                          </a:rPr>
                          <m:t> </m:t>
                        </m:r>
                        <m:r>
                          <m:rPr>
                            <m:sty m:val="p"/>
                          </m:rPr>
                          <a:rPr lang="en-US" sz="2800" b="0" i="0" smtClean="0">
                            <a:solidFill>
                              <a:srgbClr val="721F5D"/>
                            </a:solidFill>
                            <a:latin typeface="Cambria Math" panose="02040503050406030204" pitchFamily="18" charset="0"/>
                          </a:rPr>
                          <m:t>H</m:t>
                        </m:r>
                      </m:e>
                    </m:d>
                    <m:r>
                      <a:rPr lang="en-US" sz="2800" b="0" i="0" smtClean="0">
                        <a:solidFill>
                          <a:srgbClr val="721F5D"/>
                        </a:solidFill>
                        <a:latin typeface="Cambria Math" panose="02040503050406030204" pitchFamily="18" charset="0"/>
                      </a:rPr>
                      <m:t> </m:t>
                    </m:r>
                    <m:r>
                      <a:rPr lang="en-US" sz="2800" b="0" i="0" smtClean="0">
                        <a:solidFill>
                          <a:schemeClr val="tx1"/>
                        </a:solidFill>
                        <a:latin typeface="Cambria Math" panose="02040503050406030204" pitchFamily="18" charset="0"/>
                      </a:rPr>
                      <m:t> − </m:t>
                    </m:r>
                    <m:r>
                      <a:rPr lang="en-US" sz="2800" b="0" i="1" smtClean="0">
                        <a:solidFill>
                          <a:schemeClr val="tx1"/>
                        </a:solidFill>
                        <a:latin typeface="Cambria Math" panose="02040503050406030204" pitchFamily="18" charset="0"/>
                      </a:rPr>
                      <m:t> </m:t>
                    </m:r>
                    <m:d>
                      <m:dPr>
                        <m:ctrlPr>
                          <a:rPr lang="en-US" sz="2800" b="0" i="1" smtClean="0">
                            <a:solidFill>
                              <a:srgbClr val="721F5D"/>
                            </a:solidFill>
                            <a:latin typeface="Cambria Math" panose="02040503050406030204" pitchFamily="18" charset="0"/>
                          </a:rPr>
                        </m:ctrlPr>
                      </m:dPr>
                      <m:e>
                        <m:r>
                          <m:rPr>
                            <m:sty m:val="p"/>
                          </m:rPr>
                          <a:rPr lang="en-US" sz="2800" b="0" i="0" smtClean="0">
                            <a:solidFill>
                              <a:srgbClr val="721F5D"/>
                            </a:solidFill>
                            <a:latin typeface="Cambria Math" panose="02040503050406030204" pitchFamily="18" charset="0"/>
                          </a:rPr>
                          <m:t>Column</m:t>
                        </m:r>
                        <m:r>
                          <a:rPr lang="en-US" sz="2800" b="0" i="0" smtClean="0">
                            <a:solidFill>
                              <a:srgbClr val="721F5D"/>
                            </a:solidFill>
                            <a:latin typeface="Cambria Math" panose="02040503050406030204" pitchFamily="18" charset="0"/>
                          </a:rPr>
                          <m:t> </m:t>
                        </m:r>
                        <m:r>
                          <m:rPr>
                            <m:sty m:val="p"/>
                          </m:rPr>
                          <a:rPr lang="en-US" sz="2800" b="0" i="0" smtClean="0">
                            <a:solidFill>
                              <a:srgbClr val="721F5D"/>
                            </a:solidFill>
                            <a:latin typeface="Cambria Math" panose="02040503050406030204" pitchFamily="18" charset="0"/>
                          </a:rPr>
                          <m:t>I</m:t>
                        </m:r>
                      </m:e>
                    </m:d>
                    <m:r>
                      <a:rPr lang="en-US" sz="2800" b="0" i="0" smtClean="0">
                        <a:solidFill>
                          <a:srgbClr val="721F5D"/>
                        </a:solidFill>
                        <a:latin typeface="Cambria Math" panose="02040503050406030204" pitchFamily="18" charset="0"/>
                      </a:rPr>
                      <m:t>    </m:t>
                    </m:r>
                    <m:r>
                      <a:rPr lang="en-US" sz="2800" b="0" i="0" smtClean="0">
                        <a:solidFill>
                          <a:schemeClr val="tx1"/>
                        </a:solidFill>
                        <a:latin typeface="Cambria Math" panose="02040503050406030204" pitchFamily="18" charset="0"/>
                      </a:rPr>
                      <m:t>=  </m:t>
                    </m:r>
                    <m:d>
                      <m:dPr>
                        <m:ctrlPr>
                          <a:rPr lang="en-US" sz="2800" b="0" i="1" smtClean="0">
                            <a:solidFill>
                              <a:schemeClr val="accent6"/>
                            </a:solidFill>
                            <a:latin typeface="Cambria Math" panose="02040503050406030204" pitchFamily="18" charset="0"/>
                          </a:rPr>
                        </m:ctrlPr>
                      </m:dPr>
                      <m:e>
                        <m:r>
                          <m:rPr>
                            <m:sty m:val="p"/>
                          </m:rPr>
                          <a:rPr lang="en-US" sz="2800" b="0" i="0" smtClean="0">
                            <a:solidFill>
                              <a:schemeClr val="accent6"/>
                            </a:solidFill>
                            <a:latin typeface="Cambria Math" panose="02040503050406030204" pitchFamily="18" charset="0"/>
                          </a:rPr>
                          <m:t>Column</m:t>
                        </m:r>
                        <m:r>
                          <a:rPr lang="en-US" sz="2800" b="0" i="0" smtClean="0">
                            <a:solidFill>
                              <a:schemeClr val="accent6"/>
                            </a:solidFill>
                            <a:latin typeface="Cambria Math" panose="02040503050406030204" pitchFamily="18" charset="0"/>
                          </a:rPr>
                          <m:t> </m:t>
                        </m:r>
                        <m:r>
                          <m:rPr>
                            <m:sty m:val="p"/>
                          </m:rPr>
                          <a:rPr lang="en-US" sz="2800" b="0" i="0" smtClean="0">
                            <a:solidFill>
                              <a:schemeClr val="accent6"/>
                            </a:solidFill>
                            <a:latin typeface="Cambria Math" panose="02040503050406030204" pitchFamily="18" charset="0"/>
                          </a:rPr>
                          <m:t>K</m:t>
                        </m:r>
                      </m:e>
                    </m:d>
                  </m:oMath>
                </a14:m>
                <a:endParaRPr lang="en-US" sz="2800" b="0">
                  <a:solidFill>
                    <a:schemeClr val="accent6"/>
                  </a:solidFill>
                  <a:latin typeface="Cambria Math" panose="02040503050406030204" pitchFamily="18" charset="0"/>
                </a:endParaRPr>
              </a:p>
              <a:p>
                <a:r>
                  <a:rPr lang="en-US" sz="3200"/>
                  <a:t>     </a:t>
                </a:r>
              </a:p>
              <a:p>
                <a:r>
                  <a:rPr lang="en-US" sz="3200"/>
                  <a:t>   </a:t>
                </a:r>
                <a:r>
                  <a:rPr lang="en-US" sz="3200">
                    <a:solidFill>
                      <a:srgbClr val="00B050"/>
                    </a:solidFill>
                  </a:rPr>
                  <a:t>$100,000     </a:t>
                </a:r>
                <a14:m>
                  <m:oMath xmlns:m="http://schemas.openxmlformats.org/officeDocument/2006/math">
                    <m:r>
                      <a:rPr lang="en-US" sz="3200" b="0" i="0" smtClean="0">
                        <a:solidFill>
                          <a:schemeClr val="tx1"/>
                        </a:solidFill>
                        <a:latin typeface="Cambria Math" panose="02040503050406030204" pitchFamily="18" charset="0"/>
                      </a:rPr>
                      <m:t>−</m:t>
                    </m:r>
                  </m:oMath>
                </a14:m>
                <a:r>
                  <a:rPr lang="en-US" sz="3200"/>
                  <a:t>     </a:t>
                </a:r>
                <a:r>
                  <a:rPr lang="en-US" sz="3200">
                    <a:solidFill>
                      <a:srgbClr val="721F5D"/>
                    </a:solidFill>
                  </a:rPr>
                  <a:t>$8,000     </a:t>
                </a:r>
                <a14:m>
                  <m:oMath xmlns:m="http://schemas.openxmlformats.org/officeDocument/2006/math">
                    <m:r>
                      <a:rPr lang="en-US" sz="3200">
                        <a:latin typeface="Cambria Math" panose="02040503050406030204" pitchFamily="18" charset="0"/>
                      </a:rPr>
                      <m:t>−</m:t>
                    </m:r>
                  </m:oMath>
                </a14:m>
                <a:r>
                  <a:rPr lang="en-US" sz="3200"/>
                  <a:t>     </a:t>
                </a:r>
                <a:r>
                  <a:rPr lang="en-US" sz="3200">
                    <a:solidFill>
                      <a:srgbClr val="721F5D"/>
                    </a:solidFill>
                  </a:rPr>
                  <a:t>$25,000   </a:t>
                </a:r>
                <a:r>
                  <a:rPr lang="en-US" sz="3200">
                    <a:latin typeface="Cambria Math" panose="02040503050406030204" pitchFamily="18" charset="0"/>
                    <a:ea typeface="Cambria Math" panose="02040503050406030204" pitchFamily="18" charset="0"/>
                  </a:rPr>
                  <a:t>=</a:t>
                </a:r>
                <a:r>
                  <a:rPr lang="en-US" sz="3200"/>
                  <a:t>   </a:t>
                </a:r>
                <a:r>
                  <a:rPr lang="en-US" sz="3200">
                    <a:solidFill>
                      <a:schemeClr val="accent6"/>
                    </a:solidFill>
                  </a:rPr>
                  <a:t>$67,000 </a:t>
                </a:r>
              </a:p>
              <a:p>
                <a:pPr>
                  <a:spcBef>
                    <a:spcPts val="1800"/>
                  </a:spcBef>
                </a:pPr>
                <a:r>
                  <a:rPr lang="en-US" sz="3200">
                    <a:solidFill>
                      <a:schemeClr val="accent6"/>
                    </a:solidFill>
                  </a:rPr>
                  <a:t>                  $92,000</a:t>
                </a:r>
                <a:r>
                  <a:rPr lang="en-US" sz="3200"/>
                  <a:t>                </a:t>
                </a:r>
                <a14:m>
                  <m:oMath xmlns:m="http://schemas.openxmlformats.org/officeDocument/2006/math">
                    <m:r>
                      <a:rPr lang="en-US" sz="3200">
                        <a:latin typeface="Cambria Math" panose="02040503050406030204" pitchFamily="18" charset="0"/>
                      </a:rPr>
                      <m:t>−</m:t>
                    </m:r>
                  </m:oMath>
                </a14:m>
                <a:r>
                  <a:rPr lang="en-US" sz="3200"/>
                  <a:t>     </a:t>
                </a:r>
                <a:r>
                  <a:rPr lang="en-US" sz="3200">
                    <a:solidFill>
                      <a:srgbClr val="721F5D"/>
                    </a:solidFill>
                  </a:rPr>
                  <a:t>$25,000   </a:t>
                </a:r>
                <a:r>
                  <a:rPr lang="en-US" sz="3200">
                    <a:latin typeface="Cambria Math" panose="02040503050406030204" pitchFamily="18" charset="0"/>
                    <a:ea typeface="Cambria Math" panose="02040503050406030204" pitchFamily="18" charset="0"/>
                  </a:rPr>
                  <a:t>=</a:t>
                </a:r>
                <a:r>
                  <a:rPr lang="en-US" sz="3200"/>
                  <a:t>   </a:t>
                </a:r>
                <a:r>
                  <a:rPr lang="en-US" sz="3200">
                    <a:solidFill>
                      <a:schemeClr val="accent6"/>
                    </a:solidFill>
                  </a:rPr>
                  <a:t>$67,000 </a:t>
                </a:r>
              </a:p>
            </p:txBody>
          </p:sp>
        </mc:Choice>
        <mc:Fallback xmlns="">
          <p:sp>
            <p:nvSpPr>
              <p:cNvPr id="5" name="TextBox 4">
                <a:extLst>
                  <a:ext uri="{FF2B5EF4-FFF2-40B4-BE49-F238E27FC236}">
                    <a16:creationId xmlns:a16="http://schemas.microsoft.com/office/drawing/2014/main" id="{3412A43A-46E1-1236-C12E-23932A59D5E7}"/>
                  </a:ext>
                </a:extLst>
              </p:cNvPr>
              <p:cNvSpPr txBox="1">
                <a:spLocks noRot="1" noChangeAspect="1" noMove="1" noResize="1" noEditPoints="1" noAdjustHandles="1" noChangeArrowheads="1" noChangeShapeType="1" noTextEdit="1"/>
              </p:cNvSpPr>
              <p:nvPr/>
            </p:nvSpPr>
            <p:spPr>
              <a:xfrm>
                <a:off x="712105" y="3418460"/>
                <a:ext cx="10676408" cy="2569934"/>
              </a:xfrm>
              <a:prstGeom prst="rect">
                <a:avLst/>
              </a:prstGeom>
              <a:blipFill>
                <a:blip r:embed="rId4"/>
                <a:stretch>
                  <a:fillRect l="-1770" t="-3563" b="-6176"/>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38F375B2-9215-4232-B17C-BCC90389BA12}"/>
              </a:ext>
            </a:extLst>
          </p:cNvPr>
          <p:cNvSpPr/>
          <p:nvPr/>
        </p:nvSpPr>
        <p:spPr>
          <a:xfrm>
            <a:off x="4229764" y="1299339"/>
            <a:ext cx="3896141" cy="1186642"/>
          </a:xfrm>
          <a:prstGeom prst="rect">
            <a:avLst/>
          </a:prstGeom>
          <a:noFill/>
          <a:ln w="57150">
            <a:solidFill>
              <a:srgbClr val="721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DEDBAE-5B3F-FCC9-0FD1-1417229B1868}"/>
              </a:ext>
            </a:extLst>
          </p:cNvPr>
          <p:cNvSpPr/>
          <p:nvPr/>
        </p:nvSpPr>
        <p:spPr>
          <a:xfrm>
            <a:off x="2177598" y="1299339"/>
            <a:ext cx="2052165" cy="118664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0030BB6D-2AB7-7B8D-03F9-27156797BE4D}"/>
              </a:ext>
            </a:extLst>
          </p:cNvPr>
          <p:cNvCxnSpPr>
            <a:cxnSpLocks/>
          </p:cNvCxnSpPr>
          <p:nvPr/>
        </p:nvCxnSpPr>
        <p:spPr>
          <a:xfrm flipH="1">
            <a:off x="2469823" y="2507202"/>
            <a:ext cx="367645" cy="89800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35523D9-89EE-5BC4-BF6E-F9281CF9CE4D}"/>
              </a:ext>
            </a:extLst>
          </p:cNvPr>
          <p:cNvCxnSpPr>
            <a:cxnSpLocks/>
          </p:cNvCxnSpPr>
          <p:nvPr/>
        </p:nvCxnSpPr>
        <p:spPr>
          <a:xfrm flipH="1">
            <a:off x="5094811" y="2507202"/>
            <a:ext cx="335031" cy="911258"/>
          </a:xfrm>
          <a:prstGeom prst="straightConnector1">
            <a:avLst/>
          </a:prstGeom>
          <a:ln w="57150">
            <a:solidFill>
              <a:srgbClr val="721F5D"/>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091CCD4-9894-41BC-3AD6-27C9E9278D33}"/>
              </a:ext>
            </a:extLst>
          </p:cNvPr>
          <p:cNvCxnSpPr>
            <a:cxnSpLocks/>
          </p:cNvCxnSpPr>
          <p:nvPr/>
        </p:nvCxnSpPr>
        <p:spPr>
          <a:xfrm>
            <a:off x="6994689" y="2507202"/>
            <a:ext cx="367645" cy="898000"/>
          </a:xfrm>
          <a:prstGeom prst="straightConnector1">
            <a:avLst/>
          </a:prstGeom>
          <a:ln w="57150">
            <a:solidFill>
              <a:srgbClr val="721F5D"/>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828EF61-26A3-D7B2-2AA9-648392F169BD}"/>
              </a:ext>
            </a:extLst>
          </p:cNvPr>
          <p:cNvCxnSpPr>
            <a:cxnSpLocks/>
          </p:cNvCxnSpPr>
          <p:nvPr/>
        </p:nvCxnSpPr>
        <p:spPr>
          <a:xfrm flipH="1">
            <a:off x="9859733" y="2507202"/>
            <a:ext cx="335031" cy="89800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047DF26-1133-B8CB-2855-EE7A98C7312F}"/>
              </a:ext>
            </a:extLst>
          </p:cNvPr>
          <p:cNvSpPr txBox="1"/>
          <p:nvPr/>
        </p:nvSpPr>
        <p:spPr>
          <a:xfrm>
            <a:off x="2723362" y="2005444"/>
            <a:ext cx="1463040" cy="252377"/>
          </a:xfrm>
          <a:prstGeom prst="rect">
            <a:avLst/>
          </a:prstGeom>
          <a:solidFill>
            <a:schemeClr val="bg1"/>
          </a:solidFill>
          <a:ln>
            <a:noFill/>
          </a:ln>
        </p:spPr>
        <p:txBody>
          <a:bodyPr wrap="square" lIns="45720" tIns="18288" rIns="45720" bIns="18288" rtlCol="0">
            <a:spAutoFit/>
          </a:bodyPr>
          <a:lstStyle/>
          <a:p>
            <a:pPr algn="r"/>
            <a:r>
              <a:rPr lang="en-US" sz="1400">
                <a:latin typeface="Arial" panose="020B0604020202020204" pitchFamily="34" charset="0"/>
                <a:cs typeface="Arial" panose="020B0604020202020204" pitchFamily="34" charset="0"/>
              </a:rPr>
              <a:t>$100,000.00</a:t>
            </a:r>
          </a:p>
        </p:txBody>
      </p:sp>
      <p:sp>
        <p:nvSpPr>
          <p:cNvPr id="20" name="TextBox 19">
            <a:extLst>
              <a:ext uri="{FF2B5EF4-FFF2-40B4-BE49-F238E27FC236}">
                <a16:creationId xmlns:a16="http://schemas.microsoft.com/office/drawing/2014/main" id="{1726DCA4-1AA5-DFC3-A857-D8456AC97214}"/>
              </a:ext>
            </a:extLst>
          </p:cNvPr>
          <p:cNvSpPr txBox="1"/>
          <p:nvPr/>
        </p:nvSpPr>
        <p:spPr>
          <a:xfrm>
            <a:off x="4666268" y="2005444"/>
            <a:ext cx="1463040" cy="252377"/>
          </a:xfrm>
          <a:prstGeom prst="rect">
            <a:avLst/>
          </a:prstGeom>
          <a:solidFill>
            <a:schemeClr val="bg1"/>
          </a:solidFill>
          <a:ln>
            <a:noFill/>
          </a:ln>
        </p:spPr>
        <p:txBody>
          <a:bodyPr wrap="square" lIns="45720" tIns="18288" rIns="45720" bIns="18288" rtlCol="0">
            <a:spAutoFit/>
          </a:bodyPr>
          <a:lstStyle/>
          <a:p>
            <a:pPr algn="r"/>
            <a:r>
              <a:rPr lang="en-US" sz="1400">
                <a:latin typeface="Arial" panose="020B0604020202020204" pitchFamily="34" charset="0"/>
                <a:cs typeface="Arial" panose="020B0604020202020204" pitchFamily="34" charset="0"/>
              </a:rPr>
              <a:t>$8,000.00</a:t>
            </a:r>
          </a:p>
        </p:txBody>
      </p:sp>
      <p:sp>
        <p:nvSpPr>
          <p:cNvPr id="22" name="TextBox 21">
            <a:extLst>
              <a:ext uri="{FF2B5EF4-FFF2-40B4-BE49-F238E27FC236}">
                <a16:creationId xmlns:a16="http://schemas.microsoft.com/office/drawing/2014/main" id="{1D0433E5-D56D-6DE1-54E7-FABF73FDB76E}"/>
              </a:ext>
            </a:extLst>
          </p:cNvPr>
          <p:cNvSpPr txBox="1"/>
          <p:nvPr/>
        </p:nvSpPr>
        <p:spPr>
          <a:xfrm>
            <a:off x="9619113" y="2005444"/>
            <a:ext cx="1315980" cy="252377"/>
          </a:xfrm>
          <a:prstGeom prst="rect">
            <a:avLst/>
          </a:prstGeom>
          <a:solidFill>
            <a:schemeClr val="bg1"/>
          </a:solidFill>
          <a:ln>
            <a:noFill/>
          </a:ln>
        </p:spPr>
        <p:txBody>
          <a:bodyPr wrap="square" lIns="45720" tIns="18288" rIns="45720" bIns="18288" rtlCol="0">
            <a:spAutoFit/>
          </a:bodyPr>
          <a:lstStyle/>
          <a:p>
            <a:pPr algn="r"/>
            <a:r>
              <a:rPr lang="en-US" sz="1400">
                <a:latin typeface="Arial" panose="020B0604020202020204" pitchFamily="34" charset="0"/>
                <a:cs typeface="Arial" panose="020B0604020202020204" pitchFamily="34" charset="0"/>
              </a:rPr>
              <a:t>$67,000.00</a:t>
            </a:r>
          </a:p>
        </p:txBody>
      </p:sp>
      <p:sp>
        <p:nvSpPr>
          <p:cNvPr id="17" name="TextBox 16">
            <a:extLst>
              <a:ext uri="{FF2B5EF4-FFF2-40B4-BE49-F238E27FC236}">
                <a16:creationId xmlns:a16="http://schemas.microsoft.com/office/drawing/2014/main" id="{C8DD7081-A2D1-7946-8FA2-39943C08311B}"/>
              </a:ext>
            </a:extLst>
          </p:cNvPr>
          <p:cNvSpPr txBox="1"/>
          <p:nvPr/>
        </p:nvSpPr>
        <p:spPr>
          <a:xfrm>
            <a:off x="6781644" y="2031467"/>
            <a:ext cx="1315980" cy="252377"/>
          </a:xfrm>
          <a:prstGeom prst="rect">
            <a:avLst/>
          </a:prstGeom>
          <a:solidFill>
            <a:schemeClr val="bg1"/>
          </a:solidFill>
          <a:ln>
            <a:noFill/>
          </a:ln>
        </p:spPr>
        <p:txBody>
          <a:bodyPr wrap="square" lIns="45720" tIns="18288" rIns="45720" bIns="18288" rtlCol="0">
            <a:spAutoFit/>
          </a:bodyPr>
          <a:lstStyle/>
          <a:p>
            <a:pPr algn="r"/>
            <a:r>
              <a:rPr lang="en-US" sz="1400">
                <a:latin typeface="Arial" panose="020B0604020202020204" pitchFamily="34" charset="0"/>
                <a:cs typeface="Arial" panose="020B0604020202020204" pitchFamily="34" charset="0"/>
              </a:rPr>
              <a:t>$25,000.00</a:t>
            </a:r>
          </a:p>
        </p:txBody>
      </p:sp>
      <p:sp>
        <p:nvSpPr>
          <p:cNvPr id="4" name="Double Brace 3">
            <a:extLst>
              <a:ext uri="{FF2B5EF4-FFF2-40B4-BE49-F238E27FC236}">
                <a16:creationId xmlns:a16="http://schemas.microsoft.com/office/drawing/2014/main" id="{81E213AF-78BD-EDF5-C131-49CEC906E6FA}"/>
              </a:ext>
            </a:extLst>
          </p:cNvPr>
          <p:cNvSpPr/>
          <p:nvPr/>
        </p:nvSpPr>
        <p:spPr>
          <a:xfrm rot="5400000">
            <a:off x="2941140" y="2794469"/>
            <a:ext cx="838988" cy="4440067"/>
          </a:xfrm>
          <a:prstGeom prst="brace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F2660CC5-5218-D845-53D0-149A83CEC3BB}"/>
              </a:ext>
            </a:extLst>
          </p:cNvPr>
          <p:cNvSpPr txBox="1"/>
          <p:nvPr/>
        </p:nvSpPr>
        <p:spPr>
          <a:xfrm>
            <a:off x="4194029" y="5520574"/>
            <a:ext cx="1235813" cy="467820"/>
          </a:xfrm>
          <a:prstGeom prst="rect">
            <a:avLst/>
          </a:prstGeom>
          <a:noFill/>
          <a:ln>
            <a:noFill/>
          </a:ln>
        </p:spPr>
        <p:txBody>
          <a:bodyPr wrap="square" lIns="45720" tIns="18288" rIns="45720" bIns="18288" rtlCol="0">
            <a:spAutoFit/>
          </a:bodyPr>
          <a:lstStyle/>
          <a:p>
            <a:pPr algn="ctr"/>
            <a:r>
              <a:rPr lang="en-US" sz="1400">
                <a:latin typeface="Arial" panose="020B0604020202020204" pitchFamily="34" charset="0"/>
                <a:cs typeface="Arial" panose="020B0604020202020204" pitchFamily="34" charset="0"/>
              </a:rPr>
              <a:t>Available </a:t>
            </a:r>
          </a:p>
          <a:p>
            <a:pPr algn="ctr"/>
            <a:r>
              <a:rPr lang="en-US" sz="1400">
                <a:latin typeface="Arial" panose="020B0604020202020204" pitchFamily="34" charset="0"/>
                <a:cs typeface="Arial" panose="020B0604020202020204" pitchFamily="34" charset="0"/>
              </a:rPr>
              <a:t>for DD&amp;P</a:t>
            </a:r>
          </a:p>
        </p:txBody>
      </p:sp>
    </p:spTree>
    <p:extLst>
      <p:ext uri="{BB962C8B-B14F-4D97-AF65-F5344CB8AC3E}">
        <p14:creationId xmlns:p14="http://schemas.microsoft.com/office/powerpoint/2010/main" val="3774696424"/>
      </p:ext>
    </p:extLst>
  </p:cSld>
  <p:clrMapOvr>
    <a:masterClrMapping/>
  </p:clrMapOvr>
  <p:transition>
    <p:cut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Table&#10;&#10;Description automatically generated">
            <a:extLst>
              <a:ext uri="{FF2B5EF4-FFF2-40B4-BE49-F238E27FC236}">
                <a16:creationId xmlns:a16="http://schemas.microsoft.com/office/drawing/2014/main" id="{283C355E-C972-964A-4417-F9915E90D2D3}"/>
              </a:ext>
            </a:extLst>
          </p:cNvPr>
          <p:cNvPicPr>
            <a:picLocks noChangeAspect="1"/>
          </p:cNvPicPr>
          <p:nvPr/>
        </p:nvPicPr>
        <p:blipFill rotWithShape="1">
          <a:blip r:embed="rId3"/>
          <a:srcRect l="37763" b="1657"/>
          <a:stretch/>
        </p:blipFill>
        <p:spPr>
          <a:xfrm>
            <a:off x="598981" y="1189391"/>
            <a:ext cx="10676408" cy="3475915"/>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Rounded Corners 3">
            <a:extLst>
              <a:ext uri="{FF2B5EF4-FFF2-40B4-BE49-F238E27FC236}">
                <a16:creationId xmlns:a16="http://schemas.microsoft.com/office/drawing/2014/main" id="{B06AE66D-20F6-AE67-1EC2-5EFC40DA1B3A}"/>
              </a:ext>
            </a:extLst>
          </p:cNvPr>
          <p:cNvSpPr/>
          <p:nvPr/>
        </p:nvSpPr>
        <p:spPr>
          <a:xfrm>
            <a:off x="8766099" y="4099920"/>
            <a:ext cx="1404843" cy="543687"/>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Total Bonus</a:t>
            </a:r>
          </a:p>
        </p:txBody>
      </p:sp>
      <p:sp>
        <p:nvSpPr>
          <p:cNvPr id="6" name="Rectangle 5">
            <a:extLst>
              <a:ext uri="{FF2B5EF4-FFF2-40B4-BE49-F238E27FC236}">
                <a16:creationId xmlns:a16="http://schemas.microsoft.com/office/drawing/2014/main" id="{E29C7E71-D1A4-8D8A-8C86-3B06D0F777E6}"/>
              </a:ext>
            </a:extLst>
          </p:cNvPr>
          <p:cNvSpPr/>
          <p:nvPr/>
        </p:nvSpPr>
        <p:spPr>
          <a:xfrm>
            <a:off x="8664040" y="3390192"/>
            <a:ext cx="1608963" cy="543687"/>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92908131"/>
      </p:ext>
    </p:extLst>
  </p:cSld>
  <p:clrMapOvr>
    <a:masterClrMapping/>
  </p:clrMapOvr>
  <p:transition>
    <p:cut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solidFill>
                  <a:schemeClr val="tx1"/>
                </a:solidFill>
                <a:latin typeface="Arial"/>
                <a:cs typeface="Arial"/>
              </a:rPr>
              <a:t>Knowledge Check: </a:t>
            </a:r>
            <a:endParaRPr lang="en-US" sz="3200">
              <a:solidFill>
                <a:schemeClr val="tx1"/>
              </a:solidFil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48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TextBox 5">
            <a:extLst>
              <a:ext uri="{FF2B5EF4-FFF2-40B4-BE49-F238E27FC236}">
                <a16:creationId xmlns:a16="http://schemas.microsoft.com/office/drawing/2014/main" id="{DADD2B5D-2B6C-50C7-96CF-37604674E74B}"/>
              </a:ext>
            </a:extLst>
          </p:cNvPr>
          <p:cNvSpPr txBox="1"/>
          <p:nvPr/>
        </p:nvSpPr>
        <p:spPr>
          <a:xfrm>
            <a:off x="1351717" y="5134616"/>
            <a:ext cx="4117297"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d-ID" sz="2800" b="1">
                <a:solidFill>
                  <a:srgbClr val="7030A0"/>
                </a:solidFill>
                <a:ea typeface="+mn-lt"/>
                <a:cs typeface="+mn-lt"/>
                <a:hlinkClick r:id="rId3">
                  <a:extLst>
                    <a:ext uri="{A12FA001-AC4F-418D-AE19-62706E023703}">
                      <ahyp:hlinkClr xmlns:ahyp="http://schemas.microsoft.com/office/drawing/2018/hyperlinkcolor" val="tx"/>
                    </a:ext>
                  </a:extLst>
                </a:hlinkClick>
              </a:rPr>
              <a:t>https://bit.ly/3XM2nsE</a:t>
            </a:r>
            <a:endParaRPr lang="en-US" b="1">
              <a:solidFill>
                <a:srgbClr val="7030A0"/>
              </a:solidFill>
              <a:hlinkClick r:id="rId3">
                <a:extLst>
                  <a:ext uri="{A12FA001-AC4F-418D-AE19-62706E023703}">
                    <ahyp:hlinkClr xmlns:ahyp="http://schemas.microsoft.com/office/drawing/2018/hyperlinkcolor" val="tx"/>
                  </a:ext>
                </a:extLst>
              </a:hlinkClick>
            </a:endParaRPr>
          </a:p>
          <a:p>
            <a:endParaRPr lang="id-ID" sz="2800">
              <a:solidFill>
                <a:srgbClr val="000000"/>
              </a:solidFill>
            </a:endParaRPr>
          </a:p>
          <a:p>
            <a:endParaRPr lang="id-ID" sz="2000" b="1">
              <a:solidFill>
                <a:srgbClr val="7030A0"/>
              </a:solidFill>
            </a:endParaRPr>
          </a:p>
        </p:txBody>
      </p:sp>
      <p:sp>
        <p:nvSpPr>
          <p:cNvPr id="8" name="TextBox 7">
            <a:extLst>
              <a:ext uri="{FF2B5EF4-FFF2-40B4-BE49-F238E27FC236}">
                <a16:creationId xmlns:a16="http://schemas.microsoft.com/office/drawing/2014/main" id="{DCD8BBA0-DD62-9F08-55EA-92704267E9F8}"/>
              </a:ext>
            </a:extLst>
          </p:cNvPr>
          <p:cNvSpPr txBox="1"/>
          <p:nvPr/>
        </p:nvSpPr>
        <p:spPr>
          <a:xfrm>
            <a:off x="898161" y="1074295"/>
            <a:ext cx="490615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Arial"/>
              </a:rPr>
              <a:t>Scan QR Code or visit the Link below to access the Knowledge Check</a:t>
            </a:r>
            <a:endParaRPr lang="en-US" sz="2800"/>
          </a:p>
        </p:txBody>
      </p:sp>
      <p:pic>
        <p:nvPicPr>
          <p:cNvPr id="10" name="Picture 11" descr="A person sitting on a chair using a computer&#10;&#10;Description automatically generated">
            <a:extLst>
              <a:ext uri="{FF2B5EF4-FFF2-40B4-BE49-F238E27FC236}">
                <a16:creationId xmlns:a16="http://schemas.microsoft.com/office/drawing/2014/main" id="{79B9512D-6E96-006D-8499-C64BB41A6643}"/>
              </a:ext>
            </a:extLst>
          </p:cNvPr>
          <p:cNvPicPr>
            <a:picLocks noChangeAspect="1"/>
          </p:cNvPicPr>
          <p:nvPr/>
        </p:nvPicPr>
        <p:blipFill>
          <a:blip r:embed="rId4"/>
          <a:stretch>
            <a:fillRect/>
          </a:stretch>
        </p:blipFill>
        <p:spPr>
          <a:xfrm>
            <a:off x="6185941" y="1494277"/>
            <a:ext cx="5628805" cy="3444724"/>
          </a:xfrm>
          <a:prstGeom prst="rect">
            <a:avLst/>
          </a:prstGeom>
        </p:spPr>
      </p:pic>
      <p:pic>
        <p:nvPicPr>
          <p:cNvPr id="3" name="Picture 3" descr="A qr code with a few black squares&#10;&#10;Description automatically generated">
            <a:extLst>
              <a:ext uri="{FF2B5EF4-FFF2-40B4-BE49-F238E27FC236}">
                <a16:creationId xmlns:a16="http://schemas.microsoft.com/office/drawing/2014/main" id="{19694C2F-602E-339A-344F-FB3B79FEE650}"/>
              </a:ext>
            </a:extLst>
          </p:cNvPr>
          <p:cNvPicPr>
            <a:picLocks noChangeAspect="1"/>
          </p:cNvPicPr>
          <p:nvPr/>
        </p:nvPicPr>
        <p:blipFill>
          <a:blip r:embed="rId5"/>
          <a:stretch>
            <a:fillRect/>
          </a:stretch>
        </p:blipFill>
        <p:spPr>
          <a:xfrm>
            <a:off x="2091879" y="2461819"/>
            <a:ext cx="2472721" cy="2488544"/>
          </a:xfrm>
          <a:prstGeom prst="rect">
            <a:avLst/>
          </a:prstGeom>
        </p:spPr>
      </p:pic>
    </p:spTree>
    <p:extLst>
      <p:ext uri="{BB962C8B-B14F-4D97-AF65-F5344CB8AC3E}">
        <p14:creationId xmlns:p14="http://schemas.microsoft.com/office/powerpoint/2010/main" val="15015715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BE381E6-6D94-3B56-A2F9-7011573862ED}"/>
              </a:ext>
            </a:extLst>
          </p:cNvPr>
          <p:cNvSpPr/>
          <p:nvPr/>
        </p:nvSpPr>
        <p:spPr>
          <a:xfrm>
            <a:off x="508458" y="280233"/>
            <a:ext cx="10718534" cy="6320591"/>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288000" bIns="45720" rtlCol="0" anchor="ctr"/>
          <a:lstStyle/>
          <a:p>
            <a:pPr>
              <a:spcAft>
                <a:spcPts val="600"/>
              </a:spcAft>
            </a:pPr>
            <a:endParaRPr lang="en-US" sz="3600" b="1">
              <a:solidFill>
                <a:srgbClr val="FFFFFF"/>
              </a:solidFill>
              <a:highlight>
                <a:srgbClr val="008000"/>
              </a:highlight>
              <a:latin typeface="Rockwell" panose="02060603020205020403" pitchFamily="18" charset="0"/>
            </a:endParaRPr>
          </a:p>
        </p:txBody>
      </p:sp>
      <p:sp>
        <p:nvSpPr>
          <p:cNvPr id="4" name="Slide Number Placeholder 3">
            <a:extLst>
              <a:ext uri="{FF2B5EF4-FFF2-40B4-BE49-F238E27FC236}">
                <a16:creationId xmlns:a16="http://schemas.microsoft.com/office/drawing/2014/main" id="{38BA26E8-37A3-47A7-B62C-82E341AAAE23}"/>
              </a:ext>
            </a:extLst>
          </p:cNvPr>
          <p:cNvSpPr>
            <a:spLocks noGrp="1"/>
          </p:cNvSpPr>
          <p:nvPr>
            <p:ph type="sldNum" sz="quarter" idx="16"/>
          </p:nvPr>
        </p:nvSpPr>
        <p:spPr/>
        <p:txBody>
          <a:bodyPr/>
          <a:lstStyle/>
          <a:p>
            <a:fld id="{4179449E-6FBB-2343-B3AE-D1EFA46A6E77}" type="slidenum">
              <a:rPr lang="en-US" dirty="0" smtClean="0"/>
              <a:pPr/>
              <a:t>49</a:t>
            </a:fld>
            <a:endParaRPr lang="en-US"/>
          </a:p>
        </p:txBody>
      </p:sp>
      <p:graphicFrame>
        <p:nvGraphicFramePr>
          <p:cNvPr id="6" name="Table 5">
            <a:extLst>
              <a:ext uri="{FF2B5EF4-FFF2-40B4-BE49-F238E27FC236}">
                <a16:creationId xmlns:a16="http://schemas.microsoft.com/office/drawing/2014/main" id="{A9CA4037-622D-AF64-CCE0-C24063BB949C}"/>
              </a:ext>
            </a:extLst>
          </p:cNvPr>
          <p:cNvGraphicFramePr>
            <a:graphicFrameLocks noGrp="1"/>
          </p:cNvGraphicFramePr>
          <p:nvPr>
            <p:extLst>
              <p:ext uri="{D42A27DB-BD31-4B8C-83A1-F6EECF244321}">
                <p14:modId xmlns:p14="http://schemas.microsoft.com/office/powerpoint/2010/main" val="4142239871"/>
              </p:ext>
            </p:extLst>
          </p:nvPr>
        </p:nvGraphicFramePr>
        <p:xfrm>
          <a:off x="6049205" y="1542639"/>
          <a:ext cx="5031053" cy="478803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031053">
                  <a:extLst>
                    <a:ext uri="{9D8B030D-6E8A-4147-A177-3AD203B41FA5}">
                      <a16:colId xmlns:a16="http://schemas.microsoft.com/office/drawing/2014/main" val="3411192046"/>
                    </a:ext>
                  </a:extLst>
                </a:gridCol>
              </a:tblGrid>
              <a:tr h="391190">
                <a:tc>
                  <a:txBody>
                    <a:bodyPr/>
                    <a:lstStyle/>
                    <a:p>
                      <a:pPr algn="ctr"/>
                      <a:r>
                        <a:rPr lang="en-US">
                          <a:solidFill>
                            <a:schemeClr val="tx1"/>
                          </a:solidFill>
                          <a:latin typeface="Arial"/>
                        </a:rPr>
                        <a:t>Definition</a:t>
                      </a:r>
                    </a:p>
                  </a:txBody>
                  <a:tcPr>
                    <a:lnL w="19050">
                      <a:solidFill>
                        <a:schemeClr val="tx1"/>
                      </a:solidFill>
                    </a:lnL>
                    <a:lnR w="19050">
                      <a:solidFill>
                        <a:schemeClr val="tx1"/>
                      </a:solidFill>
                    </a:lnR>
                    <a:lnT w="19050">
                      <a:solidFill>
                        <a:schemeClr val="tx1"/>
                      </a:solidFill>
                    </a:lnT>
                    <a:lnB w="190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73020271"/>
                  </a:ext>
                </a:extLst>
              </a:tr>
              <a:tr h="702275">
                <a:tc>
                  <a:txBody>
                    <a:bodyPr/>
                    <a:lstStyle/>
                    <a:p>
                      <a:pPr lvl="0" algn="l">
                        <a:buNone/>
                      </a:pPr>
                      <a:r>
                        <a:rPr lang="en-US" sz="1600" b="1" i="0" u="none" strike="noStrike" noProof="0">
                          <a:latin typeface="Arial"/>
                        </a:rPr>
                        <a:t>A.</a:t>
                      </a:r>
                      <a:r>
                        <a:rPr lang="en-US" sz="1600" b="0" i="0" u="none" strike="noStrike" noProof="0">
                          <a:latin typeface="Arial"/>
                        </a:rPr>
                        <a:t> Balance of entitlement available to a school at the beginning of the school year. This is a dollar value.</a:t>
                      </a:r>
                      <a:endParaRPr lang="en-US">
                        <a:latin typeface="Arial"/>
                      </a:endParaRPr>
                    </a:p>
                  </a:txBody>
                  <a:tcPr>
                    <a:lnL w="19050">
                      <a:solidFill>
                        <a:schemeClr val="tx1"/>
                      </a:solidFill>
                    </a:lnL>
                    <a:lnR w="19050">
                      <a:solidFill>
                        <a:schemeClr val="tx1"/>
                      </a:solid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2677958"/>
                  </a:ext>
                </a:extLst>
              </a:tr>
              <a:tr h="717180">
                <a:tc>
                  <a:txBody>
                    <a:bodyPr/>
                    <a:lstStyle/>
                    <a:p>
                      <a:pPr lvl="0" algn="l">
                        <a:buNone/>
                      </a:pPr>
                      <a:r>
                        <a:rPr lang="en-US" sz="1600" b="1" i="0" u="none" strike="noStrike" noProof="0">
                          <a:latin typeface="Arial"/>
                        </a:rPr>
                        <a:t>B. </a:t>
                      </a:r>
                      <a:r>
                        <a:rPr lang="en-US" sz="1600" b="0" i="0" u="none" strike="noStrike" noProof="0">
                          <a:latin typeface="Arial"/>
                        </a:rPr>
                        <a:t>Dollar value of entitlement allocated to the DOD Fresh Fruits and Vegetables program.</a:t>
                      </a:r>
                    </a:p>
                  </a:txBody>
                  <a:tcPr>
                    <a:lnL w="19050">
                      <a:solidFill>
                        <a:schemeClr val="tx1"/>
                      </a:solidFill>
                    </a:lnL>
                    <a:lnR w="19050">
                      <a:solidFill>
                        <a:schemeClr val="tx1"/>
                      </a:solid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79459"/>
                  </a:ext>
                </a:extLst>
              </a:tr>
              <a:tr h="1184440">
                <a:tc>
                  <a:txBody>
                    <a:bodyPr/>
                    <a:lstStyle/>
                    <a:p>
                      <a:pPr lvl="0" algn="l">
                        <a:lnSpc>
                          <a:spcPct val="100000"/>
                        </a:lnSpc>
                        <a:spcBef>
                          <a:spcPts val="0"/>
                        </a:spcBef>
                        <a:spcAft>
                          <a:spcPts val="0"/>
                        </a:spcAft>
                        <a:buNone/>
                      </a:pPr>
                      <a:r>
                        <a:rPr lang="en-US" sz="1600" b="1" i="0" u="none" strike="noStrike" noProof="0">
                          <a:latin typeface="Arial"/>
                        </a:rPr>
                        <a:t>C. </a:t>
                      </a:r>
                      <a:r>
                        <a:rPr lang="en-US" sz="1600" b="0" i="0" u="none" strike="noStrike" noProof="0">
                          <a:latin typeface="Arial"/>
                        </a:rPr>
                        <a:t>The dollar value of entitlement ordered through WBSCM; does not include DOD Fresh ordered through FFAVORS (Fresh Fruit and Vegetable Order Receipt System).</a:t>
                      </a:r>
                    </a:p>
                  </a:txBody>
                  <a:tcPr>
                    <a:lnL w="19050">
                      <a:solidFill>
                        <a:schemeClr val="tx1"/>
                      </a:solidFill>
                    </a:lnL>
                    <a:lnR w="19050">
                      <a:solidFill>
                        <a:schemeClr val="tx1"/>
                      </a:solid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8514204"/>
                  </a:ext>
                </a:extLst>
              </a:tr>
              <a:tr h="934508">
                <a:tc>
                  <a:txBody>
                    <a:bodyPr/>
                    <a:lstStyle/>
                    <a:p>
                      <a:pPr lvl="0" algn="l">
                        <a:buNone/>
                      </a:pPr>
                      <a:r>
                        <a:rPr lang="en-US" sz="1600" b="1" i="0" u="none" strike="noStrike" noProof="0">
                          <a:latin typeface="Arial"/>
                        </a:rPr>
                        <a:t>D. </a:t>
                      </a:r>
                      <a:r>
                        <a:rPr lang="en-US" sz="1600" b="0" i="0" u="none" strike="noStrike" noProof="0">
                          <a:latin typeface="Arial"/>
                        </a:rPr>
                        <a:t>The amount of entitlement pounds ordered through WBSCM; does not include DoD Fresh ordered through FFAVORS.</a:t>
                      </a:r>
                      <a:endParaRPr lang="en-US">
                        <a:latin typeface="Arial"/>
                      </a:endParaRPr>
                    </a:p>
                  </a:txBody>
                  <a:tcPr>
                    <a:lnL w="19050">
                      <a:solidFill>
                        <a:schemeClr val="tx1"/>
                      </a:solidFill>
                    </a:lnL>
                    <a:lnR w="19050">
                      <a:solidFill>
                        <a:schemeClr val="tx1"/>
                      </a:solid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7818265"/>
                  </a:ext>
                </a:extLst>
              </a:tr>
              <a:tr h="858444">
                <a:tc>
                  <a:txBody>
                    <a:bodyPr/>
                    <a:lstStyle/>
                    <a:p>
                      <a:pPr lvl="0" algn="l">
                        <a:buNone/>
                      </a:pPr>
                      <a:r>
                        <a:rPr lang="en-US" sz="1600" b="1" i="0" u="none" strike="noStrike" noProof="0">
                          <a:latin typeface="Arial"/>
                        </a:rPr>
                        <a:t>E. </a:t>
                      </a:r>
                      <a:r>
                        <a:rPr lang="en-US" sz="1600" b="0" i="0" u="none" strike="noStrike" noProof="0">
                          <a:latin typeface="Arial"/>
                        </a:rPr>
                        <a:t>The amount of entitlement remaining after Direct Delivery and Diverted Pounds have been allocated. </a:t>
                      </a:r>
                    </a:p>
                  </a:txBody>
                  <a:tcPr>
                    <a:lnL w="19050">
                      <a:solidFill>
                        <a:schemeClr val="tx1"/>
                      </a:solidFill>
                    </a:lnL>
                    <a:lnR w="19050">
                      <a:solidFill>
                        <a:schemeClr val="tx1"/>
                      </a:solidFill>
                    </a:lnR>
                    <a:lnT w="19050" cap="flat" cmpd="sng" algn="ctr">
                      <a:solidFill>
                        <a:schemeClr val="tx1"/>
                      </a:solidFill>
                      <a:prstDash val="solid"/>
                      <a:round/>
                      <a:headEnd type="none" w="med" len="med"/>
                      <a:tailEnd type="none" w="med" len="med"/>
                    </a:lnT>
                    <a:lnB w="19050">
                      <a:solidFill>
                        <a:schemeClr val="tx1"/>
                      </a:solidFill>
                    </a:lnB>
                  </a:tcPr>
                </a:tc>
                <a:extLst>
                  <a:ext uri="{0D108BD9-81ED-4DB2-BD59-A6C34878D82A}">
                    <a16:rowId xmlns:a16="http://schemas.microsoft.com/office/drawing/2014/main" val="863772620"/>
                  </a:ext>
                </a:extLst>
              </a:tr>
            </a:tbl>
          </a:graphicData>
        </a:graphic>
      </p:graphicFrame>
      <p:sp>
        <p:nvSpPr>
          <p:cNvPr id="9" name="Text Placeholder 12">
            <a:extLst>
              <a:ext uri="{FF2B5EF4-FFF2-40B4-BE49-F238E27FC236}">
                <a16:creationId xmlns:a16="http://schemas.microsoft.com/office/drawing/2014/main" id="{FEEB509E-927A-D7FD-4C35-98ECF06EB82C}"/>
              </a:ext>
            </a:extLst>
          </p:cNvPr>
          <p:cNvSpPr txBox="1">
            <a:spLocks/>
          </p:cNvSpPr>
          <p:nvPr/>
        </p:nvSpPr>
        <p:spPr>
          <a:xfrm>
            <a:off x="6037658" y="346254"/>
            <a:ext cx="5030076" cy="1088886"/>
          </a:xfrm>
          <a:prstGeom prst="rect">
            <a:avLst/>
          </a:prstGeom>
          <a:solidFill>
            <a:schemeClr val="bg1">
              <a:lumMod val="95000"/>
            </a:schemeClr>
          </a:solidFill>
          <a:ln w="12700">
            <a:solidFill>
              <a:schemeClr val="tx1"/>
            </a:solidFill>
          </a:ln>
          <a:effectLst>
            <a:innerShdw blurRad="114300">
              <a:prstClr val="black"/>
            </a:innerShdw>
          </a:effectLst>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 </a:t>
            </a:r>
            <a:r>
              <a:rPr lang="en-US" sz="2800">
                <a:solidFill>
                  <a:schemeClr val="tx1"/>
                </a:solidFill>
                <a:latin typeface="Arial"/>
                <a:cs typeface="Arial"/>
              </a:rPr>
              <a:t>WBSCM Entitlement Summary Report Terms</a:t>
            </a:r>
            <a:r>
              <a:rPr lang="en-US">
                <a:solidFill>
                  <a:schemeClr val="tx1"/>
                </a:solidFill>
                <a:latin typeface="Arial"/>
                <a:cs typeface="Arial"/>
              </a:rPr>
              <a:t> </a:t>
            </a:r>
            <a:endParaRPr lang="en-US">
              <a:solidFill>
                <a:schemeClr val="tx1"/>
              </a:solidFill>
            </a:endParaRPr>
          </a:p>
        </p:txBody>
      </p:sp>
      <p:cxnSp>
        <p:nvCxnSpPr>
          <p:cNvPr id="5" name="Straight Arrow Connector 4">
            <a:extLst>
              <a:ext uri="{FF2B5EF4-FFF2-40B4-BE49-F238E27FC236}">
                <a16:creationId xmlns:a16="http://schemas.microsoft.com/office/drawing/2014/main" id="{FFF82B18-12DB-7E28-6D46-EDA8BEBAF253}"/>
              </a:ext>
            </a:extLst>
          </p:cNvPr>
          <p:cNvCxnSpPr>
            <a:cxnSpLocks/>
          </p:cNvCxnSpPr>
          <p:nvPr/>
        </p:nvCxnSpPr>
        <p:spPr>
          <a:xfrm>
            <a:off x="2176670" y="2363857"/>
            <a:ext cx="3919330" cy="1703318"/>
          </a:xfrm>
          <a:prstGeom prst="straightConnector1">
            <a:avLst/>
          </a:prstGeom>
          <a:ln w="57150">
            <a:solidFill>
              <a:schemeClr val="bg1"/>
            </a:solidFill>
            <a:tailEnd type="triangle"/>
          </a:ln>
        </p:spPr>
        <p:style>
          <a:lnRef idx="1">
            <a:schemeClr val="accent5"/>
          </a:lnRef>
          <a:fillRef idx="0">
            <a:schemeClr val="accent5"/>
          </a:fillRef>
          <a:effectRef idx="0">
            <a:schemeClr val="accent5"/>
          </a:effectRef>
          <a:fontRef idx="minor">
            <a:schemeClr val="tx1"/>
          </a:fontRef>
        </p:style>
      </p:cxnSp>
      <p:cxnSp>
        <p:nvCxnSpPr>
          <p:cNvPr id="10" name="Straight Arrow Connector 9">
            <a:extLst>
              <a:ext uri="{FF2B5EF4-FFF2-40B4-BE49-F238E27FC236}">
                <a16:creationId xmlns:a16="http://schemas.microsoft.com/office/drawing/2014/main" id="{53497413-9C8B-3989-EEA5-27D333BEA919}"/>
              </a:ext>
            </a:extLst>
          </p:cNvPr>
          <p:cNvCxnSpPr>
            <a:cxnSpLocks/>
          </p:cNvCxnSpPr>
          <p:nvPr/>
        </p:nvCxnSpPr>
        <p:spPr>
          <a:xfrm>
            <a:off x="2217271" y="3168926"/>
            <a:ext cx="3843481" cy="1933982"/>
          </a:xfrm>
          <a:prstGeom prst="straightConnector1">
            <a:avLst/>
          </a:prstGeom>
          <a:ln w="57150">
            <a:solidFill>
              <a:schemeClr val="bg1"/>
            </a:solidFill>
            <a:tailEnd type="triangle"/>
          </a:ln>
        </p:spPr>
        <p:style>
          <a:lnRef idx="1">
            <a:schemeClr val="accent5"/>
          </a:lnRef>
          <a:fillRef idx="0">
            <a:schemeClr val="accent5"/>
          </a:fillRef>
          <a:effectRef idx="0">
            <a:schemeClr val="accent5"/>
          </a:effectRef>
          <a:fontRef idx="minor">
            <a:schemeClr val="tx1"/>
          </a:fontRef>
        </p:style>
      </p:cxnSp>
      <p:cxnSp>
        <p:nvCxnSpPr>
          <p:cNvPr id="12" name="Straight Arrow Connector 11">
            <a:extLst>
              <a:ext uri="{FF2B5EF4-FFF2-40B4-BE49-F238E27FC236}">
                <a16:creationId xmlns:a16="http://schemas.microsoft.com/office/drawing/2014/main" id="{08B880CF-B386-6731-FE8D-FCA4D009DCC4}"/>
              </a:ext>
            </a:extLst>
          </p:cNvPr>
          <p:cNvCxnSpPr>
            <a:cxnSpLocks/>
          </p:cNvCxnSpPr>
          <p:nvPr/>
        </p:nvCxnSpPr>
        <p:spPr>
          <a:xfrm flipV="1">
            <a:off x="2176669" y="2203406"/>
            <a:ext cx="3872536" cy="1853416"/>
          </a:xfrm>
          <a:prstGeom prst="straightConnector1">
            <a:avLst/>
          </a:prstGeom>
          <a:ln w="57150">
            <a:solidFill>
              <a:schemeClr val="bg1"/>
            </a:solidFill>
            <a:tailEnd type="triangle"/>
          </a:ln>
        </p:spPr>
        <p:style>
          <a:lnRef idx="1">
            <a:schemeClr val="accent5"/>
          </a:lnRef>
          <a:fillRef idx="0">
            <a:schemeClr val="accent5"/>
          </a:fillRef>
          <a:effectRef idx="0">
            <a:schemeClr val="accent5"/>
          </a:effectRef>
          <a:fontRef idx="minor">
            <a:schemeClr val="tx1"/>
          </a:fontRef>
        </p:style>
      </p:cxnSp>
      <p:cxnSp>
        <p:nvCxnSpPr>
          <p:cNvPr id="15" name="Straight Arrow Connector 14">
            <a:extLst>
              <a:ext uri="{FF2B5EF4-FFF2-40B4-BE49-F238E27FC236}">
                <a16:creationId xmlns:a16="http://schemas.microsoft.com/office/drawing/2014/main" id="{4B3F0272-26F8-27C5-C467-7AB911D99BBD}"/>
              </a:ext>
            </a:extLst>
          </p:cNvPr>
          <p:cNvCxnSpPr>
            <a:cxnSpLocks/>
          </p:cNvCxnSpPr>
          <p:nvPr/>
        </p:nvCxnSpPr>
        <p:spPr>
          <a:xfrm flipV="1">
            <a:off x="2129874" y="3009622"/>
            <a:ext cx="3907784" cy="2093286"/>
          </a:xfrm>
          <a:prstGeom prst="straightConnector1">
            <a:avLst/>
          </a:prstGeom>
          <a:ln w="57150">
            <a:solidFill>
              <a:schemeClr val="bg1"/>
            </a:solidFill>
            <a:tailEnd type="triangle"/>
          </a:ln>
        </p:spPr>
        <p:style>
          <a:lnRef idx="1">
            <a:schemeClr val="accent5"/>
          </a:lnRef>
          <a:fillRef idx="0">
            <a:schemeClr val="accent5"/>
          </a:fillRef>
          <a:effectRef idx="0">
            <a:schemeClr val="accent5"/>
          </a:effectRef>
          <a:fontRef idx="minor">
            <a:schemeClr val="tx1"/>
          </a:fontRef>
        </p:style>
      </p:cxnSp>
      <p:cxnSp>
        <p:nvCxnSpPr>
          <p:cNvPr id="16" name="Straight Arrow Connector 15">
            <a:extLst>
              <a:ext uri="{FF2B5EF4-FFF2-40B4-BE49-F238E27FC236}">
                <a16:creationId xmlns:a16="http://schemas.microsoft.com/office/drawing/2014/main" id="{26218DF6-03E4-3596-D702-4E46DA767D1E}"/>
              </a:ext>
            </a:extLst>
          </p:cNvPr>
          <p:cNvCxnSpPr>
            <a:cxnSpLocks/>
          </p:cNvCxnSpPr>
          <p:nvPr/>
        </p:nvCxnSpPr>
        <p:spPr>
          <a:xfrm>
            <a:off x="2176670" y="5893903"/>
            <a:ext cx="3919330" cy="0"/>
          </a:xfrm>
          <a:prstGeom prst="straightConnector1">
            <a:avLst/>
          </a:prstGeom>
          <a:ln w="57150">
            <a:solidFill>
              <a:schemeClr val="bg1"/>
            </a:solidFill>
            <a:tailEnd type="triangle"/>
          </a:ln>
        </p:spPr>
        <p:style>
          <a:lnRef idx="1">
            <a:schemeClr val="accent5"/>
          </a:lnRef>
          <a:fillRef idx="0">
            <a:schemeClr val="accent5"/>
          </a:fillRef>
          <a:effectRef idx="0">
            <a:schemeClr val="accent5"/>
          </a:effectRef>
          <a:fontRef idx="minor">
            <a:schemeClr val="tx1"/>
          </a:fontRef>
        </p:style>
      </p:cxnSp>
      <p:sp>
        <p:nvSpPr>
          <p:cNvPr id="3" name="Text Placeholder 12">
            <a:extLst>
              <a:ext uri="{FF2B5EF4-FFF2-40B4-BE49-F238E27FC236}">
                <a16:creationId xmlns:a16="http://schemas.microsoft.com/office/drawing/2014/main" id="{B6295D52-14F1-5695-25AA-619453F930E3}"/>
              </a:ext>
            </a:extLst>
          </p:cNvPr>
          <p:cNvSpPr txBox="1">
            <a:spLocks/>
          </p:cNvSpPr>
          <p:nvPr/>
        </p:nvSpPr>
        <p:spPr>
          <a:xfrm>
            <a:off x="947519" y="345781"/>
            <a:ext cx="4484320" cy="1088884"/>
          </a:xfrm>
          <a:prstGeom prst="rect">
            <a:avLst/>
          </a:prstGeom>
          <a:solidFill>
            <a:schemeClr val="bg2"/>
          </a:solidFill>
          <a:ln w="12700">
            <a:solidFill>
              <a:schemeClr val="tx1"/>
            </a:solidFill>
          </a:ln>
          <a:effectLst>
            <a:innerShdw blurRad="114300">
              <a:prstClr val="black"/>
            </a:innerShdw>
          </a:effectLst>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a:latin typeface="Arial"/>
                <a:cs typeface="Arial"/>
              </a:rPr>
              <a:t> </a:t>
            </a:r>
            <a:r>
              <a:rPr lang="en-US" sz="2800" u="sng">
                <a:solidFill>
                  <a:schemeClr val="tx1"/>
                </a:solidFill>
                <a:latin typeface="Arial"/>
                <a:cs typeface="Arial"/>
              </a:rPr>
              <a:t>Knowledge Check</a:t>
            </a:r>
            <a:br>
              <a:rPr lang="en-US" sz="2800" u="sng">
                <a:latin typeface="Arial"/>
                <a:cs typeface="Arial"/>
              </a:rPr>
            </a:br>
            <a:r>
              <a:rPr lang="en-US" sz="1600">
                <a:solidFill>
                  <a:schemeClr val="tx1"/>
                </a:solidFill>
                <a:latin typeface="Arial"/>
                <a:cs typeface="Arial"/>
              </a:rPr>
              <a:t>Match the term on the left to the correct definition.</a:t>
            </a:r>
            <a:endParaRPr lang="en-US" sz="1600" u="sng">
              <a:solidFill>
                <a:schemeClr val="tx1"/>
              </a:solidFill>
            </a:endParaRPr>
          </a:p>
        </p:txBody>
      </p:sp>
      <p:graphicFrame>
        <p:nvGraphicFramePr>
          <p:cNvPr id="8" name="Table 7">
            <a:extLst>
              <a:ext uri="{FF2B5EF4-FFF2-40B4-BE49-F238E27FC236}">
                <a16:creationId xmlns:a16="http://schemas.microsoft.com/office/drawing/2014/main" id="{24893EF0-42C7-D5B8-EFFA-66003367A6DE}"/>
              </a:ext>
            </a:extLst>
          </p:cNvPr>
          <p:cNvGraphicFramePr>
            <a:graphicFrameLocks noGrp="1"/>
          </p:cNvGraphicFramePr>
          <p:nvPr>
            <p:extLst>
              <p:ext uri="{D42A27DB-BD31-4B8C-83A1-F6EECF244321}">
                <p14:modId xmlns:p14="http://schemas.microsoft.com/office/powerpoint/2010/main" val="2242328857"/>
              </p:ext>
            </p:extLst>
          </p:nvPr>
        </p:nvGraphicFramePr>
        <p:xfrm>
          <a:off x="965008" y="1605826"/>
          <a:ext cx="1621363" cy="4745263"/>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621363">
                  <a:extLst>
                    <a:ext uri="{9D8B030D-6E8A-4147-A177-3AD203B41FA5}">
                      <a16:colId xmlns:a16="http://schemas.microsoft.com/office/drawing/2014/main" val="390858534"/>
                    </a:ext>
                  </a:extLst>
                </a:gridCol>
              </a:tblGrid>
              <a:tr h="379188">
                <a:tc>
                  <a:txBody>
                    <a:bodyPr/>
                    <a:lstStyle/>
                    <a:p>
                      <a:pPr lvl="0" algn="ctr">
                        <a:buNone/>
                      </a:pPr>
                      <a:r>
                        <a:rPr lang="en-US">
                          <a:solidFill>
                            <a:schemeClr val="tx1"/>
                          </a:solidFill>
                          <a:latin typeface="Arial"/>
                        </a:rPr>
                        <a:t>Term</a:t>
                      </a:r>
                    </a:p>
                  </a:txBody>
                  <a:tcPr>
                    <a:lnL w="19050">
                      <a:solidFill>
                        <a:schemeClr val="tx1"/>
                      </a:solidFill>
                    </a:lnL>
                    <a:lnR w="19050">
                      <a:solidFill>
                        <a:schemeClr val="tx1"/>
                      </a:solidFill>
                    </a:lnR>
                    <a:lnT w="19050">
                      <a:solidFill>
                        <a:schemeClr val="tx1"/>
                      </a:solidFill>
                    </a:lnT>
                    <a:lnB w="19050">
                      <a:solidFill>
                        <a:schemeClr val="tx1"/>
                      </a:solidFill>
                    </a:lnB>
                    <a:solidFill>
                      <a:schemeClr val="bg1">
                        <a:lumMod val="75000"/>
                      </a:schemeClr>
                    </a:solidFill>
                  </a:tcPr>
                </a:tc>
                <a:extLst>
                  <a:ext uri="{0D108BD9-81ED-4DB2-BD59-A6C34878D82A}">
                    <a16:rowId xmlns:a16="http://schemas.microsoft.com/office/drawing/2014/main" val="1073020271"/>
                  </a:ext>
                </a:extLst>
              </a:tr>
              <a:tr h="823379">
                <a:tc>
                  <a:txBody>
                    <a:bodyPr/>
                    <a:lstStyle/>
                    <a:p>
                      <a:pPr marL="0" marR="0" lvl="0" indent="0" algn="ctr" rtl="0" eaLnBrk="1" fontAlgn="auto" latinLnBrk="0" hangingPunct="1">
                        <a:lnSpc>
                          <a:spcPct val="100000"/>
                        </a:lnSpc>
                        <a:spcBef>
                          <a:spcPts val="0"/>
                        </a:spcBef>
                        <a:spcAft>
                          <a:spcPts val="0"/>
                        </a:spcAft>
                        <a:buClrTx/>
                        <a:buSzTx/>
                        <a:buFontTx/>
                        <a:buNone/>
                      </a:pPr>
                      <a:r>
                        <a:rPr lang="en-US" sz="1600" b="1" i="0" u="none" strike="noStrike" noProof="0">
                          <a:latin typeface="Arial"/>
                        </a:rPr>
                        <a:t>1</a:t>
                      </a:r>
                      <a:r>
                        <a:rPr lang="en-US" sz="1600" b="0" i="0" u="none" strike="noStrike" noProof="0">
                          <a:latin typeface="Arial"/>
                        </a:rPr>
                        <a:t>.Entitlement Order Total</a:t>
                      </a:r>
                    </a:p>
                  </a:txBody>
                  <a:tcPr>
                    <a:lnL w="19050">
                      <a:solidFill>
                        <a:schemeClr val="tx1"/>
                      </a:solidFill>
                    </a:lnL>
                    <a:lnR w="19050">
                      <a:solidFill>
                        <a:schemeClr val="tx1"/>
                      </a:solidFill>
                    </a:lnR>
                    <a:lnT w="19050">
                      <a:solidFill>
                        <a:schemeClr val="tx1"/>
                      </a:solidFill>
                    </a:lnT>
                    <a:lnB w="19050">
                      <a:solidFill>
                        <a:schemeClr val="tx1"/>
                      </a:solidFill>
                    </a:lnB>
                    <a:solidFill>
                      <a:schemeClr val="bg2"/>
                    </a:solidFill>
                  </a:tcPr>
                </a:tc>
                <a:extLst>
                  <a:ext uri="{0D108BD9-81ED-4DB2-BD59-A6C34878D82A}">
                    <a16:rowId xmlns:a16="http://schemas.microsoft.com/office/drawing/2014/main" val="4262677958"/>
                  </a:ext>
                </a:extLst>
              </a:tr>
              <a:tr h="682538">
                <a:tc>
                  <a:txBody>
                    <a:bodyPr/>
                    <a:lstStyle/>
                    <a:p>
                      <a:pPr marL="0" marR="0" lvl="0" indent="0" algn="ctr" rtl="0" eaLnBrk="1" fontAlgn="auto" latinLnBrk="0" hangingPunct="1">
                        <a:lnSpc>
                          <a:spcPct val="100000"/>
                        </a:lnSpc>
                        <a:spcBef>
                          <a:spcPts val="0"/>
                        </a:spcBef>
                        <a:spcAft>
                          <a:spcPts val="0"/>
                        </a:spcAft>
                        <a:buClrTx/>
                        <a:buSzTx/>
                        <a:buFontTx/>
                        <a:buNone/>
                      </a:pPr>
                      <a:r>
                        <a:rPr lang="en-US" sz="1600" b="1" i="0" u="none" strike="noStrike" noProof="0">
                          <a:latin typeface="Arial"/>
                        </a:rPr>
                        <a:t>2.</a:t>
                      </a:r>
                      <a:r>
                        <a:rPr lang="en-US" sz="1600" b="0" i="0" u="none" strike="noStrike" noProof="0">
                          <a:latin typeface="Arial"/>
                        </a:rPr>
                        <a:t> Entitlement Pounds</a:t>
                      </a:r>
                    </a:p>
                  </a:txBody>
                  <a:tcPr>
                    <a:lnL w="19050">
                      <a:solidFill>
                        <a:schemeClr val="tx1"/>
                      </a:solidFill>
                    </a:lnL>
                    <a:lnR w="19050">
                      <a:solidFill>
                        <a:schemeClr val="tx1"/>
                      </a:solidFill>
                    </a:lnR>
                    <a:lnT w="19050">
                      <a:solidFill>
                        <a:schemeClr val="tx1"/>
                      </a:solidFill>
                    </a:lnT>
                    <a:lnB w="19050">
                      <a:solidFill>
                        <a:schemeClr val="tx1"/>
                      </a:solidFill>
                    </a:lnB>
                  </a:tcPr>
                </a:tc>
                <a:extLst>
                  <a:ext uri="{0D108BD9-81ED-4DB2-BD59-A6C34878D82A}">
                    <a16:rowId xmlns:a16="http://schemas.microsoft.com/office/drawing/2014/main" val="93779459"/>
                  </a:ext>
                </a:extLst>
              </a:tr>
              <a:tr h="1137562">
                <a:tc>
                  <a:txBody>
                    <a:bodyPr/>
                    <a:lstStyle/>
                    <a:p>
                      <a:pPr lvl="0" algn="ctr">
                        <a:buNone/>
                      </a:pPr>
                      <a:endParaRPr lang="en-US" sz="1600" b="0" i="0" u="none" strike="noStrike" noProof="0">
                        <a:latin typeface="Arial"/>
                      </a:endParaRPr>
                    </a:p>
                    <a:p>
                      <a:pPr marL="0" marR="0" lvl="0" indent="0" algn="ctr" rtl="0">
                        <a:lnSpc>
                          <a:spcPct val="100000"/>
                        </a:lnSpc>
                        <a:spcBef>
                          <a:spcPts val="0"/>
                        </a:spcBef>
                        <a:spcAft>
                          <a:spcPts val="0"/>
                        </a:spcAft>
                        <a:buClrTx/>
                        <a:buSzTx/>
                        <a:buFontTx/>
                        <a:buNone/>
                      </a:pPr>
                      <a:r>
                        <a:rPr lang="en-US" sz="1600" b="1" i="0" u="none" strike="noStrike" noProof="0">
                          <a:latin typeface="Arial"/>
                        </a:rPr>
                        <a:t>3.</a:t>
                      </a:r>
                      <a:r>
                        <a:rPr lang="en-US" sz="1600" b="0" i="0" u="none" strike="noStrike" noProof="0">
                          <a:latin typeface="Arial"/>
                        </a:rPr>
                        <a:t> Beginning Balance </a:t>
                      </a:r>
                      <a:endParaRPr lang="en-US" sz="1600">
                        <a:latin typeface="Arial"/>
                      </a:endParaRPr>
                    </a:p>
                    <a:p>
                      <a:pPr lvl="0" algn="ctr">
                        <a:buNone/>
                      </a:pPr>
                      <a:endParaRPr lang="en-US" sz="1600" b="0" i="0" u="none" strike="noStrike" noProof="0">
                        <a:latin typeface="Arial"/>
                      </a:endParaRPr>
                    </a:p>
                  </a:txBody>
                  <a:tcPr>
                    <a:lnL w="19050">
                      <a:solidFill>
                        <a:schemeClr val="tx1"/>
                      </a:solidFill>
                    </a:lnL>
                    <a:lnR w="19050">
                      <a:solidFill>
                        <a:schemeClr val="tx1"/>
                      </a:solidFill>
                    </a:lnR>
                    <a:lnT w="19050">
                      <a:solidFill>
                        <a:schemeClr val="tx1"/>
                      </a:solidFill>
                    </a:lnT>
                    <a:lnB w="19050">
                      <a:solidFill>
                        <a:schemeClr val="tx1"/>
                      </a:solidFill>
                    </a:lnB>
                  </a:tcPr>
                </a:tc>
                <a:extLst>
                  <a:ext uri="{0D108BD9-81ED-4DB2-BD59-A6C34878D82A}">
                    <a16:rowId xmlns:a16="http://schemas.microsoft.com/office/drawing/2014/main" val="548514204"/>
                  </a:ext>
                </a:extLst>
              </a:tr>
              <a:tr h="899217">
                <a:tc>
                  <a:txBody>
                    <a:bodyPr/>
                    <a:lstStyle/>
                    <a:p>
                      <a:pPr marL="0" marR="0" lvl="0" indent="0" algn="ctr" rtl="0" eaLnBrk="1" fontAlgn="auto" latinLnBrk="0" hangingPunct="1">
                        <a:lnSpc>
                          <a:spcPct val="100000"/>
                        </a:lnSpc>
                        <a:spcBef>
                          <a:spcPts val="0"/>
                        </a:spcBef>
                        <a:spcAft>
                          <a:spcPts val="0"/>
                        </a:spcAft>
                        <a:buClrTx/>
                        <a:buSzTx/>
                        <a:buFontTx/>
                        <a:buNone/>
                      </a:pPr>
                      <a:r>
                        <a:rPr lang="en-US" sz="1600" b="1" i="0" u="none" strike="noStrike" noProof="0">
                          <a:latin typeface="Arial"/>
                        </a:rPr>
                        <a:t>4. </a:t>
                      </a:r>
                      <a:r>
                        <a:rPr lang="en-US" sz="1600" b="0" i="0" u="none" strike="noStrike" noProof="0">
                          <a:latin typeface="Arial"/>
                        </a:rPr>
                        <a:t>DOD Fresh Amount</a:t>
                      </a:r>
                      <a:endParaRPr lang="en-US" sz="1600" b="0">
                        <a:latin typeface="Arial"/>
                      </a:endParaRPr>
                    </a:p>
                  </a:txBody>
                  <a:tcPr>
                    <a:lnL w="19050">
                      <a:solidFill>
                        <a:schemeClr val="tx1"/>
                      </a:solidFill>
                    </a:lnL>
                    <a:lnR w="19050">
                      <a:solidFill>
                        <a:schemeClr val="tx1"/>
                      </a:solidFill>
                    </a:lnR>
                    <a:lnT w="19050">
                      <a:solidFill>
                        <a:schemeClr val="tx1"/>
                      </a:solidFill>
                    </a:lnT>
                    <a:lnB w="19050">
                      <a:solidFill>
                        <a:schemeClr val="tx1"/>
                      </a:solidFill>
                    </a:lnB>
                  </a:tcPr>
                </a:tc>
                <a:extLst>
                  <a:ext uri="{0D108BD9-81ED-4DB2-BD59-A6C34878D82A}">
                    <a16:rowId xmlns:a16="http://schemas.microsoft.com/office/drawing/2014/main" val="1547818265"/>
                  </a:ext>
                </a:extLst>
              </a:tr>
              <a:tr h="823379">
                <a:tc>
                  <a:txBody>
                    <a:bodyPr/>
                    <a:lstStyle/>
                    <a:p>
                      <a:pPr lvl="0" algn="ctr">
                        <a:buNone/>
                      </a:pPr>
                      <a:r>
                        <a:rPr lang="en-US" sz="1600" b="1" i="0" u="none" strike="noStrike" noProof="0">
                          <a:latin typeface="Arial"/>
                        </a:rPr>
                        <a:t>5.</a:t>
                      </a:r>
                      <a:r>
                        <a:rPr lang="en-US" sz="1600" b="0" i="0" u="none" strike="noStrike" noProof="0">
                          <a:latin typeface="Arial"/>
                        </a:rPr>
                        <a:t> Entitlement Balance </a:t>
                      </a:r>
                    </a:p>
                  </a:txBody>
                  <a:tcPr>
                    <a:lnL w="19050">
                      <a:solidFill>
                        <a:schemeClr val="tx1"/>
                      </a:solidFill>
                    </a:lnL>
                    <a:lnR w="19050">
                      <a:solidFill>
                        <a:schemeClr val="tx1"/>
                      </a:solidFill>
                    </a:lnR>
                    <a:lnT w="19050">
                      <a:solidFill>
                        <a:schemeClr val="tx1"/>
                      </a:solidFill>
                    </a:lnT>
                    <a:lnB w="19050">
                      <a:solidFill>
                        <a:schemeClr val="tx1"/>
                      </a:solidFill>
                    </a:lnB>
                  </a:tcPr>
                </a:tc>
                <a:extLst>
                  <a:ext uri="{0D108BD9-81ED-4DB2-BD59-A6C34878D82A}">
                    <a16:rowId xmlns:a16="http://schemas.microsoft.com/office/drawing/2014/main" val="863772620"/>
                  </a:ext>
                </a:extLst>
              </a:tr>
            </a:tbl>
          </a:graphicData>
        </a:graphic>
      </p:graphicFrame>
    </p:spTree>
    <p:extLst>
      <p:ext uri="{BB962C8B-B14F-4D97-AF65-F5344CB8AC3E}">
        <p14:creationId xmlns:p14="http://schemas.microsoft.com/office/powerpoint/2010/main" val="8719101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2">
            <a:extLst>
              <a:ext uri="{FF2B5EF4-FFF2-40B4-BE49-F238E27FC236}">
                <a16:creationId xmlns:a16="http://schemas.microsoft.com/office/drawing/2014/main" id="{545C3E57-C1C0-439A-8A5B-D97306CE19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14058" cy="6858000"/>
          </a:xfrm>
          <a:prstGeom prst="rect">
            <a:avLst/>
          </a:prstGeom>
        </p:spPr>
      </p:pic>
      <p:sp>
        <p:nvSpPr>
          <p:cNvPr id="5" name="Rectangle 4">
            <a:extLst>
              <a:ext uri="{FF2B5EF4-FFF2-40B4-BE49-F238E27FC236}">
                <a16:creationId xmlns:a16="http://schemas.microsoft.com/office/drawing/2014/main" id="{4D7BFC17-F60B-49B0-A624-BB704DD2B321}"/>
              </a:ext>
            </a:extLst>
          </p:cNvPr>
          <p:cNvSpPr/>
          <p:nvPr/>
        </p:nvSpPr>
        <p:spPr>
          <a:xfrm>
            <a:off x="621183" y="433136"/>
            <a:ext cx="10862590" cy="6116831"/>
          </a:xfrm>
          <a:prstGeom prst="rect">
            <a:avLst/>
          </a:prstGeom>
          <a:solidFill>
            <a:srgbClr val="036A38">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7" name="Rectangle 6">
            <a:extLst>
              <a:ext uri="{FF2B5EF4-FFF2-40B4-BE49-F238E27FC236}">
                <a16:creationId xmlns:a16="http://schemas.microsoft.com/office/drawing/2014/main" id="{ADBA7D88-8E69-4327-8593-EF5427FBF6F6}"/>
              </a:ext>
            </a:extLst>
          </p:cNvPr>
          <p:cNvSpPr/>
          <p:nvPr/>
        </p:nvSpPr>
        <p:spPr>
          <a:xfrm>
            <a:off x="953536" y="693529"/>
            <a:ext cx="10308669" cy="5649993"/>
          </a:xfrm>
          <a:prstGeom prst="rect">
            <a:avLst/>
          </a:prstGeom>
          <a:solidFill>
            <a:srgbClr val="036A38">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9" name="Rectangle 8">
            <a:extLst>
              <a:ext uri="{FF2B5EF4-FFF2-40B4-BE49-F238E27FC236}">
                <a16:creationId xmlns:a16="http://schemas.microsoft.com/office/drawing/2014/main" id="{FD582CB4-C370-4288-95BD-DB53A783EF3A}"/>
              </a:ext>
            </a:extLst>
          </p:cNvPr>
          <p:cNvSpPr/>
          <p:nvPr/>
        </p:nvSpPr>
        <p:spPr>
          <a:xfrm>
            <a:off x="1219418" y="922084"/>
            <a:ext cx="9865532" cy="5157536"/>
          </a:xfrm>
          <a:prstGeom prst="rect">
            <a:avLst/>
          </a:prstGeom>
          <a:solidFill>
            <a:srgbClr val="036A38">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14" name="Rectangle 13">
            <a:extLst>
              <a:ext uri="{FF2B5EF4-FFF2-40B4-BE49-F238E27FC236}">
                <a16:creationId xmlns:a16="http://schemas.microsoft.com/office/drawing/2014/main" id="{D89EA2E4-84AE-4DBE-B775-17F7344ABA31}"/>
              </a:ext>
            </a:extLst>
          </p:cNvPr>
          <p:cNvSpPr/>
          <p:nvPr/>
        </p:nvSpPr>
        <p:spPr>
          <a:xfrm>
            <a:off x="3544445" y="632970"/>
            <a:ext cx="4968027" cy="5386090"/>
          </a:xfrm>
          <a:prstGeom prst="rect">
            <a:avLst/>
          </a:prstGeom>
          <a:noFill/>
        </p:spPr>
        <p:txBody>
          <a:bodyPr wrap="none">
            <a:spAutoFit/>
          </a:bodyPr>
          <a:lstStyle/>
          <a:p>
            <a:pPr algn="ctr"/>
            <a:r>
              <a:rPr lang="en-US" sz="34400">
                <a:solidFill>
                  <a:srgbClr val="66B948">
                    <a:alpha val="39000"/>
                  </a:srgbClr>
                </a:solidFill>
                <a:latin typeface="Rockwell" panose="02060603020205020403" pitchFamily="18" charset="0"/>
                <a:ea typeface="Roboto Condensed" panose="02000000000000000000" pitchFamily="2" charset="0"/>
                <a:cs typeface="Segoe UI" panose="020B0502040204020203" pitchFamily="34" charset="0"/>
              </a:rPr>
              <a:t>01</a:t>
            </a:r>
          </a:p>
        </p:txBody>
      </p:sp>
      <p:sp>
        <p:nvSpPr>
          <p:cNvPr id="2" name="Text Placeholder 1">
            <a:extLst>
              <a:ext uri="{FF2B5EF4-FFF2-40B4-BE49-F238E27FC236}">
                <a16:creationId xmlns:a16="http://schemas.microsoft.com/office/drawing/2014/main" id="{CB6207F7-AFA9-4E71-B7A3-C593C5D0DFD2}"/>
              </a:ext>
            </a:extLst>
          </p:cNvPr>
          <p:cNvSpPr>
            <a:spLocks noGrp="1"/>
          </p:cNvSpPr>
          <p:nvPr>
            <p:ph type="body" sz="quarter" idx="10"/>
          </p:nvPr>
        </p:nvSpPr>
        <p:spPr>
          <a:xfrm>
            <a:off x="1375864" y="2410160"/>
            <a:ext cx="9596718" cy="1555144"/>
          </a:xfrm>
        </p:spPr>
        <p:txBody>
          <a:bodyPr/>
          <a:lstStyle/>
          <a:p>
            <a:r>
              <a:rPr lang="en-US" sz="6800"/>
              <a:t>Course Introduction</a:t>
            </a:r>
          </a:p>
        </p:txBody>
      </p:sp>
      <p:sp>
        <p:nvSpPr>
          <p:cNvPr id="3" name="Text Placeholder 2">
            <a:extLst>
              <a:ext uri="{FF2B5EF4-FFF2-40B4-BE49-F238E27FC236}">
                <a16:creationId xmlns:a16="http://schemas.microsoft.com/office/drawing/2014/main" id="{BF9F0F7F-3E6B-42D1-85A2-B337E790D674}"/>
              </a:ext>
            </a:extLst>
          </p:cNvPr>
          <p:cNvSpPr>
            <a:spLocks noGrp="1"/>
          </p:cNvSpPr>
          <p:nvPr>
            <p:ph type="body" sz="quarter" idx="11"/>
          </p:nvPr>
        </p:nvSpPr>
        <p:spPr>
          <a:xfrm>
            <a:off x="3464987" y="4665650"/>
            <a:ext cx="5266765" cy="812778"/>
          </a:xfrm>
        </p:spPr>
        <p:txBody>
          <a:bodyPr lIns="91440" tIns="45720" rIns="91440" bIns="45720" anchor="t"/>
          <a:lstStyle/>
          <a:p>
            <a:r>
              <a:rPr lang="en-US">
                <a:solidFill>
                  <a:schemeClr val="bg1"/>
                </a:solidFill>
                <a:latin typeface="Arial"/>
                <a:cs typeface="Arial"/>
              </a:rPr>
              <a:t> Course Outline and Objectives</a:t>
            </a:r>
          </a:p>
        </p:txBody>
      </p:sp>
      <p:sp>
        <p:nvSpPr>
          <p:cNvPr id="19" name="Slide Number Placeholder 18">
            <a:extLst>
              <a:ext uri="{FF2B5EF4-FFF2-40B4-BE49-F238E27FC236}">
                <a16:creationId xmlns:a16="http://schemas.microsoft.com/office/drawing/2014/main" id="{9295C1BB-6DFC-4F0A-8ECA-CD7E0706F470}"/>
              </a:ext>
            </a:extLst>
          </p:cNvPr>
          <p:cNvSpPr>
            <a:spLocks noGrp="1"/>
          </p:cNvSpPr>
          <p:nvPr>
            <p:ph type="sldNum" sz="quarter" idx="12"/>
          </p:nvPr>
        </p:nvSpPr>
        <p:spPr/>
        <p:txBody>
          <a:bodyPr/>
          <a:lstStyle/>
          <a:p>
            <a:fld id="{4179449E-6FBB-2343-B3AE-D1EFA46A6E77}" type="slidenum">
              <a:rPr lang="en-US" smtClean="0"/>
              <a:pPr/>
              <a:t>5</a:t>
            </a:fld>
            <a:endParaRPr lang="en-US"/>
          </a:p>
        </p:txBody>
      </p:sp>
    </p:spTree>
    <p:extLst>
      <p:ext uri="{BB962C8B-B14F-4D97-AF65-F5344CB8AC3E}">
        <p14:creationId xmlns:p14="http://schemas.microsoft.com/office/powerpoint/2010/main" val="19162923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2">
            <a:extLst>
              <a:ext uri="{FF2B5EF4-FFF2-40B4-BE49-F238E27FC236}">
                <a16:creationId xmlns:a16="http://schemas.microsoft.com/office/drawing/2014/main" id="{545C3E57-C1C0-439A-8A5B-D97306CE19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14058" cy="6858000"/>
          </a:xfrm>
          <a:prstGeom prst="rect">
            <a:avLst/>
          </a:prstGeom>
        </p:spPr>
      </p:pic>
      <p:sp>
        <p:nvSpPr>
          <p:cNvPr id="5" name="Rectangle 4">
            <a:extLst>
              <a:ext uri="{FF2B5EF4-FFF2-40B4-BE49-F238E27FC236}">
                <a16:creationId xmlns:a16="http://schemas.microsoft.com/office/drawing/2014/main" id="{4D7BFC17-F60B-49B0-A624-BB704DD2B321}"/>
              </a:ext>
            </a:extLst>
          </p:cNvPr>
          <p:cNvSpPr/>
          <p:nvPr/>
        </p:nvSpPr>
        <p:spPr>
          <a:xfrm>
            <a:off x="621183" y="433136"/>
            <a:ext cx="10862590" cy="6116831"/>
          </a:xfrm>
          <a:prstGeom prst="rect">
            <a:avLst/>
          </a:prstGeom>
          <a:solidFill>
            <a:srgbClr val="036A38">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7" name="Rectangle 6">
            <a:extLst>
              <a:ext uri="{FF2B5EF4-FFF2-40B4-BE49-F238E27FC236}">
                <a16:creationId xmlns:a16="http://schemas.microsoft.com/office/drawing/2014/main" id="{ADBA7D88-8E69-4327-8593-EF5427FBF6F6}"/>
              </a:ext>
            </a:extLst>
          </p:cNvPr>
          <p:cNvSpPr/>
          <p:nvPr/>
        </p:nvSpPr>
        <p:spPr>
          <a:xfrm>
            <a:off x="953536" y="693529"/>
            <a:ext cx="10308669" cy="5649993"/>
          </a:xfrm>
          <a:prstGeom prst="rect">
            <a:avLst/>
          </a:prstGeom>
          <a:solidFill>
            <a:srgbClr val="036A38">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9" name="Rectangle 8">
            <a:extLst>
              <a:ext uri="{FF2B5EF4-FFF2-40B4-BE49-F238E27FC236}">
                <a16:creationId xmlns:a16="http://schemas.microsoft.com/office/drawing/2014/main" id="{FD582CB4-C370-4288-95BD-DB53A783EF3A}"/>
              </a:ext>
            </a:extLst>
          </p:cNvPr>
          <p:cNvSpPr/>
          <p:nvPr/>
        </p:nvSpPr>
        <p:spPr>
          <a:xfrm>
            <a:off x="1219418" y="922084"/>
            <a:ext cx="9865532" cy="5157536"/>
          </a:xfrm>
          <a:prstGeom prst="rect">
            <a:avLst/>
          </a:prstGeom>
          <a:solidFill>
            <a:srgbClr val="036A38">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14" name="Rectangle 13">
            <a:extLst>
              <a:ext uri="{FF2B5EF4-FFF2-40B4-BE49-F238E27FC236}">
                <a16:creationId xmlns:a16="http://schemas.microsoft.com/office/drawing/2014/main" id="{D89EA2E4-84AE-4DBE-B775-17F7344ABA31}"/>
              </a:ext>
            </a:extLst>
          </p:cNvPr>
          <p:cNvSpPr/>
          <p:nvPr/>
        </p:nvSpPr>
        <p:spPr>
          <a:xfrm>
            <a:off x="3544445" y="632970"/>
            <a:ext cx="4968027" cy="5386090"/>
          </a:xfrm>
          <a:prstGeom prst="rect">
            <a:avLst/>
          </a:prstGeom>
          <a:noFill/>
        </p:spPr>
        <p:txBody>
          <a:bodyPr wrap="none" lIns="91440" tIns="45720" rIns="91440" bIns="45720" anchor="t">
            <a:spAutoFit/>
          </a:bodyPr>
          <a:lstStyle/>
          <a:p>
            <a:pPr algn="ctr"/>
            <a:r>
              <a:rPr lang="en-US" sz="34400">
                <a:solidFill>
                  <a:srgbClr val="66B948">
                    <a:alpha val="39000"/>
                  </a:srgbClr>
                </a:solidFill>
                <a:latin typeface="Rockwell"/>
                <a:ea typeface="Roboto Condensed"/>
                <a:cs typeface="Segoe UI"/>
              </a:rPr>
              <a:t>04</a:t>
            </a:r>
            <a:endParaRPr lang="en-US" sz="34400">
              <a:solidFill>
                <a:srgbClr val="66B948">
                  <a:alpha val="39000"/>
                </a:srgbClr>
              </a:solidFill>
              <a:latin typeface="Rockwell" panose="02060603020205020403" pitchFamily="18" charset="0"/>
              <a:ea typeface="Roboto Condensed" panose="02000000000000000000" pitchFamily="2" charset="0"/>
              <a:cs typeface="Segoe UI" panose="020B0502040204020203" pitchFamily="34" charset="0"/>
            </a:endParaRPr>
          </a:p>
        </p:txBody>
      </p:sp>
      <p:sp>
        <p:nvSpPr>
          <p:cNvPr id="2" name="Text Placeholder 1">
            <a:extLst>
              <a:ext uri="{FF2B5EF4-FFF2-40B4-BE49-F238E27FC236}">
                <a16:creationId xmlns:a16="http://schemas.microsoft.com/office/drawing/2014/main" id="{CB6207F7-AFA9-4E71-B7A3-C593C5D0DFD2}"/>
              </a:ext>
            </a:extLst>
          </p:cNvPr>
          <p:cNvSpPr>
            <a:spLocks noGrp="1"/>
          </p:cNvSpPr>
          <p:nvPr>
            <p:ph type="body" sz="quarter" idx="10"/>
          </p:nvPr>
        </p:nvSpPr>
        <p:spPr/>
        <p:txBody>
          <a:bodyPr lIns="91440" tIns="45720" rIns="91440" bIns="45720" anchor="t"/>
          <a:lstStyle/>
          <a:p>
            <a:r>
              <a:rPr lang="en-US" sz="6000">
                <a:latin typeface="Arial Black"/>
                <a:cs typeface="Arial"/>
              </a:rPr>
              <a:t>Entitlement/Bonus Detailed Report</a:t>
            </a:r>
            <a:endParaRPr lang="en-US" sz="6000"/>
          </a:p>
        </p:txBody>
      </p:sp>
      <p:sp>
        <p:nvSpPr>
          <p:cNvPr id="3" name="Text Placeholder 2">
            <a:extLst>
              <a:ext uri="{FF2B5EF4-FFF2-40B4-BE49-F238E27FC236}">
                <a16:creationId xmlns:a16="http://schemas.microsoft.com/office/drawing/2014/main" id="{BF9F0F7F-3E6B-42D1-85A2-B337E790D674}"/>
              </a:ext>
            </a:extLst>
          </p:cNvPr>
          <p:cNvSpPr>
            <a:spLocks noGrp="1"/>
          </p:cNvSpPr>
          <p:nvPr>
            <p:ph type="body" sz="quarter" idx="11"/>
          </p:nvPr>
        </p:nvSpPr>
        <p:spPr>
          <a:xfrm>
            <a:off x="3314473" y="4878226"/>
            <a:ext cx="5565007" cy="1152364"/>
          </a:xfrm>
        </p:spPr>
        <p:txBody>
          <a:bodyPr lIns="91440" tIns="45720" rIns="91440" bIns="45720" anchor="t"/>
          <a:lstStyle/>
          <a:p>
            <a:r>
              <a:rPr lang="en-US" sz="4400">
                <a:solidFill>
                  <a:schemeClr val="bg1"/>
                </a:solidFill>
                <a:latin typeface="Arial"/>
                <a:cs typeface="Arial"/>
              </a:rPr>
              <a:t>Program Allocation and Bonuses </a:t>
            </a:r>
            <a:r>
              <a:rPr lang="en-US" sz="4400">
                <a:latin typeface="Arial"/>
                <a:cs typeface="Arial"/>
              </a:rPr>
              <a:t>  </a:t>
            </a:r>
            <a:endParaRPr lang="en-US">
              <a:latin typeface="Arial"/>
              <a:cs typeface="Arial"/>
            </a:endParaRPr>
          </a:p>
        </p:txBody>
      </p:sp>
      <p:sp>
        <p:nvSpPr>
          <p:cNvPr id="19" name="Slide Number Placeholder 18">
            <a:extLst>
              <a:ext uri="{FF2B5EF4-FFF2-40B4-BE49-F238E27FC236}">
                <a16:creationId xmlns:a16="http://schemas.microsoft.com/office/drawing/2014/main" id="{9295C1BB-6DFC-4F0A-8ECA-CD7E0706F470}"/>
              </a:ext>
            </a:extLst>
          </p:cNvPr>
          <p:cNvSpPr>
            <a:spLocks noGrp="1"/>
          </p:cNvSpPr>
          <p:nvPr>
            <p:ph type="sldNum" sz="quarter" idx="12"/>
          </p:nvPr>
        </p:nvSpPr>
        <p:spPr/>
        <p:txBody>
          <a:bodyPr/>
          <a:lstStyle/>
          <a:p>
            <a:fld id="{4179449E-6FBB-2343-B3AE-D1EFA46A6E77}" type="slidenum">
              <a:rPr lang="en-US" smtClean="0"/>
              <a:pPr/>
              <a:t>50</a:t>
            </a:fld>
            <a:endParaRPr lang="en-US"/>
          </a:p>
        </p:txBody>
      </p:sp>
    </p:spTree>
    <p:extLst>
      <p:ext uri="{BB962C8B-B14F-4D97-AF65-F5344CB8AC3E}">
        <p14:creationId xmlns:p14="http://schemas.microsoft.com/office/powerpoint/2010/main" val="33512443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9">
            <a:extLst>
              <a:ext uri="{FF2B5EF4-FFF2-40B4-BE49-F238E27FC236}">
                <a16:creationId xmlns:a16="http://schemas.microsoft.com/office/drawing/2014/main" id="{8C655177-683E-4F8C-8037-C5ED53F691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4582160"/>
          </a:xfrm>
          <a:prstGeom prst="rect">
            <a:avLst/>
          </a:prstGeom>
        </p:spPr>
      </p:pic>
      <p:sp>
        <p:nvSpPr>
          <p:cNvPr id="3" name="Rectangle 2">
            <a:extLst>
              <a:ext uri="{FF2B5EF4-FFF2-40B4-BE49-F238E27FC236}">
                <a16:creationId xmlns:a16="http://schemas.microsoft.com/office/drawing/2014/main" id="{FF90FF5D-F9C5-427E-890E-81A5EE547BB6}"/>
              </a:ext>
            </a:extLst>
          </p:cNvPr>
          <p:cNvSpPr/>
          <p:nvPr/>
        </p:nvSpPr>
        <p:spPr>
          <a:xfrm>
            <a:off x="769815" y="2154917"/>
            <a:ext cx="4891313" cy="4703083"/>
          </a:xfrm>
          <a:prstGeom prst="rect">
            <a:avLst/>
          </a:prstGeom>
          <a:solidFill>
            <a:srgbClr val="721F5D">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Rockwell" panose="02060603020205020403" pitchFamily="18" charset="0"/>
            </a:endParaRPr>
          </a:p>
        </p:txBody>
      </p:sp>
      <p:pic>
        <p:nvPicPr>
          <p:cNvPr id="5" name="Picture Placeholder 15">
            <a:extLst>
              <a:ext uri="{FF2B5EF4-FFF2-40B4-BE49-F238E27FC236}">
                <a16:creationId xmlns:a16="http://schemas.microsoft.com/office/drawing/2014/main" id="{CA1159B8-2E92-4A92-A9A5-3571B68151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62631" y="1411705"/>
            <a:ext cx="1316302" cy="1235242"/>
          </a:xfrm>
          <a:custGeom>
            <a:avLst/>
            <a:gdLst>
              <a:gd name="connsiteX0" fmla="*/ 747123 w 1494246"/>
              <a:gd name="connsiteY0" fmla="*/ 0 h 1494246"/>
              <a:gd name="connsiteX1" fmla="*/ 1494246 w 1494246"/>
              <a:gd name="connsiteY1" fmla="*/ 747123 h 1494246"/>
              <a:gd name="connsiteX2" fmla="*/ 747123 w 1494246"/>
              <a:gd name="connsiteY2" fmla="*/ 1494246 h 1494246"/>
              <a:gd name="connsiteX3" fmla="*/ 0 w 1494246"/>
              <a:gd name="connsiteY3" fmla="*/ 747123 h 1494246"/>
              <a:gd name="connsiteX4" fmla="*/ 747123 w 1494246"/>
              <a:gd name="connsiteY4" fmla="*/ 0 h 149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246" h="1494246">
                <a:moveTo>
                  <a:pt x="747123" y="0"/>
                </a:moveTo>
                <a:cubicBezTo>
                  <a:pt x="1159748" y="0"/>
                  <a:pt x="1494246" y="334498"/>
                  <a:pt x="1494246" y="747123"/>
                </a:cubicBezTo>
                <a:cubicBezTo>
                  <a:pt x="1494246" y="1159748"/>
                  <a:pt x="1159748" y="1494246"/>
                  <a:pt x="747123" y="1494246"/>
                </a:cubicBezTo>
                <a:cubicBezTo>
                  <a:pt x="334498" y="1494246"/>
                  <a:pt x="0" y="1159748"/>
                  <a:pt x="0" y="747123"/>
                </a:cubicBezTo>
                <a:cubicBezTo>
                  <a:pt x="0" y="334498"/>
                  <a:pt x="334498" y="0"/>
                  <a:pt x="747123" y="0"/>
                </a:cubicBezTo>
                <a:close/>
              </a:path>
            </a:pathLst>
          </a:custGeom>
          <a:ln w="95250">
            <a:solidFill>
              <a:schemeClr val="bg1"/>
            </a:solidFill>
          </a:ln>
        </p:spPr>
      </p:pic>
      <p:sp>
        <p:nvSpPr>
          <p:cNvPr id="4" name="Text Placeholder 3">
            <a:extLst>
              <a:ext uri="{FF2B5EF4-FFF2-40B4-BE49-F238E27FC236}">
                <a16:creationId xmlns:a16="http://schemas.microsoft.com/office/drawing/2014/main" id="{5269C3A6-9792-4138-BF6B-2C53BC74DEAF}"/>
              </a:ext>
            </a:extLst>
          </p:cNvPr>
          <p:cNvSpPr>
            <a:spLocks noGrp="1"/>
          </p:cNvSpPr>
          <p:nvPr>
            <p:ph type="body" sz="quarter" idx="10"/>
          </p:nvPr>
        </p:nvSpPr>
        <p:spPr/>
        <p:txBody>
          <a:bodyPr/>
          <a:lstStyle/>
          <a:p>
            <a:r>
              <a:rPr lang="en-US"/>
              <a:t>WHEN</a:t>
            </a:r>
          </a:p>
        </p:txBody>
      </p:sp>
      <p:sp>
        <p:nvSpPr>
          <p:cNvPr id="7" name="Text Placeholder 6">
            <a:extLst>
              <a:ext uri="{FF2B5EF4-FFF2-40B4-BE49-F238E27FC236}">
                <a16:creationId xmlns:a16="http://schemas.microsoft.com/office/drawing/2014/main" id="{44EF3C75-6F6F-4EBA-834D-02CEC4A8E64D}"/>
              </a:ext>
            </a:extLst>
          </p:cNvPr>
          <p:cNvSpPr>
            <a:spLocks noGrp="1"/>
          </p:cNvSpPr>
          <p:nvPr>
            <p:ph type="body" sz="quarter" idx="14"/>
          </p:nvPr>
        </p:nvSpPr>
        <p:spPr>
          <a:xfrm>
            <a:off x="928684" y="4350300"/>
            <a:ext cx="4484320" cy="1873624"/>
          </a:xfrm>
        </p:spPr>
        <p:txBody>
          <a:bodyPr vert="horz" lIns="91440" tIns="45720" rIns="91440" bIns="45720" rtlCol="0" anchor="t">
            <a:normAutofit lnSpcReduction="10000"/>
          </a:bodyPr>
          <a:lstStyle/>
          <a:p>
            <a:r>
              <a:rPr lang="en-US" sz="3000">
                <a:latin typeface="Arial"/>
                <a:cs typeface="Arial"/>
              </a:rPr>
              <a:t>Run this report after requisitions for materials have been placed in WBSCM.</a:t>
            </a:r>
          </a:p>
          <a:p>
            <a:endParaRPr lang="en-US"/>
          </a:p>
        </p:txBody>
      </p:sp>
      <p:sp>
        <p:nvSpPr>
          <p:cNvPr id="12" name="Slide Number Placeholder 11">
            <a:extLst>
              <a:ext uri="{FF2B5EF4-FFF2-40B4-BE49-F238E27FC236}">
                <a16:creationId xmlns:a16="http://schemas.microsoft.com/office/drawing/2014/main" id="{185CDA45-D066-4708-847E-AAC4E18328A4}"/>
              </a:ext>
            </a:extLst>
          </p:cNvPr>
          <p:cNvSpPr>
            <a:spLocks noGrp="1"/>
          </p:cNvSpPr>
          <p:nvPr>
            <p:ph type="sldNum" sz="quarter" idx="16"/>
          </p:nvPr>
        </p:nvSpPr>
        <p:spPr/>
        <p:txBody>
          <a:bodyPr/>
          <a:lstStyle/>
          <a:p>
            <a:fld id="{4179449E-6FBB-2343-B3AE-D1EFA46A6E77}" type="slidenum">
              <a:rPr lang="en-US" smtClean="0"/>
              <a:pPr/>
              <a:t>51</a:t>
            </a:fld>
            <a:endParaRPr lang="en-US"/>
          </a:p>
        </p:txBody>
      </p:sp>
      <p:sp>
        <p:nvSpPr>
          <p:cNvPr id="6" name="Rectangle 5">
            <a:extLst>
              <a:ext uri="{FF2B5EF4-FFF2-40B4-BE49-F238E27FC236}">
                <a16:creationId xmlns:a16="http://schemas.microsoft.com/office/drawing/2014/main" id="{FA68FCE5-7C98-D1E6-A7EE-C14A258C6E6D}"/>
              </a:ext>
            </a:extLst>
          </p:cNvPr>
          <p:cNvSpPr/>
          <p:nvPr/>
        </p:nvSpPr>
        <p:spPr>
          <a:xfrm>
            <a:off x="6530874" y="2154917"/>
            <a:ext cx="4891313" cy="4703083"/>
          </a:xfrm>
          <a:prstGeom prst="rect">
            <a:avLst/>
          </a:prstGeom>
          <a:solidFill>
            <a:srgbClr val="721F5D">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Rockwell" panose="02060603020205020403" pitchFamily="18" charset="0"/>
            </a:endParaRPr>
          </a:p>
        </p:txBody>
      </p:sp>
      <p:pic>
        <p:nvPicPr>
          <p:cNvPr id="8" name="Picture Placeholder 15">
            <a:extLst>
              <a:ext uri="{FF2B5EF4-FFF2-40B4-BE49-F238E27FC236}">
                <a16:creationId xmlns:a16="http://schemas.microsoft.com/office/drawing/2014/main" id="{FCBF181C-CA35-28D9-EB93-A639120B60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23690" y="1411705"/>
            <a:ext cx="1316302" cy="1235242"/>
          </a:xfrm>
          <a:custGeom>
            <a:avLst/>
            <a:gdLst>
              <a:gd name="connsiteX0" fmla="*/ 747123 w 1494246"/>
              <a:gd name="connsiteY0" fmla="*/ 0 h 1494246"/>
              <a:gd name="connsiteX1" fmla="*/ 1494246 w 1494246"/>
              <a:gd name="connsiteY1" fmla="*/ 747123 h 1494246"/>
              <a:gd name="connsiteX2" fmla="*/ 747123 w 1494246"/>
              <a:gd name="connsiteY2" fmla="*/ 1494246 h 1494246"/>
              <a:gd name="connsiteX3" fmla="*/ 0 w 1494246"/>
              <a:gd name="connsiteY3" fmla="*/ 747123 h 1494246"/>
              <a:gd name="connsiteX4" fmla="*/ 747123 w 1494246"/>
              <a:gd name="connsiteY4" fmla="*/ 0 h 1494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246" h="1494246">
                <a:moveTo>
                  <a:pt x="747123" y="0"/>
                </a:moveTo>
                <a:cubicBezTo>
                  <a:pt x="1159748" y="0"/>
                  <a:pt x="1494246" y="334498"/>
                  <a:pt x="1494246" y="747123"/>
                </a:cubicBezTo>
                <a:cubicBezTo>
                  <a:pt x="1494246" y="1159748"/>
                  <a:pt x="1159748" y="1494246"/>
                  <a:pt x="747123" y="1494246"/>
                </a:cubicBezTo>
                <a:cubicBezTo>
                  <a:pt x="334498" y="1494246"/>
                  <a:pt x="0" y="1159748"/>
                  <a:pt x="0" y="747123"/>
                </a:cubicBezTo>
                <a:cubicBezTo>
                  <a:pt x="0" y="334498"/>
                  <a:pt x="334498" y="0"/>
                  <a:pt x="747123" y="0"/>
                </a:cubicBezTo>
                <a:close/>
              </a:path>
            </a:pathLst>
          </a:custGeom>
          <a:ln w="95250">
            <a:solidFill>
              <a:schemeClr val="bg1"/>
            </a:solidFill>
          </a:ln>
        </p:spPr>
      </p:pic>
      <p:sp>
        <p:nvSpPr>
          <p:cNvPr id="9" name="Text Placeholder 6">
            <a:extLst>
              <a:ext uri="{FF2B5EF4-FFF2-40B4-BE49-F238E27FC236}">
                <a16:creationId xmlns:a16="http://schemas.microsoft.com/office/drawing/2014/main" id="{E78A5E1A-0747-8BA2-8384-A3796925711C}"/>
              </a:ext>
            </a:extLst>
          </p:cNvPr>
          <p:cNvSpPr txBox="1">
            <a:spLocks/>
          </p:cNvSpPr>
          <p:nvPr/>
        </p:nvSpPr>
        <p:spPr>
          <a:xfrm>
            <a:off x="6719664" y="4697506"/>
            <a:ext cx="4484320" cy="1873624"/>
          </a:xfrm>
          <a:prstGeom prst="rect">
            <a:avLst/>
          </a:prstGeom>
        </p:spPr>
        <p:txBody>
          <a:bodyPr vert="horz" lIns="91440" tIns="45720" rIns="91440" bIns="45720" rtlCol="0">
            <a:norm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1600" b="0" kern="1200">
                <a:solidFill>
                  <a:schemeClr val="bg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10" name="Text Placeholder 3">
            <a:extLst>
              <a:ext uri="{FF2B5EF4-FFF2-40B4-BE49-F238E27FC236}">
                <a16:creationId xmlns:a16="http://schemas.microsoft.com/office/drawing/2014/main" id="{F6B61CFC-3D65-D288-273A-3283245F9311}"/>
              </a:ext>
            </a:extLst>
          </p:cNvPr>
          <p:cNvSpPr txBox="1">
            <a:spLocks/>
          </p:cNvSpPr>
          <p:nvPr/>
        </p:nvSpPr>
        <p:spPr>
          <a:xfrm>
            <a:off x="6690172" y="3165958"/>
            <a:ext cx="4484320" cy="1066456"/>
          </a:xfrm>
          <a:prstGeom prst="rect">
            <a:avLst/>
          </a:prstGeom>
          <a:effectLst>
            <a:outerShdw blurRad="50800" dist="38100" dir="5400000" algn="t" rotWithShape="0">
              <a:prstClr val="black">
                <a:alpha val="40000"/>
              </a:prstClr>
            </a:outerShdw>
          </a:effectLst>
        </p:spPr>
        <p:txBody>
          <a:bodyPr vert="horz" lIns="91440" tIns="45720" rIns="91440" bIns="45720" rtlCol="0">
            <a:norm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4000" b="1" kern="1200">
                <a:solidFill>
                  <a:schemeClr val="bg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WHY</a:t>
            </a:r>
          </a:p>
        </p:txBody>
      </p:sp>
      <p:sp>
        <p:nvSpPr>
          <p:cNvPr id="13" name="Text Placeholder 6">
            <a:extLst>
              <a:ext uri="{FF2B5EF4-FFF2-40B4-BE49-F238E27FC236}">
                <a16:creationId xmlns:a16="http://schemas.microsoft.com/office/drawing/2014/main" id="{18DF7FB8-3AA6-5D06-D49E-833EF50FE1CE}"/>
              </a:ext>
            </a:extLst>
          </p:cNvPr>
          <p:cNvSpPr txBox="1">
            <a:spLocks/>
          </p:cNvSpPr>
          <p:nvPr/>
        </p:nvSpPr>
        <p:spPr>
          <a:xfrm>
            <a:off x="6775927" y="4232414"/>
            <a:ext cx="4484320" cy="1873624"/>
          </a:xfrm>
          <a:prstGeom prst="rect">
            <a:avLst/>
          </a:prstGeom>
        </p:spPr>
        <p:txBody>
          <a:bodyPr vert="horz" lIns="91440" tIns="45720" rIns="91440" bIns="45720" rtlCol="0" anchor="t">
            <a:noAutofit/>
          </a:bodyPr>
          <a:lstStyle>
            <a:lvl1pPr marL="0" indent="0" algn="ctr" defTabSz="457200" rtl="0" eaLnBrk="1" latinLnBrk="0" hangingPunct="1">
              <a:spcBef>
                <a:spcPts val="1000"/>
              </a:spcBef>
              <a:spcAft>
                <a:spcPts val="0"/>
              </a:spcAft>
              <a:buClr>
                <a:schemeClr val="accent1"/>
              </a:buClr>
              <a:buSzPct val="80000"/>
              <a:buFont typeface="Wingdings 3" charset="2"/>
              <a:buNone/>
              <a:defRPr sz="1600" b="0" kern="1200">
                <a:solidFill>
                  <a:schemeClr val="bg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a:latin typeface="Arial"/>
                <a:cs typeface="Arial"/>
              </a:rPr>
              <a:t>To review how each item requested impacts entitlement balance and view how much entitlement is remaining.</a:t>
            </a:r>
          </a:p>
        </p:txBody>
      </p:sp>
    </p:spTree>
    <p:extLst>
      <p:ext uri="{BB962C8B-B14F-4D97-AF65-F5344CB8AC3E}">
        <p14:creationId xmlns:p14="http://schemas.microsoft.com/office/powerpoint/2010/main" val="254678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295546"/>
            <a:ext cx="10720033" cy="638175"/>
          </a:xfrm>
          <a:ln w="28575">
            <a:solidFill>
              <a:schemeClr val="tx1"/>
            </a:solidFill>
          </a:ln>
        </p:spPr>
        <p:txBody>
          <a:bodyPr lIns="91440" tIns="45720" rIns="91440" bIns="45720" anchor="t"/>
          <a:lstStyle/>
          <a:p>
            <a:pPr algn="ctr"/>
            <a:r>
              <a:rPr lang="en-US" sz="4200">
                <a:latin typeface="Arial"/>
                <a:cs typeface="Arial"/>
              </a:rPr>
              <a:t>TX-UNPS Commodity Bulletin Equivalent</a:t>
            </a:r>
            <a:endParaRPr lang="en-US" sz="4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3" descr="Table&#10;&#10;Description automatically generated">
            <a:extLst>
              <a:ext uri="{FF2B5EF4-FFF2-40B4-BE49-F238E27FC236}">
                <a16:creationId xmlns:a16="http://schemas.microsoft.com/office/drawing/2014/main" id="{6993AC85-EE62-3FA4-74AC-A299B02BBBAC}"/>
              </a:ext>
            </a:extLst>
          </p:cNvPr>
          <p:cNvPicPr>
            <a:picLocks noChangeAspect="1"/>
          </p:cNvPicPr>
          <p:nvPr/>
        </p:nvPicPr>
        <p:blipFill rotWithShape="1">
          <a:blip r:embed="rId3"/>
          <a:srcRect t="2985" b="13124"/>
          <a:stretch/>
        </p:blipFill>
        <p:spPr>
          <a:xfrm>
            <a:off x="626708" y="1070132"/>
            <a:ext cx="8341403" cy="2616526"/>
          </a:xfrm>
          <a:prstGeom prst="rect">
            <a:avLst/>
          </a:prstGeom>
          <a:ln w="28575">
            <a:solidFill>
              <a:schemeClr val="tx1"/>
            </a:solidFill>
          </a:ln>
        </p:spPr>
      </p:pic>
      <p:pic>
        <p:nvPicPr>
          <p:cNvPr id="6" name="Picture 5">
            <a:extLst>
              <a:ext uri="{FF2B5EF4-FFF2-40B4-BE49-F238E27FC236}">
                <a16:creationId xmlns:a16="http://schemas.microsoft.com/office/drawing/2014/main" id="{0E5C8920-CB1B-D781-3A57-31FA08A724FD}"/>
              </a:ext>
            </a:extLst>
          </p:cNvPr>
          <p:cNvPicPr>
            <a:picLocks noChangeAspect="1"/>
          </p:cNvPicPr>
          <p:nvPr/>
        </p:nvPicPr>
        <p:blipFill rotWithShape="1">
          <a:blip r:embed="rId4"/>
          <a:srcRect t="33581"/>
          <a:stretch/>
        </p:blipFill>
        <p:spPr>
          <a:xfrm>
            <a:off x="5759389" y="4122699"/>
            <a:ext cx="5280590" cy="1858516"/>
          </a:xfrm>
          <a:prstGeom prst="rect">
            <a:avLst/>
          </a:prstGeom>
          <a:ln w="28575">
            <a:solidFill>
              <a:schemeClr val="tx1"/>
            </a:solidFill>
          </a:ln>
        </p:spPr>
      </p:pic>
      <p:sp>
        <p:nvSpPr>
          <p:cNvPr id="14" name="Rectangle 13">
            <a:extLst>
              <a:ext uri="{FF2B5EF4-FFF2-40B4-BE49-F238E27FC236}">
                <a16:creationId xmlns:a16="http://schemas.microsoft.com/office/drawing/2014/main" id="{BED3189F-0E40-7EBD-2512-7513E172F562}"/>
              </a:ext>
            </a:extLst>
          </p:cNvPr>
          <p:cNvSpPr/>
          <p:nvPr/>
        </p:nvSpPr>
        <p:spPr>
          <a:xfrm>
            <a:off x="5790566" y="4525345"/>
            <a:ext cx="4461265" cy="1392036"/>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Arrow: Curved Left 3">
            <a:extLst>
              <a:ext uri="{FF2B5EF4-FFF2-40B4-BE49-F238E27FC236}">
                <a16:creationId xmlns:a16="http://schemas.microsoft.com/office/drawing/2014/main" id="{BB99C248-482D-6059-3F31-28D000638707}"/>
              </a:ext>
            </a:extLst>
          </p:cNvPr>
          <p:cNvSpPr/>
          <p:nvPr/>
        </p:nvSpPr>
        <p:spPr>
          <a:xfrm rot="10800000" flipV="1">
            <a:off x="3339853" y="4373557"/>
            <a:ext cx="2306992" cy="1507546"/>
          </a:xfrm>
          <a:prstGeom prst="curvedLef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urved Left 9">
            <a:extLst>
              <a:ext uri="{FF2B5EF4-FFF2-40B4-BE49-F238E27FC236}">
                <a16:creationId xmlns:a16="http://schemas.microsoft.com/office/drawing/2014/main" id="{7C740422-0875-EB1E-0FBC-8D8565F8FD08}"/>
              </a:ext>
            </a:extLst>
          </p:cNvPr>
          <p:cNvSpPr/>
          <p:nvPr/>
        </p:nvSpPr>
        <p:spPr>
          <a:xfrm flipV="1">
            <a:off x="9250616" y="1067546"/>
            <a:ext cx="2306992" cy="1507546"/>
          </a:xfrm>
          <a:prstGeom prst="curvedLeftArrow">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Rounded Corners 16">
            <a:extLst>
              <a:ext uri="{FF2B5EF4-FFF2-40B4-BE49-F238E27FC236}">
                <a16:creationId xmlns:a16="http://schemas.microsoft.com/office/drawing/2014/main" id="{4C34D1CD-CD77-D571-B553-50D32675E6EE}"/>
              </a:ext>
            </a:extLst>
          </p:cNvPr>
          <p:cNvSpPr/>
          <p:nvPr/>
        </p:nvSpPr>
        <p:spPr>
          <a:xfrm>
            <a:off x="401991" y="4245887"/>
            <a:ext cx="3467794" cy="1536812"/>
          </a:xfrm>
          <a:prstGeom prst="roundRect">
            <a:avLst/>
          </a:prstGeom>
          <a:solidFill>
            <a:srgbClr val="7030A0"/>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rgbClr val="FFFFFF"/>
                </a:solidFill>
                <a:latin typeface="Arial"/>
                <a:cs typeface="Arial"/>
              </a:rPr>
              <a:t>Reports Module in WBSCM</a:t>
            </a:r>
          </a:p>
          <a:p>
            <a:endParaRPr lang="en-US" sz="1600" b="1">
              <a:solidFill>
                <a:srgbClr val="FFFFFF"/>
              </a:solidFill>
              <a:latin typeface="Arial"/>
              <a:cs typeface="Arial"/>
            </a:endParaRPr>
          </a:p>
          <a:p>
            <a:pPr marL="285750" indent="-285750">
              <a:buFont typeface="Arial"/>
              <a:buChar char="•"/>
            </a:pPr>
            <a:r>
              <a:rPr lang="en-US" sz="1600" b="1">
                <a:solidFill>
                  <a:srgbClr val="FFFFFF"/>
                </a:solidFill>
                <a:latin typeface="Arial"/>
                <a:cs typeface="Arial"/>
              </a:rPr>
              <a:t>Entitlement Detail Report</a:t>
            </a:r>
          </a:p>
        </p:txBody>
      </p:sp>
      <p:sp>
        <p:nvSpPr>
          <p:cNvPr id="12" name="Rectangle 11">
            <a:extLst>
              <a:ext uri="{FF2B5EF4-FFF2-40B4-BE49-F238E27FC236}">
                <a16:creationId xmlns:a16="http://schemas.microsoft.com/office/drawing/2014/main" id="{21F6C3E9-5380-E033-9901-CCFD5D920095}"/>
              </a:ext>
            </a:extLst>
          </p:cNvPr>
          <p:cNvSpPr/>
          <p:nvPr/>
        </p:nvSpPr>
        <p:spPr>
          <a:xfrm>
            <a:off x="6429790" y="1316880"/>
            <a:ext cx="2538321" cy="2369777"/>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Rounded Corners 7">
            <a:extLst>
              <a:ext uri="{FF2B5EF4-FFF2-40B4-BE49-F238E27FC236}">
                <a16:creationId xmlns:a16="http://schemas.microsoft.com/office/drawing/2014/main" id="{2F5C23F8-7B7A-829B-AAD4-888F772281C9}"/>
              </a:ext>
            </a:extLst>
          </p:cNvPr>
          <p:cNvSpPr>
            <a:spLocks noGrp="1" noRot="1" noMove="1" noResize="1" noEditPoints="1" noAdjustHandles="1" noChangeArrowheads="1" noChangeShapeType="1"/>
          </p:cNvSpPr>
          <p:nvPr/>
        </p:nvSpPr>
        <p:spPr>
          <a:xfrm>
            <a:off x="8660423" y="2579203"/>
            <a:ext cx="3179690" cy="1274479"/>
          </a:xfrm>
          <a:prstGeom prst="roundRect">
            <a:avLst/>
          </a:prstGeom>
          <a:solidFill>
            <a:srgbClr val="7030A0"/>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rgbClr val="FFFFFF"/>
                </a:solidFill>
                <a:latin typeface="Arial"/>
                <a:cs typeface="Arial"/>
              </a:rPr>
              <a:t>Entitlement Balance (TXUNPS)</a:t>
            </a:r>
          </a:p>
          <a:p>
            <a:pPr algn="ctr"/>
            <a:endParaRPr lang="en-US"/>
          </a:p>
          <a:p>
            <a:pPr algn="ctr"/>
            <a:r>
              <a:rPr lang="en-US" sz="1600" b="1">
                <a:solidFill>
                  <a:srgbClr val="FFFFFF"/>
                </a:solidFill>
                <a:latin typeface="Arial"/>
                <a:cs typeface="Arial"/>
              </a:rPr>
              <a:t>Weekly Commodity Bulletin </a:t>
            </a:r>
          </a:p>
        </p:txBody>
      </p:sp>
      <p:pic>
        <p:nvPicPr>
          <p:cNvPr id="5" name="Picture 6" descr="Shape, arrow&#10;&#10;Description automatically generated">
            <a:extLst>
              <a:ext uri="{FF2B5EF4-FFF2-40B4-BE49-F238E27FC236}">
                <a16:creationId xmlns:a16="http://schemas.microsoft.com/office/drawing/2014/main" id="{90A24C78-2931-0C38-2068-FC2810BEA34B}"/>
              </a:ext>
            </a:extLst>
          </p:cNvPr>
          <p:cNvPicPr>
            <a:picLocks noChangeAspect="1"/>
          </p:cNvPicPr>
          <p:nvPr/>
        </p:nvPicPr>
        <p:blipFill>
          <a:blip r:embed="rId5">
            <a:alphaModFix amt="80000"/>
          </a:blip>
          <a:stretch>
            <a:fillRect/>
          </a:stretch>
        </p:blipFill>
        <p:spPr>
          <a:xfrm>
            <a:off x="3474720" y="1621472"/>
            <a:ext cx="2743200" cy="1704975"/>
          </a:xfrm>
          <a:prstGeom prst="rect">
            <a:avLst/>
          </a:prstGeom>
        </p:spPr>
      </p:pic>
      <p:pic>
        <p:nvPicPr>
          <p:cNvPr id="1026" name="Picture 2">
            <a:extLst>
              <a:ext uri="{FF2B5EF4-FFF2-40B4-BE49-F238E27FC236}">
                <a16:creationId xmlns:a16="http://schemas.microsoft.com/office/drawing/2014/main" id="{34DDA868-C821-3011-4F6B-E3D3D0AE1F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8696" y="3305078"/>
            <a:ext cx="2693304" cy="2993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306969"/>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3000" tmFilter="0, 0; .2, .5; .8, .5; 1, 0"/>
                                        <p:tgtEl>
                                          <p:spTgt spid="8"/>
                                        </p:tgtEl>
                                      </p:cBhvr>
                                    </p:animEffect>
                                    <p:animScale>
                                      <p:cBhvr>
                                        <p:cTn id="7" dur="1500" autoRev="1" fill="hold"/>
                                        <p:tgtEl>
                                          <p:spTgt spid="8"/>
                                        </p:tgtEl>
                                      </p:cBhvr>
                                      <p:by x="105000" y="105000"/>
                                    </p:animScale>
                                  </p:childTnLst>
                                </p:cTn>
                              </p:par>
                            </p:childTnLst>
                          </p:cTn>
                        </p:par>
                        <p:par>
                          <p:cTn id="8" fill="hold">
                            <p:stCondLst>
                              <p:cond delay="3000"/>
                            </p:stCondLst>
                            <p:childTnLst>
                              <p:par>
                                <p:cTn id="9" presetID="3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childTnLst>
                          </p:cTn>
                        </p:par>
                        <p:par>
                          <p:cTn id="15" fill="hold">
                            <p:stCondLst>
                              <p:cond delay="4000"/>
                            </p:stCondLst>
                            <p:childTnLst>
                              <p:par>
                                <p:cTn id="16" presetID="26" presetClass="emph" presetSubtype="0" fill="hold" grpId="0" nodeType="afterEffect">
                                  <p:stCondLst>
                                    <p:cond delay="0"/>
                                  </p:stCondLst>
                                  <p:childTnLst>
                                    <p:animEffect transition="out" filter="fade">
                                      <p:cBhvr>
                                        <p:cTn id="17" dur="3000" tmFilter="0, 0; .2, .5; .8, .5; 1, 0"/>
                                        <p:tgtEl>
                                          <p:spTgt spid="17"/>
                                        </p:tgtEl>
                                      </p:cBhvr>
                                    </p:animEffect>
                                    <p:animScale>
                                      <p:cBhvr>
                                        <p:cTn id="18" dur="1500" autoRev="1" fill="hold"/>
                                        <p:tgtEl>
                                          <p:spTgt spid="17"/>
                                        </p:tgtEl>
                                      </p:cBhvr>
                                      <p:by x="105000" y="105000"/>
                                    </p:animScale>
                                  </p:childTnLst>
                                </p:cTn>
                              </p:par>
                            </p:childTnLst>
                          </p:cTn>
                        </p:par>
                        <p:par>
                          <p:cTn id="19" fill="hold">
                            <p:stCondLst>
                              <p:cond delay="7000"/>
                            </p:stCondLst>
                            <p:childTnLst>
                              <p:par>
                                <p:cTn id="20" presetID="31"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par>
                          <p:cTn id="26" fill="hold">
                            <p:stCondLst>
                              <p:cond delay="8000"/>
                            </p:stCondLst>
                            <p:childTnLst>
                              <p:par>
                                <p:cTn id="27" presetID="31"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2000" fill="hold"/>
                                        <p:tgtEl>
                                          <p:spTgt spid="5"/>
                                        </p:tgtEl>
                                        <p:attrNameLst>
                                          <p:attrName>ppt_w</p:attrName>
                                        </p:attrNameLst>
                                      </p:cBhvr>
                                      <p:tavLst>
                                        <p:tav tm="0">
                                          <p:val>
                                            <p:fltVal val="0"/>
                                          </p:val>
                                        </p:tav>
                                        <p:tav tm="100000">
                                          <p:val>
                                            <p:strVal val="#ppt_w"/>
                                          </p:val>
                                        </p:tav>
                                      </p:tavLst>
                                    </p:anim>
                                    <p:anim calcmode="lin" valueType="num">
                                      <p:cBhvr>
                                        <p:cTn id="30" dur="2000" fill="hold"/>
                                        <p:tgtEl>
                                          <p:spTgt spid="5"/>
                                        </p:tgtEl>
                                        <p:attrNameLst>
                                          <p:attrName>ppt_h</p:attrName>
                                        </p:attrNameLst>
                                      </p:cBhvr>
                                      <p:tavLst>
                                        <p:tav tm="0">
                                          <p:val>
                                            <p:fltVal val="0"/>
                                          </p:val>
                                        </p:tav>
                                        <p:tav tm="100000">
                                          <p:val>
                                            <p:strVal val="#ppt_h"/>
                                          </p:val>
                                        </p:tav>
                                      </p:tavLst>
                                    </p:anim>
                                    <p:anim calcmode="lin" valueType="num">
                                      <p:cBhvr>
                                        <p:cTn id="31" dur="2000" fill="hold"/>
                                        <p:tgtEl>
                                          <p:spTgt spid="5"/>
                                        </p:tgtEl>
                                        <p:attrNameLst>
                                          <p:attrName>style.rotation</p:attrName>
                                        </p:attrNameLst>
                                      </p:cBhvr>
                                      <p:tavLst>
                                        <p:tav tm="0">
                                          <p:val>
                                            <p:fltVal val="90"/>
                                          </p:val>
                                        </p:tav>
                                        <p:tav tm="100000">
                                          <p:val>
                                            <p:fltVal val="0"/>
                                          </p:val>
                                        </p:tav>
                                      </p:tavLst>
                                    </p:anim>
                                    <p:animEffect transition="in" filter="fade">
                                      <p:cBhvr>
                                        <p:cTn id="32" dur="2000"/>
                                        <p:tgtEl>
                                          <p:spTgt spid="5"/>
                                        </p:tgtEl>
                                      </p:cBhvr>
                                    </p:animEffect>
                                  </p:childTnLst>
                                </p:cTn>
                              </p:par>
                            </p:childTnLst>
                          </p:cTn>
                        </p:par>
                        <p:par>
                          <p:cTn id="33" fill="hold">
                            <p:stCondLst>
                              <p:cond delay="10000"/>
                            </p:stCondLst>
                            <p:childTnLst>
                              <p:par>
                                <p:cTn id="34" presetID="31" presetClass="entr" presetSubtype="0" fill="hold" nodeType="after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p:cTn id="36" dur="2000" fill="hold"/>
                                        <p:tgtEl>
                                          <p:spTgt spid="1026"/>
                                        </p:tgtEl>
                                        <p:attrNameLst>
                                          <p:attrName>ppt_w</p:attrName>
                                        </p:attrNameLst>
                                      </p:cBhvr>
                                      <p:tavLst>
                                        <p:tav tm="0">
                                          <p:val>
                                            <p:fltVal val="0"/>
                                          </p:val>
                                        </p:tav>
                                        <p:tav tm="100000">
                                          <p:val>
                                            <p:strVal val="#ppt_w"/>
                                          </p:val>
                                        </p:tav>
                                      </p:tavLst>
                                    </p:anim>
                                    <p:anim calcmode="lin" valueType="num">
                                      <p:cBhvr>
                                        <p:cTn id="37" dur="2000" fill="hold"/>
                                        <p:tgtEl>
                                          <p:spTgt spid="1026"/>
                                        </p:tgtEl>
                                        <p:attrNameLst>
                                          <p:attrName>ppt_h</p:attrName>
                                        </p:attrNameLst>
                                      </p:cBhvr>
                                      <p:tavLst>
                                        <p:tav tm="0">
                                          <p:val>
                                            <p:fltVal val="0"/>
                                          </p:val>
                                        </p:tav>
                                        <p:tav tm="100000">
                                          <p:val>
                                            <p:strVal val="#ppt_h"/>
                                          </p:val>
                                        </p:tav>
                                      </p:tavLst>
                                    </p:anim>
                                    <p:anim calcmode="lin" valueType="num">
                                      <p:cBhvr>
                                        <p:cTn id="38" dur="2000" fill="hold"/>
                                        <p:tgtEl>
                                          <p:spTgt spid="1026"/>
                                        </p:tgtEl>
                                        <p:attrNameLst>
                                          <p:attrName>style.rotation</p:attrName>
                                        </p:attrNameLst>
                                      </p:cBhvr>
                                      <p:tavLst>
                                        <p:tav tm="0">
                                          <p:val>
                                            <p:fltVal val="90"/>
                                          </p:val>
                                        </p:tav>
                                        <p:tav tm="100000">
                                          <p:val>
                                            <p:fltVal val="0"/>
                                          </p:val>
                                        </p:tav>
                                      </p:tavLst>
                                    </p:anim>
                                    <p:animEffect transition="in" filter="fade">
                                      <p:cBhvr>
                                        <p:cTn id="39"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4" name="Picture 4" descr="Graphical user interface, application&#10;&#10;Description automatically generated">
            <a:extLst>
              <a:ext uri="{FF2B5EF4-FFF2-40B4-BE49-F238E27FC236}">
                <a16:creationId xmlns:a16="http://schemas.microsoft.com/office/drawing/2014/main" id="{B63A963D-0B8E-BC7C-6FD2-6CEB2C765F70}"/>
              </a:ext>
            </a:extLst>
          </p:cNvPr>
          <p:cNvPicPr>
            <a:picLocks noChangeAspect="1"/>
          </p:cNvPicPr>
          <p:nvPr/>
        </p:nvPicPr>
        <p:blipFill>
          <a:blip r:embed="rId3"/>
          <a:stretch>
            <a:fillRect/>
          </a:stretch>
        </p:blipFill>
        <p:spPr>
          <a:xfrm>
            <a:off x="583096" y="1219455"/>
            <a:ext cx="10669656" cy="4551610"/>
          </a:xfrm>
          <a:prstGeom prst="rect">
            <a:avLst/>
          </a:prstGeom>
          <a:ln w="12700">
            <a:solidFill>
              <a:schemeClr val="tx1"/>
            </a:solidFill>
          </a:ln>
        </p:spPr>
      </p:pic>
      <p:sp>
        <p:nvSpPr>
          <p:cNvPr id="5" name="Arrow: Right 4">
            <a:extLst>
              <a:ext uri="{FF2B5EF4-FFF2-40B4-BE49-F238E27FC236}">
                <a16:creationId xmlns:a16="http://schemas.microsoft.com/office/drawing/2014/main" id="{7837BCF1-FD4B-683A-13BD-B13007011582}"/>
              </a:ext>
            </a:extLst>
          </p:cNvPr>
          <p:cNvSpPr/>
          <p:nvPr/>
        </p:nvSpPr>
        <p:spPr>
          <a:xfrm rot="10800000">
            <a:off x="3526400" y="3665199"/>
            <a:ext cx="1366842" cy="462128"/>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6" name="Rectangle 5">
            <a:extLst>
              <a:ext uri="{FF2B5EF4-FFF2-40B4-BE49-F238E27FC236}">
                <a16:creationId xmlns:a16="http://schemas.microsoft.com/office/drawing/2014/main" id="{F410F1DA-04F7-44A8-2CF5-EE60212243F7}"/>
              </a:ext>
            </a:extLst>
          </p:cNvPr>
          <p:cNvSpPr/>
          <p:nvPr/>
        </p:nvSpPr>
        <p:spPr>
          <a:xfrm>
            <a:off x="2523387" y="3687235"/>
            <a:ext cx="944608" cy="40633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F5C23F8-7B7A-829B-AAD4-888F772281C9}"/>
              </a:ext>
            </a:extLst>
          </p:cNvPr>
          <p:cNvSpPr/>
          <p:nvPr/>
        </p:nvSpPr>
        <p:spPr>
          <a:xfrm>
            <a:off x="5030849" y="3526790"/>
            <a:ext cx="1870916" cy="73360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Click on reports</a:t>
            </a:r>
          </a:p>
        </p:txBody>
      </p:sp>
      <p:sp>
        <p:nvSpPr>
          <p:cNvPr id="7" name="Oval 6">
            <a:extLst>
              <a:ext uri="{FF2B5EF4-FFF2-40B4-BE49-F238E27FC236}">
                <a16:creationId xmlns:a16="http://schemas.microsoft.com/office/drawing/2014/main" id="{938A1237-335F-6163-FC16-DCDB3A62AAE9}"/>
              </a:ext>
            </a:extLst>
          </p:cNvPr>
          <p:cNvSpPr/>
          <p:nvPr/>
        </p:nvSpPr>
        <p:spPr>
          <a:xfrm>
            <a:off x="6565840" y="3221465"/>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a:t>
            </a:r>
          </a:p>
        </p:txBody>
      </p:sp>
      <p:sp>
        <p:nvSpPr>
          <p:cNvPr id="3" name="Rectangle: Rounded Corners 2">
            <a:extLst>
              <a:ext uri="{FF2B5EF4-FFF2-40B4-BE49-F238E27FC236}">
                <a16:creationId xmlns:a16="http://schemas.microsoft.com/office/drawing/2014/main" id="{4831EB1A-9529-6029-C4EF-11F9988E6CCA}"/>
              </a:ext>
            </a:extLst>
          </p:cNvPr>
          <p:cNvSpPr/>
          <p:nvPr/>
        </p:nvSpPr>
        <p:spPr>
          <a:xfrm>
            <a:off x="9046029" y="1970132"/>
            <a:ext cx="2507890" cy="274338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tx1"/>
                </a:solidFill>
                <a:latin typeface="Arial"/>
                <a:cs typeface="Arial"/>
              </a:rPr>
              <a:t>To access Entitlement/Bonus Detail Report, follow the steps on each slide.</a:t>
            </a:r>
            <a:endParaRPr lang="en-US" sz="2000" b="1">
              <a:solidFill>
                <a:schemeClr val="tx1"/>
              </a:solidFill>
              <a:latin typeface="Arial"/>
              <a:cs typeface="Arial"/>
            </a:endParaRPr>
          </a:p>
        </p:txBody>
      </p:sp>
    </p:spTree>
    <p:extLst>
      <p:ext uri="{BB962C8B-B14F-4D97-AF65-F5344CB8AC3E}">
        <p14:creationId xmlns:p14="http://schemas.microsoft.com/office/powerpoint/2010/main" val="2930128656"/>
      </p:ext>
    </p:extLst>
  </p:cSld>
  <p:clrMapOvr>
    <a:masterClrMapping/>
  </p:clrMapOvr>
  <p:transition>
    <p:cut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6" descr="Graphical user interface, text, application&#10;&#10;Description automatically generated">
            <a:extLst>
              <a:ext uri="{FF2B5EF4-FFF2-40B4-BE49-F238E27FC236}">
                <a16:creationId xmlns:a16="http://schemas.microsoft.com/office/drawing/2014/main" id="{04080AC1-1C80-6699-90DA-6C2648613574}"/>
              </a:ext>
            </a:extLst>
          </p:cNvPr>
          <p:cNvPicPr>
            <a:picLocks noChangeAspect="1"/>
          </p:cNvPicPr>
          <p:nvPr/>
        </p:nvPicPr>
        <p:blipFill rotWithShape="1">
          <a:blip r:embed="rId3"/>
          <a:srcRect r="-150" b="55850"/>
          <a:stretch/>
        </p:blipFill>
        <p:spPr>
          <a:xfrm>
            <a:off x="773597" y="1150697"/>
            <a:ext cx="10222401" cy="4833906"/>
          </a:xfrm>
          <a:prstGeom prst="rect">
            <a:avLst/>
          </a:prstGeom>
        </p:spPr>
      </p:pic>
      <p:sp>
        <p:nvSpPr>
          <p:cNvPr id="12" name="Rectangle 11">
            <a:extLst>
              <a:ext uri="{FF2B5EF4-FFF2-40B4-BE49-F238E27FC236}">
                <a16:creationId xmlns:a16="http://schemas.microsoft.com/office/drawing/2014/main" id="{1C80D8AC-4AF5-8ED9-312E-A12E2F8C8ADD}"/>
              </a:ext>
            </a:extLst>
          </p:cNvPr>
          <p:cNvSpPr/>
          <p:nvPr/>
        </p:nvSpPr>
        <p:spPr>
          <a:xfrm>
            <a:off x="1454931" y="4656300"/>
            <a:ext cx="2311238" cy="40633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3C6F4C0-B452-87CA-C1FE-3CA2D2FA20DA}"/>
              </a:ext>
            </a:extLst>
          </p:cNvPr>
          <p:cNvSpPr/>
          <p:nvPr/>
        </p:nvSpPr>
        <p:spPr>
          <a:xfrm rot="11760000">
            <a:off x="3776758" y="4908040"/>
            <a:ext cx="1366842" cy="41243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14" name="Rectangle: Rounded Corners 13">
            <a:extLst>
              <a:ext uri="{FF2B5EF4-FFF2-40B4-BE49-F238E27FC236}">
                <a16:creationId xmlns:a16="http://schemas.microsoft.com/office/drawing/2014/main" id="{7677269F-942F-72C1-F35E-DAC780A94104}"/>
              </a:ext>
            </a:extLst>
          </p:cNvPr>
          <p:cNvSpPr/>
          <p:nvPr/>
        </p:nvSpPr>
        <p:spPr>
          <a:xfrm>
            <a:off x="5121958" y="4727768"/>
            <a:ext cx="2434132" cy="112288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Click on Entitlement Management</a:t>
            </a:r>
          </a:p>
        </p:txBody>
      </p:sp>
      <p:sp>
        <p:nvSpPr>
          <p:cNvPr id="5" name="Oval 4">
            <a:extLst>
              <a:ext uri="{FF2B5EF4-FFF2-40B4-BE49-F238E27FC236}">
                <a16:creationId xmlns:a16="http://schemas.microsoft.com/office/drawing/2014/main" id="{484E5D3F-18F6-AFFC-EFE9-D420097B4013}"/>
              </a:ext>
            </a:extLst>
          </p:cNvPr>
          <p:cNvSpPr/>
          <p:nvPr/>
        </p:nvSpPr>
        <p:spPr>
          <a:xfrm>
            <a:off x="7153669" y="4495094"/>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2</a:t>
            </a:r>
          </a:p>
        </p:txBody>
      </p:sp>
    </p:spTree>
    <p:extLst>
      <p:ext uri="{BB962C8B-B14F-4D97-AF65-F5344CB8AC3E}">
        <p14:creationId xmlns:p14="http://schemas.microsoft.com/office/powerpoint/2010/main" val="4001915169"/>
      </p:ext>
    </p:extLst>
  </p:cSld>
  <p:clrMapOvr>
    <a:masterClrMapping/>
  </p:clrMapOvr>
  <p:transition>
    <p:cut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8" name="Picture 9" descr="Graphical user interface, application&#10;&#10;Description automatically generated">
            <a:extLst>
              <a:ext uri="{FF2B5EF4-FFF2-40B4-BE49-F238E27FC236}">
                <a16:creationId xmlns:a16="http://schemas.microsoft.com/office/drawing/2014/main" id="{4A1EA123-3ABC-59E4-07E4-726B6F8915C6}"/>
              </a:ext>
            </a:extLst>
          </p:cNvPr>
          <p:cNvPicPr>
            <a:picLocks noChangeAspect="1"/>
          </p:cNvPicPr>
          <p:nvPr/>
        </p:nvPicPr>
        <p:blipFill>
          <a:blip r:embed="rId3"/>
          <a:stretch>
            <a:fillRect/>
          </a:stretch>
        </p:blipFill>
        <p:spPr>
          <a:xfrm>
            <a:off x="1784075" y="1116430"/>
            <a:ext cx="8367090" cy="4906748"/>
          </a:xfrm>
          <a:prstGeom prst="rect">
            <a:avLst/>
          </a:prstGeom>
        </p:spPr>
      </p:pic>
      <p:sp>
        <p:nvSpPr>
          <p:cNvPr id="10" name="Rectangle 9">
            <a:extLst>
              <a:ext uri="{FF2B5EF4-FFF2-40B4-BE49-F238E27FC236}">
                <a16:creationId xmlns:a16="http://schemas.microsoft.com/office/drawing/2014/main" id="{F7DDF996-57C0-B22D-A0C4-04CC5178DEA5}"/>
              </a:ext>
            </a:extLst>
          </p:cNvPr>
          <p:cNvSpPr/>
          <p:nvPr/>
        </p:nvSpPr>
        <p:spPr>
          <a:xfrm>
            <a:off x="2350333" y="4690135"/>
            <a:ext cx="2799911" cy="27381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DCCDC4AC-4569-4A7C-A64C-A0C7F8E62F0A}"/>
              </a:ext>
            </a:extLst>
          </p:cNvPr>
          <p:cNvSpPr/>
          <p:nvPr/>
        </p:nvSpPr>
        <p:spPr>
          <a:xfrm>
            <a:off x="6637674" y="4686354"/>
            <a:ext cx="2434132" cy="112288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Click on Entitlement/Bonus Detail Report</a:t>
            </a:r>
          </a:p>
        </p:txBody>
      </p:sp>
      <p:sp>
        <p:nvSpPr>
          <p:cNvPr id="16" name="Arrow: Right 15">
            <a:extLst>
              <a:ext uri="{FF2B5EF4-FFF2-40B4-BE49-F238E27FC236}">
                <a16:creationId xmlns:a16="http://schemas.microsoft.com/office/drawing/2014/main" id="{9A23EF46-40F3-09D7-C113-16A29347D002}"/>
              </a:ext>
            </a:extLst>
          </p:cNvPr>
          <p:cNvSpPr/>
          <p:nvPr/>
        </p:nvSpPr>
        <p:spPr>
          <a:xfrm rot="11760000">
            <a:off x="5142859" y="4931301"/>
            <a:ext cx="1366842" cy="41243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4" name="Oval 3">
            <a:extLst>
              <a:ext uri="{FF2B5EF4-FFF2-40B4-BE49-F238E27FC236}">
                <a16:creationId xmlns:a16="http://schemas.microsoft.com/office/drawing/2014/main" id="{421D1158-3EC3-1292-DDD1-B960D46F58C3}"/>
              </a:ext>
            </a:extLst>
          </p:cNvPr>
          <p:cNvSpPr/>
          <p:nvPr/>
        </p:nvSpPr>
        <p:spPr>
          <a:xfrm>
            <a:off x="8819183" y="4516865"/>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3</a:t>
            </a:r>
          </a:p>
        </p:txBody>
      </p:sp>
    </p:spTree>
    <p:extLst>
      <p:ext uri="{BB962C8B-B14F-4D97-AF65-F5344CB8AC3E}">
        <p14:creationId xmlns:p14="http://schemas.microsoft.com/office/powerpoint/2010/main" val="4136465851"/>
      </p:ext>
    </p:extLst>
  </p:cSld>
  <p:clrMapOvr>
    <a:masterClrMapping/>
  </p:clrMapOvr>
  <p:transition>
    <p:cut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a:extLst>
              <a:ext uri="{FF2B5EF4-FFF2-40B4-BE49-F238E27FC236}">
                <a16:creationId xmlns:a16="http://schemas.microsoft.com/office/drawing/2014/main" id="{9D464F53-A620-73AD-58AD-36D492DCAA44}"/>
              </a:ext>
            </a:extLst>
          </p:cNvPr>
          <p:cNvPicPr>
            <a:picLocks noChangeAspect="1"/>
          </p:cNvPicPr>
          <p:nvPr/>
        </p:nvPicPr>
        <p:blipFill>
          <a:blip r:embed="rId3"/>
          <a:stretch>
            <a:fillRect/>
          </a:stretch>
        </p:blipFill>
        <p:spPr>
          <a:xfrm>
            <a:off x="1186543" y="1214698"/>
            <a:ext cx="9503228" cy="4766060"/>
          </a:xfrm>
          <a:prstGeom prst="rect">
            <a:avLst/>
          </a:prstGeom>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8" name="Rectangle 7">
            <a:extLst>
              <a:ext uri="{FF2B5EF4-FFF2-40B4-BE49-F238E27FC236}">
                <a16:creationId xmlns:a16="http://schemas.microsoft.com/office/drawing/2014/main" id="{1C8318B2-4751-AD20-071F-7CAD3CF7B078}"/>
              </a:ext>
            </a:extLst>
          </p:cNvPr>
          <p:cNvSpPr/>
          <p:nvPr/>
        </p:nvSpPr>
        <p:spPr>
          <a:xfrm>
            <a:off x="2983179" y="3263268"/>
            <a:ext cx="2000442" cy="262927"/>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D39DCD-0EAC-5A4A-AD9E-2029067C2546}"/>
              </a:ext>
            </a:extLst>
          </p:cNvPr>
          <p:cNvSpPr/>
          <p:nvPr/>
        </p:nvSpPr>
        <p:spPr>
          <a:xfrm>
            <a:off x="4979196" y="1380039"/>
            <a:ext cx="5140666" cy="405115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C885BDA1-27C4-C461-D033-E8D5A1385C8C}"/>
              </a:ext>
            </a:extLst>
          </p:cNvPr>
          <p:cNvSpPr/>
          <p:nvPr/>
        </p:nvSpPr>
        <p:spPr>
          <a:xfrm rot="20700000">
            <a:off x="4946606" y="2537035"/>
            <a:ext cx="2435083" cy="1118150"/>
          </a:xfrm>
          <a:prstGeom prst="lef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Arial"/>
                <a:cs typeface="Arial"/>
              </a:rPr>
              <a:t>Click on square icon for pop-up box.</a:t>
            </a:r>
          </a:p>
        </p:txBody>
      </p:sp>
      <p:sp>
        <p:nvSpPr>
          <p:cNvPr id="12" name="Arrow: Left 11">
            <a:extLst>
              <a:ext uri="{FF2B5EF4-FFF2-40B4-BE49-F238E27FC236}">
                <a16:creationId xmlns:a16="http://schemas.microsoft.com/office/drawing/2014/main" id="{30DAA328-B8B4-0BB8-C2A4-2296518678AA}"/>
              </a:ext>
            </a:extLst>
          </p:cNvPr>
          <p:cNvSpPr/>
          <p:nvPr/>
        </p:nvSpPr>
        <p:spPr>
          <a:xfrm>
            <a:off x="9398864" y="3266378"/>
            <a:ext cx="2435083" cy="1118150"/>
          </a:xfrm>
          <a:prstGeom prst="lef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solidFill>
                <a:latin typeface="Arial"/>
                <a:cs typeface="Arial"/>
              </a:rPr>
              <a:t>Pop-up box.</a:t>
            </a:r>
          </a:p>
        </p:txBody>
      </p:sp>
      <p:sp>
        <p:nvSpPr>
          <p:cNvPr id="13" name="Rectangle: Rounded Corners 12">
            <a:extLst>
              <a:ext uri="{FF2B5EF4-FFF2-40B4-BE49-F238E27FC236}">
                <a16:creationId xmlns:a16="http://schemas.microsoft.com/office/drawing/2014/main" id="{8B27FD36-F67F-1B2F-469C-8F3318185FCB}"/>
              </a:ext>
            </a:extLst>
          </p:cNvPr>
          <p:cNvSpPr/>
          <p:nvPr/>
        </p:nvSpPr>
        <p:spPr>
          <a:xfrm>
            <a:off x="2310804" y="3870252"/>
            <a:ext cx="3080175" cy="184366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Sans-Serif"/>
              <a:buChar char="•"/>
            </a:pPr>
            <a:r>
              <a:rPr lang="en-US" sz="1600" b="1">
                <a:solidFill>
                  <a:schemeClr val="tx1"/>
                </a:solidFill>
                <a:latin typeface="Arial"/>
                <a:cs typeface="Arial"/>
              </a:rPr>
              <a:t>Type NSLP into Program Box </a:t>
            </a:r>
          </a:p>
          <a:p>
            <a:pPr>
              <a:spcBef>
                <a:spcPts val="400"/>
              </a:spcBef>
              <a:spcAft>
                <a:spcPts val="400"/>
              </a:spcAft>
            </a:pPr>
            <a:r>
              <a:rPr lang="en-US" sz="1600" b="1">
                <a:solidFill>
                  <a:schemeClr val="tx1"/>
                </a:solidFill>
                <a:latin typeface="Arial"/>
                <a:cs typeface="Arial"/>
              </a:rPr>
              <a:t>                  OR </a:t>
            </a:r>
            <a:endParaRPr lang="en-US" sz="1600">
              <a:solidFill>
                <a:schemeClr val="tx1"/>
              </a:solidFill>
              <a:ea typeface="+mn-lt"/>
              <a:cs typeface="+mn-lt"/>
            </a:endParaRPr>
          </a:p>
          <a:p>
            <a:pPr marL="285750" indent="-285750">
              <a:buFont typeface="Arial,Sans-Serif"/>
              <a:buChar char="•"/>
            </a:pPr>
            <a:r>
              <a:rPr lang="en-US" sz="1600" b="1">
                <a:solidFill>
                  <a:schemeClr val="tx1"/>
                </a:solidFill>
                <a:latin typeface="Arial"/>
                <a:cs typeface="Arial"/>
              </a:rPr>
              <a:t>Click on the square icon to choose program from pop-up box</a:t>
            </a:r>
            <a:endParaRPr lang="en-US">
              <a:solidFill>
                <a:schemeClr val="tx1"/>
              </a:solidFill>
            </a:endParaRPr>
          </a:p>
        </p:txBody>
      </p:sp>
      <p:sp>
        <p:nvSpPr>
          <p:cNvPr id="6" name="Oval 5">
            <a:extLst>
              <a:ext uri="{FF2B5EF4-FFF2-40B4-BE49-F238E27FC236}">
                <a16:creationId xmlns:a16="http://schemas.microsoft.com/office/drawing/2014/main" id="{5492F264-C345-C31F-C14F-C0FFF3DD2179}"/>
              </a:ext>
            </a:extLst>
          </p:cNvPr>
          <p:cNvSpPr/>
          <p:nvPr/>
        </p:nvSpPr>
        <p:spPr>
          <a:xfrm>
            <a:off x="2059154" y="3635122"/>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4</a:t>
            </a:r>
          </a:p>
        </p:txBody>
      </p:sp>
    </p:spTree>
    <p:extLst>
      <p:ext uri="{BB962C8B-B14F-4D97-AF65-F5344CB8AC3E}">
        <p14:creationId xmlns:p14="http://schemas.microsoft.com/office/powerpoint/2010/main" val="2141553646"/>
      </p:ext>
    </p:extLst>
  </p:cSld>
  <p:clrMapOvr>
    <a:masterClrMapping/>
  </p:clrMapOvr>
  <p:transition>
    <p:cut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 descr="Graphical user interface, application&#10;&#10;Description automatically generated">
            <a:extLst>
              <a:ext uri="{FF2B5EF4-FFF2-40B4-BE49-F238E27FC236}">
                <a16:creationId xmlns:a16="http://schemas.microsoft.com/office/drawing/2014/main" id="{61A3839C-D04E-60ED-4623-7E11272723A7}"/>
              </a:ext>
            </a:extLst>
          </p:cNvPr>
          <p:cNvPicPr>
            <a:picLocks noChangeAspect="1"/>
          </p:cNvPicPr>
          <p:nvPr/>
        </p:nvPicPr>
        <p:blipFill>
          <a:blip r:embed="rId3"/>
          <a:stretch>
            <a:fillRect/>
          </a:stretch>
        </p:blipFill>
        <p:spPr>
          <a:xfrm>
            <a:off x="576943" y="1430909"/>
            <a:ext cx="10711543" cy="4007068"/>
          </a:xfrm>
          <a:prstGeom prst="rect">
            <a:avLst/>
          </a:prstGeom>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3">
            <a:extLst>
              <a:ext uri="{FF2B5EF4-FFF2-40B4-BE49-F238E27FC236}">
                <a16:creationId xmlns:a16="http://schemas.microsoft.com/office/drawing/2014/main" id="{04A2AB2C-5650-516D-64A9-972BF6684104}"/>
              </a:ext>
            </a:extLst>
          </p:cNvPr>
          <p:cNvSpPr/>
          <p:nvPr/>
        </p:nvSpPr>
        <p:spPr>
          <a:xfrm>
            <a:off x="4015666" y="3738690"/>
            <a:ext cx="1930238" cy="27381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D06DBB57-738C-F099-F483-2198FB99515A}"/>
              </a:ext>
            </a:extLst>
          </p:cNvPr>
          <p:cNvSpPr/>
          <p:nvPr/>
        </p:nvSpPr>
        <p:spPr>
          <a:xfrm>
            <a:off x="7437738" y="2387665"/>
            <a:ext cx="3941566" cy="166954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Sans-Serif"/>
              <a:buChar char="•"/>
            </a:pPr>
            <a:r>
              <a:rPr lang="en-US" sz="1600" b="1">
                <a:solidFill>
                  <a:schemeClr val="tx1"/>
                </a:solidFill>
                <a:latin typeface="Arial"/>
                <a:cs typeface="Arial"/>
              </a:rPr>
              <a:t>Type in 2023 for the 2022-2023 School Year</a:t>
            </a:r>
            <a:br>
              <a:rPr lang="en-US" sz="1600" b="1">
                <a:latin typeface="Arial"/>
                <a:cs typeface="Arial"/>
              </a:rPr>
            </a:br>
            <a:endParaRPr lang="en-US" sz="1600">
              <a:solidFill>
                <a:schemeClr val="tx1"/>
              </a:solidFill>
              <a:ea typeface="+mn-lt"/>
              <a:cs typeface="+mn-lt"/>
            </a:endParaRPr>
          </a:p>
          <a:p>
            <a:pPr marL="285750" indent="-285750">
              <a:buFont typeface="Arial,Sans-Serif"/>
              <a:buChar char="•"/>
            </a:pPr>
            <a:r>
              <a:rPr lang="en-US" sz="1600" b="1">
                <a:solidFill>
                  <a:schemeClr val="tx1"/>
                </a:solidFill>
                <a:latin typeface="Arial"/>
                <a:cs typeface="Arial"/>
              </a:rPr>
              <a:t>Reports for previous years can be run if desired once historical data is available.</a:t>
            </a:r>
            <a:endParaRPr lang="en-US">
              <a:solidFill>
                <a:schemeClr val="tx1"/>
              </a:solidFill>
            </a:endParaRPr>
          </a:p>
        </p:txBody>
      </p:sp>
      <p:sp>
        <p:nvSpPr>
          <p:cNvPr id="6" name="Arrow: Right 5">
            <a:extLst>
              <a:ext uri="{FF2B5EF4-FFF2-40B4-BE49-F238E27FC236}">
                <a16:creationId xmlns:a16="http://schemas.microsoft.com/office/drawing/2014/main" id="{2C5437E7-A0C6-FFEC-310B-C40728BF5574}"/>
              </a:ext>
            </a:extLst>
          </p:cNvPr>
          <p:cNvSpPr/>
          <p:nvPr/>
        </p:nvSpPr>
        <p:spPr>
          <a:xfrm rot="11760000">
            <a:off x="5952968" y="3921526"/>
            <a:ext cx="1366842" cy="41243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8" name="Oval 7">
            <a:extLst>
              <a:ext uri="{FF2B5EF4-FFF2-40B4-BE49-F238E27FC236}">
                <a16:creationId xmlns:a16="http://schemas.microsoft.com/office/drawing/2014/main" id="{CAB9A238-CC0E-81C0-720C-E8C1D57A6DE7}"/>
              </a:ext>
            </a:extLst>
          </p:cNvPr>
          <p:cNvSpPr/>
          <p:nvPr/>
        </p:nvSpPr>
        <p:spPr>
          <a:xfrm>
            <a:off x="5738526" y="3417408"/>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5</a:t>
            </a:r>
          </a:p>
        </p:txBody>
      </p:sp>
    </p:spTree>
    <p:extLst>
      <p:ext uri="{BB962C8B-B14F-4D97-AF65-F5344CB8AC3E}">
        <p14:creationId xmlns:p14="http://schemas.microsoft.com/office/powerpoint/2010/main" val="2170857598"/>
      </p:ext>
    </p:extLst>
  </p:cSld>
  <p:clrMapOvr>
    <a:masterClrMapping/>
  </p:clrMapOvr>
  <p:transition>
    <p:cut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 descr="Graphical user interface, application&#10;&#10;Description automatically generated">
            <a:extLst>
              <a:ext uri="{FF2B5EF4-FFF2-40B4-BE49-F238E27FC236}">
                <a16:creationId xmlns:a16="http://schemas.microsoft.com/office/drawing/2014/main" id="{61A3839C-D04E-60ED-4623-7E11272723A7}"/>
              </a:ext>
            </a:extLst>
          </p:cNvPr>
          <p:cNvPicPr>
            <a:picLocks noChangeAspect="1"/>
          </p:cNvPicPr>
          <p:nvPr/>
        </p:nvPicPr>
        <p:blipFill>
          <a:blip r:embed="rId3"/>
          <a:stretch>
            <a:fillRect/>
          </a:stretch>
        </p:blipFill>
        <p:spPr>
          <a:xfrm>
            <a:off x="576943" y="1430909"/>
            <a:ext cx="10711543" cy="4007068"/>
          </a:xfrm>
          <a:prstGeom prst="rect">
            <a:avLst/>
          </a:prstGeom>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5645"/>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3">
            <a:extLst>
              <a:ext uri="{FF2B5EF4-FFF2-40B4-BE49-F238E27FC236}">
                <a16:creationId xmlns:a16="http://schemas.microsoft.com/office/drawing/2014/main" id="{04A2AB2C-5650-516D-64A9-972BF6684104}"/>
              </a:ext>
            </a:extLst>
          </p:cNvPr>
          <p:cNvSpPr/>
          <p:nvPr/>
        </p:nvSpPr>
        <p:spPr>
          <a:xfrm>
            <a:off x="4086918" y="3952442"/>
            <a:ext cx="1930238" cy="27381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2C5437E7-A0C6-FFEC-310B-C40728BF5574}"/>
              </a:ext>
            </a:extLst>
          </p:cNvPr>
          <p:cNvSpPr/>
          <p:nvPr/>
        </p:nvSpPr>
        <p:spPr>
          <a:xfrm rot="11760000">
            <a:off x="5841083" y="4211175"/>
            <a:ext cx="1366842" cy="41243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8" name="Oval 7">
            <a:extLst>
              <a:ext uri="{FF2B5EF4-FFF2-40B4-BE49-F238E27FC236}">
                <a16:creationId xmlns:a16="http://schemas.microsoft.com/office/drawing/2014/main" id="{CAB9A238-CC0E-81C0-720C-E8C1D57A6DE7}"/>
              </a:ext>
            </a:extLst>
          </p:cNvPr>
          <p:cNvSpPr/>
          <p:nvPr/>
        </p:nvSpPr>
        <p:spPr>
          <a:xfrm>
            <a:off x="5810717" y="3592254"/>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6</a:t>
            </a:r>
          </a:p>
        </p:txBody>
      </p:sp>
      <p:sp>
        <p:nvSpPr>
          <p:cNvPr id="3" name="Rectangle: Rounded Corners 2">
            <a:extLst>
              <a:ext uri="{FF2B5EF4-FFF2-40B4-BE49-F238E27FC236}">
                <a16:creationId xmlns:a16="http://schemas.microsoft.com/office/drawing/2014/main" id="{764A2C21-A37E-830D-A02A-CF16C2B64EDC}"/>
              </a:ext>
            </a:extLst>
          </p:cNvPr>
          <p:cNvSpPr/>
          <p:nvPr/>
        </p:nvSpPr>
        <p:spPr>
          <a:xfrm>
            <a:off x="7089368" y="2007452"/>
            <a:ext cx="3745443" cy="240994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a:buChar char="•"/>
            </a:pPr>
            <a:endParaRPr lang="en-US" b="1" dirty="0">
              <a:solidFill>
                <a:schemeClr val="tx1"/>
              </a:solidFill>
              <a:latin typeface="Arial"/>
              <a:cs typeface="Arial"/>
            </a:endParaRPr>
          </a:p>
          <a:p>
            <a:pPr marL="285750" indent="-285750">
              <a:buFont typeface="Arial"/>
              <a:buChar char="•"/>
            </a:pPr>
            <a:r>
              <a:rPr lang="en-US" b="1" dirty="0">
                <a:solidFill>
                  <a:schemeClr val="tx1"/>
                </a:solidFill>
                <a:latin typeface="Arial"/>
                <a:cs typeface="Arial"/>
              </a:rPr>
              <a:t>*If current school year is 2022-2023 enter 2023 for Program Year.</a:t>
            </a:r>
            <a:br>
              <a:rPr lang="en-US" b="1" dirty="0">
                <a:latin typeface="Arial"/>
                <a:cs typeface="Arial"/>
              </a:rPr>
            </a:br>
            <a:endParaRPr lang="en-US" dirty="0">
              <a:solidFill>
                <a:schemeClr val="tx1"/>
              </a:solidFill>
            </a:endParaRPr>
          </a:p>
          <a:p>
            <a:pPr marL="285750" indent="-285750">
              <a:buFont typeface="Arial"/>
              <a:buChar char="•"/>
            </a:pPr>
            <a:r>
              <a:rPr lang="en-US" b="1" dirty="0">
                <a:solidFill>
                  <a:schemeClr val="tx1"/>
                </a:solidFill>
                <a:latin typeface="Arial"/>
                <a:cs typeface="Arial"/>
              </a:rPr>
              <a:t>Reports for previous years can be run if desired once historical data is available.</a:t>
            </a:r>
            <a:endParaRPr lang="en-US" dirty="0">
              <a:solidFill>
                <a:schemeClr val="tx1"/>
              </a:solidFill>
            </a:endParaRPr>
          </a:p>
        </p:txBody>
      </p:sp>
    </p:spTree>
    <p:extLst>
      <p:ext uri="{BB962C8B-B14F-4D97-AF65-F5344CB8AC3E}">
        <p14:creationId xmlns:p14="http://schemas.microsoft.com/office/powerpoint/2010/main" val="3734684366"/>
      </p:ext>
    </p:extLst>
  </p:cSld>
  <p:clrMapOvr>
    <a:masterClrMapping/>
  </p:clrMapOvr>
  <p:transition>
    <p:cut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59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3" descr="Graphical user interface, application&#10;&#10;Description automatically generated">
            <a:extLst>
              <a:ext uri="{FF2B5EF4-FFF2-40B4-BE49-F238E27FC236}">
                <a16:creationId xmlns:a16="http://schemas.microsoft.com/office/drawing/2014/main" id="{0E7F532C-264D-9F88-2C9F-063F422AF406}"/>
              </a:ext>
            </a:extLst>
          </p:cNvPr>
          <p:cNvPicPr>
            <a:picLocks noChangeAspect="1"/>
          </p:cNvPicPr>
          <p:nvPr/>
        </p:nvPicPr>
        <p:blipFill>
          <a:blip r:embed="rId3"/>
          <a:stretch>
            <a:fillRect/>
          </a:stretch>
        </p:blipFill>
        <p:spPr>
          <a:xfrm>
            <a:off x="671209" y="1349205"/>
            <a:ext cx="10638816" cy="4122082"/>
          </a:xfrm>
          <a:prstGeom prst="rect">
            <a:avLst/>
          </a:prstGeom>
          <a:ln w="12700">
            <a:solidFill>
              <a:schemeClr val="tx1"/>
            </a:solidFill>
          </a:ln>
        </p:spPr>
      </p:pic>
      <p:sp>
        <p:nvSpPr>
          <p:cNvPr id="4" name="Rectangle 3">
            <a:extLst>
              <a:ext uri="{FF2B5EF4-FFF2-40B4-BE49-F238E27FC236}">
                <a16:creationId xmlns:a16="http://schemas.microsoft.com/office/drawing/2014/main" id="{04A2AB2C-5650-516D-64A9-972BF6684104}"/>
              </a:ext>
            </a:extLst>
          </p:cNvPr>
          <p:cNvSpPr/>
          <p:nvPr/>
        </p:nvSpPr>
        <p:spPr>
          <a:xfrm>
            <a:off x="3800318" y="2897606"/>
            <a:ext cx="853499" cy="24896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D06DBB57-738C-F099-F483-2198FB99515A}"/>
              </a:ext>
            </a:extLst>
          </p:cNvPr>
          <p:cNvSpPr/>
          <p:nvPr/>
        </p:nvSpPr>
        <p:spPr>
          <a:xfrm>
            <a:off x="6054543" y="3207643"/>
            <a:ext cx="2641196" cy="775019"/>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solidFill>
                <a:latin typeface="Arial"/>
                <a:cs typeface="Arial"/>
              </a:rPr>
              <a:t>Click Execute when all required fields are entered.</a:t>
            </a:r>
            <a:endParaRPr lang="en-US">
              <a:solidFill>
                <a:schemeClr val="tx1"/>
              </a:solidFill>
            </a:endParaRPr>
          </a:p>
        </p:txBody>
      </p:sp>
      <p:sp>
        <p:nvSpPr>
          <p:cNvPr id="7" name="Arrow: Right 6">
            <a:extLst>
              <a:ext uri="{FF2B5EF4-FFF2-40B4-BE49-F238E27FC236}">
                <a16:creationId xmlns:a16="http://schemas.microsoft.com/office/drawing/2014/main" id="{8442C935-5573-2DEE-11E2-D78F3DF64ED5}"/>
              </a:ext>
            </a:extLst>
          </p:cNvPr>
          <p:cNvSpPr/>
          <p:nvPr/>
        </p:nvSpPr>
        <p:spPr>
          <a:xfrm rot="11760000">
            <a:off x="4594619" y="3035287"/>
            <a:ext cx="1366842" cy="41243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8" name="Oval 7">
            <a:extLst>
              <a:ext uri="{FF2B5EF4-FFF2-40B4-BE49-F238E27FC236}">
                <a16:creationId xmlns:a16="http://schemas.microsoft.com/office/drawing/2014/main" id="{1BD9941B-3752-73B4-3EBF-F06041756A52}"/>
              </a:ext>
            </a:extLst>
          </p:cNvPr>
          <p:cNvSpPr/>
          <p:nvPr/>
        </p:nvSpPr>
        <p:spPr>
          <a:xfrm>
            <a:off x="3441641" y="2513893"/>
            <a:ext cx="503696" cy="464951"/>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7</a:t>
            </a:r>
          </a:p>
        </p:txBody>
      </p:sp>
    </p:spTree>
    <p:extLst>
      <p:ext uri="{BB962C8B-B14F-4D97-AF65-F5344CB8AC3E}">
        <p14:creationId xmlns:p14="http://schemas.microsoft.com/office/powerpoint/2010/main" val="2883699825"/>
      </p:ext>
    </p:extLst>
  </p:cSld>
  <p:clrMapOvr>
    <a:masterClrMapping/>
  </p:clrMapOvr>
  <p:transition>
    <p:cut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87">
            <a:extLst>
              <a:ext uri="{FF2B5EF4-FFF2-40B4-BE49-F238E27FC236}">
                <a16:creationId xmlns:a16="http://schemas.microsoft.com/office/drawing/2014/main" id="{17BF17DE-B63D-432E-B917-EBE47591B7E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113" y="9525"/>
            <a:ext cx="8056563" cy="6858000"/>
          </a:xfrm>
          <a:prstGeom prst="rect">
            <a:avLst/>
          </a:prstGeom>
        </p:spPr>
      </p:pic>
      <p:sp>
        <p:nvSpPr>
          <p:cNvPr id="3" name="Oval 2">
            <a:extLst>
              <a:ext uri="{FF2B5EF4-FFF2-40B4-BE49-F238E27FC236}">
                <a16:creationId xmlns:a16="http://schemas.microsoft.com/office/drawing/2014/main" id="{FB41A1B3-D42B-48E9-A89C-734D7F103D0E}"/>
              </a:ext>
            </a:extLst>
          </p:cNvPr>
          <p:cNvSpPr/>
          <p:nvPr/>
        </p:nvSpPr>
        <p:spPr>
          <a:xfrm>
            <a:off x="-1563316" y="2390209"/>
            <a:ext cx="11308718" cy="2229146"/>
          </a:xfrm>
          <a:prstGeom prst="ellipse">
            <a:avLst/>
          </a:prstGeom>
          <a:solidFill>
            <a:srgbClr val="EF4B25"/>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solidFill>
              <a:latin typeface="Rockwell" panose="02060603020205020403" pitchFamily="18" charset="0"/>
            </a:endParaRPr>
          </a:p>
        </p:txBody>
      </p:sp>
      <p:pic>
        <p:nvPicPr>
          <p:cNvPr id="4" name="Picture Placeholder 95">
            <a:extLst>
              <a:ext uri="{FF2B5EF4-FFF2-40B4-BE49-F238E27FC236}">
                <a16:creationId xmlns:a16="http://schemas.microsoft.com/office/drawing/2014/main" id="{524B90D8-495E-48C5-92A0-375EA1CB423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075" y="-18191"/>
            <a:ext cx="8030909" cy="4427583"/>
          </a:xfrm>
          <a:custGeom>
            <a:avLst/>
            <a:gdLst>
              <a:gd name="connsiteX0" fmla="*/ 0 w 19477036"/>
              <a:gd name="connsiteY0" fmla="*/ 0 h 7188199"/>
              <a:gd name="connsiteX1" fmla="*/ 19477036 w 19477036"/>
              <a:gd name="connsiteY1" fmla="*/ 0 h 7188199"/>
              <a:gd name="connsiteX2" fmla="*/ 19477036 w 19477036"/>
              <a:gd name="connsiteY2" fmla="*/ 6632330 h 7188199"/>
              <a:gd name="connsiteX3" fmla="*/ 19168114 w 19477036"/>
              <a:gd name="connsiteY3" fmla="*/ 6670519 h 7188199"/>
              <a:gd name="connsiteX4" fmla="*/ 9738518 w 19477036"/>
              <a:gd name="connsiteY4" fmla="*/ 7188199 h 7188199"/>
              <a:gd name="connsiteX5" fmla="*/ 308926 w 19477036"/>
              <a:gd name="connsiteY5" fmla="*/ 6670519 h 7188199"/>
              <a:gd name="connsiteX6" fmla="*/ 0 w 19477036"/>
              <a:gd name="connsiteY6" fmla="*/ 6632329 h 71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7036" h="7188199">
                <a:moveTo>
                  <a:pt x="0" y="0"/>
                </a:moveTo>
                <a:lnTo>
                  <a:pt x="19477036" y="0"/>
                </a:lnTo>
                <a:lnTo>
                  <a:pt x="19477036" y="6632330"/>
                </a:lnTo>
                <a:lnTo>
                  <a:pt x="19168114" y="6670519"/>
                </a:lnTo>
                <a:cubicBezTo>
                  <a:pt x="16315519" y="7002281"/>
                  <a:pt x="13116973" y="7188199"/>
                  <a:pt x="9738518" y="7188199"/>
                </a:cubicBezTo>
                <a:cubicBezTo>
                  <a:pt x="6360066" y="7188199"/>
                  <a:pt x="3161519" y="7002281"/>
                  <a:pt x="308926" y="6670519"/>
                </a:cubicBezTo>
                <a:lnTo>
                  <a:pt x="0" y="6632329"/>
                </a:lnTo>
                <a:close/>
              </a:path>
            </a:pathLst>
          </a:custGeom>
          <a:effectLst>
            <a:outerShdw blurRad="50800" dist="38100" dir="5400000" algn="t" rotWithShape="0">
              <a:prstClr val="black">
                <a:alpha val="40000"/>
              </a:prstClr>
            </a:outerShdw>
          </a:effectLst>
        </p:spPr>
      </p:pic>
      <p:grpSp>
        <p:nvGrpSpPr>
          <p:cNvPr id="34" name="Group 33">
            <a:extLst>
              <a:ext uri="{FF2B5EF4-FFF2-40B4-BE49-F238E27FC236}">
                <a16:creationId xmlns:a16="http://schemas.microsoft.com/office/drawing/2014/main" id="{6CD06652-368C-40F0-99B3-F7B17973804D}"/>
              </a:ext>
            </a:extLst>
          </p:cNvPr>
          <p:cNvGrpSpPr/>
          <p:nvPr/>
        </p:nvGrpSpPr>
        <p:grpSpPr>
          <a:xfrm>
            <a:off x="7862264" y="36337"/>
            <a:ext cx="4325982" cy="6889551"/>
            <a:chOff x="7845699" y="-13359"/>
            <a:chExt cx="4325982" cy="6889551"/>
          </a:xfrm>
        </p:grpSpPr>
        <p:sp>
          <p:nvSpPr>
            <p:cNvPr id="35" name="Rectangle 34">
              <a:extLst>
                <a:ext uri="{FF2B5EF4-FFF2-40B4-BE49-F238E27FC236}">
                  <a16:creationId xmlns:a16="http://schemas.microsoft.com/office/drawing/2014/main" id="{B62867DB-AB2C-4817-B73C-82897C1FE0F1}"/>
                </a:ext>
              </a:extLst>
            </p:cNvPr>
            <p:cNvSpPr/>
            <p:nvPr userDrawn="1"/>
          </p:nvSpPr>
          <p:spPr>
            <a:xfrm>
              <a:off x="8011834" y="-13359"/>
              <a:ext cx="4159847" cy="6889551"/>
            </a:xfrm>
            <a:prstGeom prst="rect">
              <a:avLst/>
            </a:prstGeom>
            <a:solidFill>
              <a:schemeClr val="bg1"/>
            </a:solidFill>
            <a:ln>
              <a:noFill/>
            </a:ln>
            <a:effectLst>
              <a:outerShdw blurRad="571500" dist="38100" dir="10800000" algn="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352">
                  <a:latin typeface="Rockwell" panose="02060603020205020403" pitchFamily="18" charset="0"/>
                </a:rPr>
                <a:t> </a:t>
              </a:r>
            </a:p>
          </p:txBody>
        </p:sp>
        <p:sp>
          <p:nvSpPr>
            <p:cNvPr id="36" name="Isosceles Triangle 3">
              <a:extLst>
                <a:ext uri="{FF2B5EF4-FFF2-40B4-BE49-F238E27FC236}">
                  <a16:creationId xmlns:a16="http://schemas.microsoft.com/office/drawing/2014/main" id="{3AD33C12-C316-421D-BF5A-B1820EB87C8C}"/>
                </a:ext>
              </a:extLst>
            </p:cNvPr>
            <p:cNvSpPr/>
            <p:nvPr userDrawn="1"/>
          </p:nvSpPr>
          <p:spPr>
            <a:xfrm rot="16200000" flipH="1">
              <a:off x="7795248" y="862181"/>
              <a:ext cx="698960" cy="59805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grpSp>
      <p:sp>
        <p:nvSpPr>
          <p:cNvPr id="102" name="Text Placeholder 101">
            <a:extLst>
              <a:ext uri="{FF2B5EF4-FFF2-40B4-BE49-F238E27FC236}">
                <a16:creationId xmlns:a16="http://schemas.microsoft.com/office/drawing/2014/main" id="{6713DB66-A9C0-447E-8EE3-E06E525EE95B}"/>
              </a:ext>
            </a:extLst>
          </p:cNvPr>
          <p:cNvSpPr>
            <a:spLocks noGrp="1"/>
          </p:cNvSpPr>
          <p:nvPr>
            <p:ph type="body" sz="quarter" idx="14"/>
          </p:nvPr>
        </p:nvSpPr>
        <p:spPr>
          <a:xfrm>
            <a:off x="109256" y="5134816"/>
            <a:ext cx="7752790" cy="1301841"/>
          </a:xfrm>
        </p:spPr>
        <p:txBody>
          <a:bodyPr lIns="91440" tIns="45720" rIns="91440" bIns="45720" anchor="t"/>
          <a:lstStyle/>
          <a:p>
            <a:r>
              <a:rPr lang="en-US">
                <a:latin typeface="Arial"/>
                <a:cs typeface="Arial"/>
              </a:rPr>
              <a:t>WBSCM Entitlement Reports</a:t>
            </a:r>
          </a:p>
          <a:p>
            <a:r>
              <a:rPr lang="en-US">
                <a:latin typeface="Arial"/>
                <a:cs typeface="Arial"/>
              </a:rPr>
              <a:t>Course Outline</a:t>
            </a:r>
          </a:p>
        </p:txBody>
      </p:sp>
      <p:sp>
        <p:nvSpPr>
          <p:cNvPr id="103" name="Text Placeholder 102">
            <a:extLst>
              <a:ext uri="{FF2B5EF4-FFF2-40B4-BE49-F238E27FC236}">
                <a16:creationId xmlns:a16="http://schemas.microsoft.com/office/drawing/2014/main" id="{D799B46D-D366-45D1-982F-E832C19CA86A}"/>
              </a:ext>
            </a:extLst>
          </p:cNvPr>
          <p:cNvSpPr>
            <a:spLocks noGrp="1"/>
          </p:cNvSpPr>
          <p:nvPr>
            <p:ph type="body" sz="quarter" idx="15"/>
          </p:nvPr>
        </p:nvSpPr>
        <p:spPr/>
        <p:txBody>
          <a:bodyPr/>
          <a:lstStyle/>
          <a:p>
            <a:r>
              <a:rPr lang="en-US"/>
              <a:t>Introduction</a:t>
            </a:r>
          </a:p>
        </p:txBody>
      </p:sp>
      <p:sp>
        <p:nvSpPr>
          <p:cNvPr id="39" name="Text Placeholder 38">
            <a:extLst>
              <a:ext uri="{FF2B5EF4-FFF2-40B4-BE49-F238E27FC236}">
                <a16:creationId xmlns:a16="http://schemas.microsoft.com/office/drawing/2014/main" id="{63A877A6-A19F-4B91-ABBD-72BC4FC0B08E}"/>
              </a:ext>
            </a:extLst>
          </p:cNvPr>
          <p:cNvSpPr>
            <a:spLocks noGrp="1"/>
          </p:cNvSpPr>
          <p:nvPr>
            <p:ph type="body" sz="quarter" idx="11"/>
          </p:nvPr>
        </p:nvSpPr>
        <p:spPr>
          <a:xfrm>
            <a:off x="9607665" y="1380445"/>
            <a:ext cx="1981200" cy="755553"/>
          </a:xfrm>
        </p:spPr>
        <p:txBody>
          <a:bodyPr lIns="91440" tIns="45720" rIns="91440" bIns="45720" anchor="t"/>
          <a:lstStyle/>
          <a:p>
            <a:r>
              <a:rPr lang="en-US">
                <a:latin typeface="Arial"/>
                <a:cs typeface="Arial"/>
              </a:rPr>
              <a:t>Course Overview and Objectives </a:t>
            </a:r>
          </a:p>
        </p:txBody>
      </p:sp>
      <p:sp>
        <p:nvSpPr>
          <p:cNvPr id="104" name="Text Placeholder 103">
            <a:extLst>
              <a:ext uri="{FF2B5EF4-FFF2-40B4-BE49-F238E27FC236}">
                <a16:creationId xmlns:a16="http://schemas.microsoft.com/office/drawing/2014/main" id="{FD430992-989C-4536-B590-E9543EBBBDDA}"/>
              </a:ext>
            </a:extLst>
          </p:cNvPr>
          <p:cNvSpPr>
            <a:spLocks noGrp="1"/>
          </p:cNvSpPr>
          <p:nvPr>
            <p:ph type="body" sz="quarter" idx="16"/>
          </p:nvPr>
        </p:nvSpPr>
        <p:spPr/>
        <p:txBody>
          <a:bodyPr lIns="91440" tIns="45720" rIns="91440" bIns="45720" anchor="t"/>
          <a:lstStyle/>
          <a:p>
            <a:endParaRPr lang="en-US">
              <a:latin typeface="Arial"/>
              <a:cs typeface="Arial"/>
            </a:endParaRPr>
          </a:p>
          <a:p>
            <a:endParaRPr lang="en-US"/>
          </a:p>
        </p:txBody>
      </p:sp>
      <p:sp>
        <p:nvSpPr>
          <p:cNvPr id="105" name="Text Placeholder 104">
            <a:extLst>
              <a:ext uri="{FF2B5EF4-FFF2-40B4-BE49-F238E27FC236}">
                <a16:creationId xmlns:a16="http://schemas.microsoft.com/office/drawing/2014/main" id="{8DECE2DB-7BD3-483D-A3C2-1B6766ADEBBC}"/>
              </a:ext>
            </a:extLst>
          </p:cNvPr>
          <p:cNvSpPr>
            <a:spLocks noGrp="1"/>
          </p:cNvSpPr>
          <p:nvPr>
            <p:ph type="body" sz="quarter" idx="17"/>
          </p:nvPr>
        </p:nvSpPr>
        <p:spPr>
          <a:xfrm>
            <a:off x="9620521" y="4138083"/>
            <a:ext cx="1981200" cy="998007"/>
          </a:xfrm>
        </p:spPr>
        <p:txBody>
          <a:bodyPr lIns="91440" tIns="45720" rIns="91440" bIns="45720" anchor="t"/>
          <a:lstStyle/>
          <a:p>
            <a:r>
              <a:rPr lang="en-US">
                <a:latin typeface="Arial"/>
                <a:cs typeface="Arial"/>
              </a:rPr>
              <a:t>Summary reports of program allocation and bonuses    </a:t>
            </a:r>
            <a:endParaRPr lang="en-US"/>
          </a:p>
        </p:txBody>
      </p:sp>
      <p:sp>
        <p:nvSpPr>
          <p:cNvPr id="38" name="Slide Number Placeholder 37">
            <a:extLst>
              <a:ext uri="{FF2B5EF4-FFF2-40B4-BE49-F238E27FC236}">
                <a16:creationId xmlns:a16="http://schemas.microsoft.com/office/drawing/2014/main" id="{E0A76D08-7EFA-4D51-ABCC-CA2B6673F716}"/>
              </a:ext>
            </a:extLst>
          </p:cNvPr>
          <p:cNvSpPr>
            <a:spLocks noGrp="1"/>
          </p:cNvSpPr>
          <p:nvPr>
            <p:ph type="sldNum" sz="quarter" idx="20"/>
          </p:nvPr>
        </p:nvSpPr>
        <p:spPr/>
        <p:txBody>
          <a:bodyPr/>
          <a:lstStyle/>
          <a:p>
            <a:fld id="{4179449E-6FBB-2343-B3AE-D1EFA46A6E77}" type="slidenum">
              <a:rPr lang="en-US" smtClean="0"/>
              <a:pPr/>
              <a:t>6</a:t>
            </a:fld>
            <a:endParaRPr lang="en-US"/>
          </a:p>
        </p:txBody>
      </p:sp>
      <p:grpSp>
        <p:nvGrpSpPr>
          <p:cNvPr id="72" name="Group 71">
            <a:extLst>
              <a:ext uri="{FF2B5EF4-FFF2-40B4-BE49-F238E27FC236}">
                <a16:creationId xmlns:a16="http://schemas.microsoft.com/office/drawing/2014/main" id="{B1636951-E1DE-4855-B33A-DFE30B44574F}"/>
              </a:ext>
            </a:extLst>
          </p:cNvPr>
          <p:cNvGrpSpPr/>
          <p:nvPr/>
        </p:nvGrpSpPr>
        <p:grpSpPr>
          <a:xfrm>
            <a:off x="8720321" y="1205017"/>
            <a:ext cx="641729" cy="642249"/>
            <a:chOff x="8700762" y="4447800"/>
            <a:chExt cx="2075515" cy="2077200"/>
          </a:xfrm>
          <a:solidFill>
            <a:srgbClr val="66B948"/>
          </a:solidFill>
        </p:grpSpPr>
        <p:sp>
          <p:nvSpPr>
            <p:cNvPr id="73" name="Freeform: Shape 43">
              <a:extLst>
                <a:ext uri="{FF2B5EF4-FFF2-40B4-BE49-F238E27FC236}">
                  <a16:creationId xmlns:a16="http://schemas.microsoft.com/office/drawing/2014/main" id="{D860B9A2-0887-4782-8F2D-4C0B92F344DA}"/>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grpFill/>
            <a:ln>
              <a:noFill/>
            </a:ln>
          </p:spPr>
          <p:txBody>
            <a:bodyPr vert="horz" wrap="square" lIns="68686" tIns="34343" rIns="68686" bIns="34343" numCol="1" anchor="t" anchorCtr="0" compatLnSpc="1">
              <a:prstTxWarp prst="textNoShape">
                <a:avLst/>
              </a:prstTxWarp>
              <a:noAutofit/>
            </a:bodyPr>
            <a:lstStyle/>
            <a:p>
              <a:endParaRPr lang="id-ID" sz="1352">
                <a:latin typeface="Rockwell" panose="02060603020205020403" pitchFamily="18" charset="0"/>
              </a:endParaRPr>
            </a:p>
          </p:txBody>
        </p:sp>
        <p:sp>
          <p:nvSpPr>
            <p:cNvPr id="74" name="Freeform 5">
              <a:extLst>
                <a:ext uri="{FF2B5EF4-FFF2-40B4-BE49-F238E27FC236}">
                  <a16:creationId xmlns:a16="http://schemas.microsoft.com/office/drawing/2014/main" id="{93EEA01E-7879-4DED-BDA0-AB603A1FC7EA}"/>
                </a:ext>
              </a:extLst>
            </p:cNvPr>
            <p:cNvSpPr>
              <a:spLocks/>
            </p:cNvSpPr>
            <p:nvPr/>
          </p:nvSpPr>
          <p:spPr bwMode="auto">
            <a:xfrm>
              <a:off x="8771000" y="4518883"/>
              <a:ext cx="1935035" cy="1935038"/>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grpFill/>
            <a:ln>
              <a:noFill/>
            </a:ln>
          </p:spPr>
          <p:txBody>
            <a:bodyPr vert="horz" wrap="square" lIns="68686" tIns="34343" rIns="68686" bIns="34343" numCol="1" anchor="t" anchorCtr="0" compatLnSpc="1">
              <a:prstTxWarp prst="textNoShape">
                <a:avLst/>
              </a:prstTxWarp>
            </a:bodyPr>
            <a:lstStyle/>
            <a:p>
              <a:endParaRPr lang="id-ID" sz="1352">
                <a:latin typeface="Rockwell" panose="02060603020205020403" pitchFamily="18" charset="0"/>
              </a:endParaRPr>
            </a:p>
          </p:txBody>
        </p:sp>
      </p:grpSp>
      <p:sp>
        <p:nvSpPr>
          <p:cNvPr id="75" name="Rectangle 74">
            <a:extLst>
              <a:ext uri="{FF2B5EF4-FFF2-40B4-BE49-F238E27FC236}">
                <a16:creationId xmlns:a16="http://schemas.microsoft.com/office/drawing/2014/main" id="{E443B942-E3B8-4C28-B2D8-0BD2C4B9C114}"/>
              </a:ext>
            </a:extLst>
          </p:cNvPr>
          <p:cNvSpPr/>
          <p:nvPr/>
        </p:nvSpPr>
        <p:spPr>
          <a:xfrm>
            <a:off x="8756175" y="1297398"/>
            <a:ext cx="572939" cy="461665"/>
          </a:xfrm>
          <a:prstGeom prst="rect">
            <a:avLst/>
          </a:prstGeom>
        </p:spPr>
        <p:txBody>
          <a:bodyPr wrap="square">
            <a:spAutoFit/>
          </a:bodyPr>
          <a:lstStyle/>
          <a:p>
            <a:pPr algn="ctr"/>
            <a:r>
              <a:rPr lang="en-US" sz="2400">
                <a:solidFill>
                  <a:schemeClr val="bg1"/>
                </a:solidFill>
                <a:latin typeface="Arial" panose="020B0604020202020204" pitchFamily="34" charset="0"/>
                <a:cs typeface="Arial" panose="020B0604020202020204" pitchFamily="34" charset="0"/>
              </a:rPr>
              <a:t>01</a:t>
            </a:r>
            <a:endParaRPr lang="en-US" sz="2400">
              <a:solidFill>
                <a:schemeClr val="bg1"/>
              </a:solidFill>
              <a:latin typeface="Arial" panose="020B0604020202020204" pitchFamily="34" charset="0"/>
              <a:ea typeface="Lato Heavy" panose="020F0502020204030203" pitchFamily="34" charset="0"/>
              <a:cs typeface="Arial" panose="020B0604020202020204" pitchFamily="34" charset="0"/>
            </a:endParaRPr>
          </a:p>
        </p:txBody>
      </p:sp>
      <p:grpSp>
        <p:nvGrpSpPr>
          <p:cNvPr id="76" name="Group 75">
            <a:extLst>
              <a:ext uri="{FF2B5EF4-FFF2-40B4-BE49-F238E27FC236}">
                <a16:creationId xmlns:a16="http://schemas.microsoft.com/office/drawing/2014/main" id="{4EFA7016-CF94-4A67-BF2E-8BC28BB35C77}"/>
              </a:ext>
            </a:extLst>
          </p:cNvPr>
          <p:cNvGrpSpPr/>
          <p:nvPr/>
        </p:nvGrpSpPr>
        <p:grpSpPr>
          <a:xfrm>
            <a:off x="8720321" y="2185505"/>
            <a:ext cx="641729" cy="642249"/>
            <a:chOff x="8700762" y="4447800"/>
            <a:chExt cx="2075515" cy="2077200"/>
          </a:xfrm>
          <a:solidFill>
            <a:srgbClr val="66B948"/>
          </a:solidFill>
        </p:grpSpPr>
        <p:sp>
          <p:nvSpPr>
            <p:cNvPr id="77" name="Freeform: Shape 43">
              <a:extLst>
                <a:ext uri="{FF2B5EF4-FFF2-40B4-BE49-F238E27FC236}">
                  <a16:creationId xmlns:a16="http://schemas.microsoft.com/office/drawing/2014/main" id="{DA87C460-1695-4434-A384-3D5142081EA2}"/>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grpFill/>
            <a:ln>
              <a:noFill/>
            </a:ln>
          </p:spPr>
          <p:txBody>
            <a:bodyPr vert="horz" wrap="square" lIns="68686" tIns="34343" rIns="68686" bIns="34343" numCol="1" anchor="t" anchorCtr="0" compatLnSpc="1">
              <a:prstTxWarp prst="textNoShape">
                <a:avLst/>
              </a:prstTxWarp>
              <a:noAutofit/>
            </a:bodyPr>
            <a:lstStyle/>
            <a:p>
              <a:endParaRPr lang="id-ID" sz="1352">
                <a:latin typeface="Rockwell" panose="02060603020205020403" pitchFamily="18" charset="0"/>
              </a:endParaRPr>
            </a:p>
          </p:txBody>
        </p:sp>
        <p:sp>
          <p:nvSpPr>
            <p:cNvPr id="89" name="Freeform 63">
              <a:extLst>
                <a:ext uri="{FF2B5EF4-FFF2-40B4-BE49-F238E27FC236}">
                  <a16:creationId xmlns:a16="http://schemas.microsoft.com/office/drawing/2014/main" id="{41BB9DE4-BA4C-4665-8F98-458C12A638D0}"/>
                </a:ext>
              </a:extLst>
            </p:cNvPr>
            <p:cNvSpPr>
              <a:spLocks/>
            </p:cNvSpPr>
            <p:nvPr/>
          </p:nvSpPr>
          <p:spPr bwMode="auto">
            <a:xfrm>
              <a:off x="8771000" y="4518883"/>
              <a:ext cx="1935035" cy="1935038"/>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grpFill/>
            <a:ln>
              <a:noFill/>
            </a:ln>
          </p:spPr>
          <p:txBody>
            <a:bodyPr vert="horz" wrap="square" lIns="68686" tIns="34343" rIns="68686" bIns="34343" numCol="1" anchor="t" anchorCtr="0" compatLnSpc="1">
              <a:prstTxWarp prst="textNoShape">
                <a:avLst/>
              </a:prstTxWarp>
            </a:bodyPr>
            <a:lstStyle/>
            <a:p>
              <a:endParaRPr lang="id-ID" sz="1352">
                <a:latin typeface="Rockwell" panose="02060603020205020403" pitchFamily="18" charset="0"/>
              </a:endParaRPr>
            </a:p>
          </p:txBody>
        </p:sp>
      </p:grpSp>
      <p:sp>
        <p:nvSpPr>
          <p:cNvPr id="90" name="Rectangle 89">
            <a:extLst>
              <a:ext uri="{FF2B5EF4-FFF2-40B4-BE49-F238E27FC236}">
                <a16:creationId xmlns:a16="http://schemas.microsoft.com/office/drawing/2014/main" id="{6DCF78E4-584B-456C-B448-E7DBE5FAAE6E}"/>
              </a:ext>
            </a:extLst>
          </p:cNvPr>
          <p:cNvSpPr/>
          <p:nvPr/>
        </p:nvSpPr>
        <p:spPr>
          <a:xfrm>
            <a:off x="8756175" y="2277887"/>
            <a:ext cx="572939" cy="461665"/>
          </a:xfrm>
          <a:prstGeom prst="rect">
            <a:avLst/>
          </a:prstGeom>
        </p:spPr>
        <p:txBody>
          <a:bodyPr wrap="square">
            <a:spAutoFit/>
          </a:bodyPr>
          <a:lstStyle/>
          <a:p>
            <a:pPr algn="ctr"/>
            <a:r>
              <a:rPr lang="en-US" sz="2400">
                <a:solidFill>
                  <a:schemeClr val="bg1"/>
                </a:solidFill>
                <a:latin typeface="Arial" panose="020B0604020202020204" pitchFamily="34" charset="0"/>
                <a:cs typeface="Arial" panose="020B0604020202020204" pitchFamily="34" charset="0"/>
              </a:rPr>
              <a:t>02</a:t>
            </a:r>
            <a:endParaRPr lang="en-US" sz="2400">
              <a:solidFill>
                <a:schemeClr val="bg1"/>
              </a:solidFill>
              <a:latin typeface="Arial" panose="020B0604020202020204" pitchFamily="34" charset="0"/>
              <a:ea typeface="Lato Heavy" panose="020F0502020204030203" pitchFamily="34" charset="0"/>
              <a:cs typeface="Arial" panose="020B0604020202020204" pitchFamily="34" charset="0"/>
            </a:endParaRPr>
          </a:p>
        </p:txBody>
      </p:sp>
      <p:grpSp>
        <p:nvGrpSpPr>
          <p:cNvPr id="91" name="Group 90">
            <a:extLst>
              <a:ext uri="{FF2B5EF4-FFF2-40B4-BE49-F238E27FC236}">
                <a16:creationId xmlns:a16="http://schemas.microsoft.com/office/drawing/2014/main" id="{2D48347D-5E07-4B25-978B-5AD66FD60047}"/>
              </a:ext>
            </a:extLst>
          </p:cNvPr>
          <p:cNvGrpSpPr/>
          <p:nvPr/>
        </p:nvGrpSpPr>
        <p:grpSpPr>
          <a:xfrm>
            <a:off x="8740851" y="3714378"/>
            <a:ext cx="641729" cy="642249"/>
            <a:chOff x="8700762" y="4447800"/>
            <a:chExt cx="2075515" cy="2077200"/>
          </a:xfrm>
          <a:solidFill>
            <a:srgbClr val="66B948"/>
          </a:solidFill>
        </p:grpSpPr>
        <p:sp>
          <p:nvSpPr>
            <p:cNvPr id="92" name="Freeform: Shape 43">
              <a:extLst>
                <a:ext uri="{FF2B5EF4-FFF2-40B4-BE49-F238E27FC236}">
                  <a16:creationId xmlns:a16="http://schemas.microsoft.com/office/drawing/2014/main" id="{B6759774-6B41-43AE-BE72-3731A718026A}"/>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grpFill/>
            <a:ln>
              <a:noFill/>
            </a:ln>
          </p:spPr>
          <p:txBody>
            <a:bodyPr vert="horz" wrap="square" lIns="68686" tIns="34343" rIns="68686" bIns="34343" numCol="1" anchor="t" anchorCtr="0" compatLnSpc="1">
              <a:prstTxWarp prst="textNoShape">
                <a:avLst/>
              </a:prstTxWarp>
              <a:noAutofit/>
            </a:bodyPr>
            <a:lstStyle/>
            <a:p>
              <a:endParaRPr lang="id-ID" sz="1352">
                <a:latin typeface="Rockwell" panose="02060603020205020403" pitchFamily="18" charset="0"/>
              </a:endParaRPr>
            </a:p>
          </p:txBody>
        </p:sp>
        <p:sp>
          <p:nvSpPr>
            <p:cNvPr id="93" name="Freeform 69">
              <a:extLst>
                <a:ext uri="{FF2B5EF4-FFF2-40B4-BE49-F238E27FC236}">
                  <a16:creationId xmlns:a16="http://schemas.microsoft.com/office/drawing/2014/main" id="{1BD6382C-7AD9-4C10-A745-6509F3B02836}"/>
                </a:ext>
              </a:extLst>
            </p:cNvPr>
            <p:cNvSpPr>
              <a:spLocks/>
            </p:cNvSpPr>
            <p:nvPr/>
          </p:nvSpPr>
          <p:spPr bwMode="auto">
            <a:xfrm>
              <a:off x="8771000" y="4518883"/>
              <a:ext cx="1935035" cy="1935038"/>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grpFill/>
            <a:ln>
              <a:noFill/>
            </a:ln>
          </p:spPr>
          <p:txBody>
            <a:bodyPr vert="horz" wrap="square" lIns="68686" tIns="34343" rIns="68686" bIns="34343" numCol="1" anchor="t" anchorCtr="0" compatLnSpc="1">
              <a:prstTxWarp prst="textNoShape">
                <a:avLst/>
              </a:prstTxWarp>
            </a:bodyPr>
            <a:lstStyle/>
            <a:p>
              <a:endParaRPr lang="id-ID" sz="1352">
                <a:latin typeface="Rockwell" panose="02060603020205020403" pitchFamily="18" charset="0"/>
              </a:endParaRPr>
            </a:p>
          </p:txBody>
        </p:sp>
      </p:grpSp>
      <p:sp>
        <p:nvSpPr>
          <p:cNvPr id="94" name="Rectangle 93">
            <a:extLst>
              <a:ext uri="{FF2B5EF4-FFF2-40B4-BE49-F238E27FC236}">
                <a16:creationId xmlns:a16="http://schemas.microsoft.com/office/drawing/2014/main" id="{A6D30A48-599D-484D-ADED-611DF3009039}"/>
              </a:ext>
            </a:extLst>
          </p:cNvPr>
          <p:cNvSpPr/>
          <p:nvPr/>
        </p:nvSpPr>
        <p:spPr>
          <a:xfrm>
            <a:off x="8776705" y="3793844"/>
            <a:ext cx="572939" cy="461665"/>
          </a:xfrm>
          <a:prstGeom prst="rect">
            <a:avLst/>
          </a:prstGeom>
        </p:spPr>
        <p:txBody>
          <a:bodyPr wrap="square">
            <a:spAutoFit/>
          </a:bodyPr>
          <a:lstStyle/>
          <a:p>
            <a:pPr algn="ctr"/>
            <a:r>
              <a:rPr lang="en-US" sz="2400">
                <a:solidFill>
                  <a:schemeClr val="bg1"/>
                </a:solidFill>
                <a:latin typeface="Arial" panose="020B0604020202020204" pitchFamily="34" charset="0"/>
                <a:cs typeface="Arial" panose="020B0604020202020204" pitchFamily="34" charset="0"/>
              </a:rPr>
              <a:t>03</a:t>
            </a:r>
            <a:endParaRPr lang="en-US" sz="2400">
              <a:solidFill>
                <a:schemeClr val="bg1"/>
              </a:solidFill>
              <a:latin typeface="Arial" panose="020B0604020202020204" pitchFamily="34" charset="0"/>
              <a:ea typeface="Lato Heavy" panose="020F0502020204030203"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D467275F-863E-9E66-1CEC-63E44A52B900}"/>
              </a:ext>
            </a:extLst>
          </p:cNvPr>
          <p:cNvSpPr>
            <a:spLocks noGrp="1"/>
          </p:cNvSpPr>
          <p:nvPr>
            <p:ph type="body" sz="quarter" idx="12"/>
          </p:nvPr>
        </p:nvSpPr>
        <p:spPr>
          <a:xfrm>
            <a:off x="9607665" y="1970576"/>
            <a:ext cx="2252420" cy="359228"/>
          </a:xfrm>
        </p:spPr>
        <p:txBody>
          <a:bodyPr lIns="91440" tIns="45720" rIns="91440" bIns="45720" anchor="t"/>
          <a:lstStyle/>
          <a:p>
            <a:r>
              <a:rPr lang="en-US">
                <a:latin typeface="Arial"/>
                <a:cs typeface="Arial"/>
              </a:rPr>
              <a:t>Process and Terms Overview</a:t>
            </a:r>
            <a:endParaRPr lang="en-US"/>
          </a:p>
        </p:txBody>
      </p:sp>
      <p:grpSp>
        <p:nvGrpSpPr>
          <p:cNvPr id="10" name="Group 9">
            <a:extLst>
              <a:ext uri="{FF2B5EF4-FFF2-40B4-BE49-F238E27FC236}">
                <a16:creationId xmlns:a16="http://schemas.microsoft.com/office/drawing/2014/main" id="{57C2E305-C58B-F332-636C-7351674B05A3}"/>
              </a:ext>
            </a:extLst>
          </p:cNvPr>
          <p:cNvGrpSpPr/>
          <p:nvPr/>
        </p:nvGrpSpPr>
        <p:grpSpPr>
          <a:xfrm>
            <a:off x="8773981" y="5237898"/>
            <a:ext cx="641729" cy="642249"/>
            <a:chOff x="8700762" y="4447800"/>
            <a:chExt cx="2075515" cy="2077200"/>
          </a:xfrm>
          <a:solidFill>
            <a:srgbClr val="66B948"/>
          </a:solidFill>
        </p:grpSpPr>
        <p:sp>
          <p:nvSpPr>
            <p:cNvPr id="11" name="Freeform: Shape 43">
              <a:extLst>
                <a:ext uri="{FF2B5EF4-FFF2-40B4-BE49-F238E27FC236}">
                  <a16:creationId xmlns:a16="http://schemas.microsoft.com/office/drawing/2014/main" id="{42306F40-5D37-5FF9-9DA2-B5944816B8D5}"/>
                </a:ext>
              </a:extLst>
            </p:cNvPr>
            <p:cNvSpPr>
              <a:spLocks/>
            </p:cNvSpPr>
            <p:nvPr/>
          </p:nvSpPr>
          <p:spPr bwMode="auto">
            <a:xfrm>
              <a:off x="8700762" y="4447800"/>
              <a:ext cx="2075515" cy="2077200"/>
            </a:xfrm>
            <a:custGeom>
              <a:avLst/>
              <a:gdLst>
                <a:gd name="connsiteX0" fmla="*/ 1037773 w 2075515"/>
                <a:gd name="connsiteY0" fmla="*/ 27804 h 2105264"/>
                <a:gd name="connsiteX1" fmla="*/ 871342 w 2075515"/>
                <a:gd name="connsiteY1" fmla="*/ 108729 h 2105264"/>
                <a:gd name="connsiteX2" fmla="*/ 558516 w 2075515"/>
                <a:gd name="connsiteY2" fmla="*/ 222603 h 2105264"/>
                <a:gd name="connsiteX3" fmla="*/ 303334 w 2075515"/>
                <a:gd name="connsiteY3" fmla="*/ 436645 h 2105264"/>
                <a:gd name="connsiteX4" fmla="*/ 136727 w 2075515"/>
                <a:gd name="connsiteY4" fmla="*/ 724846 h 2105264"/>
                <a:gd name="connsiteX5" fmla="*/ 79083 w 2075515"/>
                <a:gd name="connsiteY5" fmla="*/ 1052763 h 2105264"/>
                <a:gd name="connsiteX6" fmla="*/ 136727 w 2075515"/>
                <a:gd name="connsiteY6" fmla="*/ 1380679 h 2105264"/>
                <a:gd name="connsiteX7" fmla="*/ 303334 w 2075515"/>
                <a:gd name="connsiteY7" fmla="*/ 1668880 h 2105264"/>
                <a:gd name="connsiteX8" fmla="*/ 558516 w 2075515"/>
                <a:gd name="connsiteY8" fmla="*/ 1882922 h 2105264"/>
                <a:gd name="connsiteX9" fmla="*/ 871342 w 2075515"/>
                <a:gd name="connsiteY9" fmla="*/ 1996797 h 2105264"/>
                <a:gd name="connsiteX10" fmla="*/ 1204204 w 2075515"/>
                <a:gd name="connsiteY10" fmla="*/ 1996797 h 2105264"/>
                <a:gd name="connsiteX11" fmla="*/ 1517030 w 2075515"/>
                <a:gd name="connsiteY11" fmla="*/ 1882922 h 2105264"/>
                <a:gd name="connsiteX12" fmla="*/ 1772213 w 2075515"/>
                <a:gd name="connsiteY12" fmla="*/ 1668880 h 2105264"/>
                <a:gd name="connsiteX13" fmla="*/ 1938467 w 2075515"/>
                <a:gd name="connsiteY13" fmla="*/ 1380679 h 2105264"/>
                <a:gd name="connsiteX14" fmla="*/ 1996463 w 2075515"/>
                <a:gd name="connsiteY14" fmla="*/ 1052763 h 2105264"/>
                <a:gd name="connsiteX15" fmla="*/ 1938467 w 2075515"/>
                <a:gd name="connsiteY15" fmla="*/ 724846 h 2105264"/>
                <a:gd name="connsiteX16" fmla="*/ 1772213 w 2075515"/>
                <a:gd name="connsiteY16" fmla="*/ 436645 h 2105264"/>
                <a:gd name="connsiteX17" fmla="*/ 1517030 w 2075515"/>
                <a:gd name="connsiteY17" fmla="*/ 222603 h 2105264"/>
                <a:gd name="connsiteX18" fmla="*/ 1204204 w 2075515"/>
                <a:gd name="connsiteY18" fmla="*/ 108729 h 2105264"/>
                <a:gd name="connsiteX19" fmla="*/ 1037773 w 2075515"/>
                <a:gd name="connsiteY19" fmla="*/ 27804 h 2105264"/>
                <a:gd name="connsiteX20" fmla="*/ 1037774 w 2075515"/>
                <a:gd name="connsiteY20" fmla="*/ 0 h 2105264"/>
                <a:gd name="connsiteX21" fmla="*/ 1208720 w 2075515"/>
                <a:gd name="connsiteY21" fmla="*/ 83120 h 2105264"/>
                <a:gd name="connsiteX22" fmla="*/ 1530034 w 2075515"/>
                <a:gd name="connsiteY22" fmla="*/ 200085 h 2105264"/>
                <a:gd name="connsiteX23" fmla="*/ 1792140 w 2075515"/>
                <a:gd name="connsiteY23" fmla="*/ 419934 h 2105264"/>
                <a:gd name="connsiteX24" fmla="*/ 1962905 w 2075515"/>
                <a:gd name="connsiteY24" fmla="*/ 715954 h 2105264"/>
                <a:gd name="connsiteX25" fmla="*/ 2022475 w 2075515"/>
                <a:gd name="connsiteY25" fmla="*/ 1052768 h 2105264"/>
                <a:gd name="connsiteX26" fmla="*/ 1962905 w 2075515"/>
                <a:gd name="connsiteY26" fmla="*/ 1389581 h 2105264"/>
                <a:gd name="connsiteX27" fmla="*/ 1792140 w 2075515"/>
                <a:gd name="connsiteY27" fmla="*/ 1685602 h 2105264"/>
                <a:gd name="connsiteX28" fmla="*/ 1530034 w 2075515"/>
                <a:gd name="connsiteY28" fmla="*/ 1905451 h 2105264"/>
                <a:gd name="connsiteX29" fmla="*/ 1208720 w 2075515"/>
                <a:gd name="connsiteY29" fmla="*/ 2022415 h 2105264"/>
                <a:gd name="connsiteX30" fmla="*/ 866827 w 2075515"/>
                <a:gd name="connsiteY30" fmla="*/ 2022415 h 2105264"/>
                <a:gd name="connsiteX31" fmla="*/ 545513 w 2075515"/>
                <a:gd name="connsiteY31" fmla="*/ 1905451 h 2105264"/>
                <a:gd name="connsiteX32" fmla="*/ 283408 w 2075515"/>
                <a:gd name="connsiteY32" fmla="*/ 1685602 h 2105264"/>
                <a:gd name="connsiteX33" fmla="*/ 112281 w 2075515"/>
                <a:gd name="connsiteY33" fmla="*/ 1389581 h 2105264"/>
                <a:gd name="connsiteX34" fmla="*/ 53073 w 2075515"/>
                <a:gd name="connsiteY34" fmla="*/ 1052768 h 2105264"/>
                <a:gd name="connsiteX35" fmla="*/ 112281 w 2075515"/>
                <a:gd name="connsiteY35" fmla="*/ 715954 h 2105264"/>
                <a:gd name="connsiteX36" fmla="*/ 283408 w 2075515"/>
                <a:gd name="connsiteY36" fmla="*/ 419934 h 2105264"/>
                <a:gd name="connsiteX37" fmla="*/ 545513 w 2075515"/>
                <a:gd name="connsiteY37" fmla="*/ 200085 h 2105264"/>
                <a:gd name="connsiteX38" fmla="*/ 866827 w 2075515"/>
                <a:gd name="connsiteY38" fmla="*/ 83120 h 2105264"/>
                <a:gd name="connsiteX39" fmla="*/ 1037774 w 2075515"/>
                <a:gd name="connsiteY39" fmla="*/ 0 h 210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75515" h="2105264">
                  <a:moveTo>
                    <a:pt x="1037773" y="27804"/>
                  </a:moveTo>
                  <a:cubicBezTo>
                    <a:pt x="1003503" y="27804"/>
                    <a:pt x="969233" y="54779"/>
                    <a:pt x="871342" y="108729"/>
                  </a:cubicBezTo>
                  <a:cubicBezTo>
                    <a:pt x="650255" y="74637"/>
                    <a:pt x="705790" y="54252"/>
                    <a:pt x="558516" y="222603"/>
                  </a:cubicBezTo>
                  <a:cubicBezTo>
                    <a:pt x="339186" y="265834"/>
                    <a:pt x="384177" y="228227"/>
                    <a:pt x="303334" y="436645"/>
                  </a:cubicBezTo>
                  <a:cubicBezTo>
                    <a:pt x="112123" y="552277"/>
                    <a:pt x="141648" y="501315"/>
                    <a:pt x="136727" y="724846"/>
                  </a:cubicBezTo>
                  <a:cubicBezTo>
                    <a:pt x="-3166" y="899173"/>
                    <a:pt x="7027" y="841181"/>
                    <a:pt x="79083" y="1052763"/>
                  </a:cubicBezTo>
                  <a:cubicBezTo>
                    <a:pt x="7027" y="1264345"/>
                    <a:pt x="-3166" y="1206353"/>
                    <a:pt x="136727" y="1380679"/>
                  </a:cubicBezTo>
                  <a:cubicBezTo>
                    <a:pt x="141648" y="1603860"/>
                    <a:pt x="112123" y="1553249"/>
                    <a:pt x="303334" y="1668880"/>
                  </a:cubicBezTo>
                  <a:cubicBezTo>
                    <a:pt x="384177" y="1877299"/>
                    <a:pt x="339186" y="1839341"/>
                    <a:pt x="558516" y="1882922"/>
                  </a:cubicBezTo>
                  <a:cubicBezTo>
                    <a:pt x="705790" y="2050923"/>
                    <a:pt x="650255" y="2030889"/>
                    <a:pt x="871342" y="1996797"/>
                  </a:cubicBezTo>
                  <a:cubicBezTo>
                    <a:pt x="1067123" y="2104345"/>
                    <a:pt x="1008424" y="2104345"/>
                    <a:pt x="1204204" y="1996797"/>
                  </a:cubicBezTo>
                  <a:cubicBezTo>
                    <a:pt x="1424940" y="2030889"/>
                    <a:pt x="1369756" y="2050923"/>
                    <a:pt x="1517030" y="1882922"/>
                  </a:cubicBezTo>
                  <a:cubicBezTo>
                    <a:pt x="1736360" y="1839341"/>
                    <a:pt x="1691370" y="1877299"/>
                    <a:pt x="1772213" y="1668880"/>
                  </a:cubicBezTo>
                  <a:cubicBezTo>
                    <a:pt x="1963423" y="1553249"/>
                    <a:pt x="1933898" y="1603860"/>
                    <a:pt x="1938467" y="1380679"/>
                  </a:cubicBezTo>
                  <a:cubicBezTo>
                    <a:pt x="2078712" y="1206353"/>
                    <a:pt x="2068519" y="1264345"/>
                    <a:pt x="1996463" y="1052763"/>
                  </a:cubicBezTo>
                  <a:cubicBezTo>
                    <a:pt x="2068519" y="841181"/>
                    <a:pt x="2078712" y="899173"/>
                    <a:pt x="1938467" y="724846"/>
                  </a:cubicBezTo>
                  <a:cubicBezTo>
                    <a:pt x="1933898" y="501315"/>
                    <a:pt x="1963423" y="552277"/>
                    <a:pt x="1772213" y="436645"/>
                  </a:cubicBezTo>
                  <a:cubicBezTo>
                    <a:pt x="1691370" y="228227"/>
                    <a:pt x="1736360" y="265834"/>
                    <a:pt x="1517030" y="222603"/>
                  </a:cubicBezTo>
                  <a:cubicBezTo>
                    <a:pt x="1369756" y="54252"/>
                    <a:pt x="1424940" y="74285"/>
                    <a:pt x="1204204" y="108729"/>
                  </a:cubicBezTo>
                  <a:cubicBezTo>
                    <a:pt x="1106314" y="54779"/>
                    <a:pt x="1072044" y="27804"/>
                    <a:pt x="1037773" y="27804"/>
                  </a:cubicBezTo>
                  <a:close/>
                  <a:moveTo>
                    <a:pt x="1037774" y="0"/>
                  </a:moveTo>
                  <a:cubicBezTo>
                    <a:pt x="1072974" y="0"/>
                    <a:pt x="1108174" y="27707"/>
                    <a:pt x="1208720" y="83120"/>
                  </a:cubicBezTo>
                  <a:cubicBezTo>
                    <a:pt x="1435445" y="47742"/>
                    <a:pt x="1378764" y="27165"/>
                    <a:pt x="1530034" y="200085"/>
                  </a:cubicBezTo>
                  <a:cubicBezTo>
                    <a:pt x="1755315" y="244488"/>
                    <a:pt x="1709103" y="205861"/>
                    <a:pt x="1792140" y="419934"/>
                  </a:cubicBezTo>
                  <a:cubicBezTo>
                    <a:pt x="1988538" y="538703"/>
                    <a:pt x="1958212" y="486358"/>
                    <a:pt x="1962905" y="715954"/>
                  </a:cubicBezTo>
                  <a:cubicBezTo>
                    <a:pt x="2106955" y="895010"/>
                    <a:pt x="2096485" y="835445"/>
                    <a:pt x="2022475" y="1052768"/>
                  </a:cubicBezTo>
                  <a:cubicBezTo>
                    <a:pt x="2096485" y="1270090"/>
                    <a:pt x="2106955" y="1210525"/>
                    <a:pt x="1962905" y="1389581"/>
                  </a:cubicBezTo>
                  <a:cubicBezTo>
                    <a:pt x="1958212" y="1618816"/>
                    <a:pt x="1988538" y="1566832"/>
                    <a:pt x="1792140" y="1685602"/>
                  </a:cubicBezTo>
                  <a:cubicBezTo>
                    <a:pt x="1709103" y="1899675"/>
                    <a:pt x="1755315" y="1860687"/>
                    <a:pt x="1530034" y="1905451"/>
                  </a:cubicBezTo>
                  <a:cubicBezTo>
                    <a:pt x="1378764" y="2078009"/>
                    <a:pt x="1435445" y="2057432"/>
                    <a:pt x="1208720" y="2022415"/>
                  </a:cubicBezTo>
                  <a:cubicBezTo>
                    <a:pt x="1007628" y="2132881"/>
                    <a:pt x="1067919" y="2132881"/>
                    <a:pt x="866827" y="2022415"/>
                  </a:cubicBezTo>
                  <a:cubicBezTo>
                    <a:pt x="639741" y="2057432"/>
                    <a:pt x="696784" y="2078009"/>
                    <a:pt x="545513" y="1905451"/>
                  </a:cubicBezTo>
                  <a:cubicBezTo>
                    <a:pt x="320233" y="1860687"/>
                    <a:pt x="366444" y="1899675"/>
                    <a:pt x="283408" y="1685602"/>
                  </a:cubicBezTo>
                  <a:cubicBezTo>
                    <a:pt x="87009" y="1566832"/>
                    <a:pt x="117335" y="1618816"/>
                    <a:pt x="112281" y="1389581"/>
                  </a:cubicBezTo>
                  <a:cubicBezTo>
                    <a:pt x="-31408" y="1210525"/>
                    <a:pt x="-20938" y="1270090"/>
                    <a:pt x="53073" y="1052768"/>
                  </a:cubicBezTo>
                  <a:cubicBezTo>
                    <a:pt x="-20938" y="835445"/>
                    <a:pt x="-31408" y="895010"/>
                    <a:pt x="112281" y="715954"/>
                  </a:cubicBezTo>
                  <a:cubicBezTo>
                    <a:pt x="117335" y="486358"/>
                    <a:pt x="87009" y="538703"/>
                    <a:pt x="283408" y="419934"/>
                  </a:cubicBezTo>
                  <a:cubicBezTo>
                    <a:pt x="366444" y="205861"/>
                    <a:pt x="320233" y="244488"/>
                    <a:pt x="545513" y="200085"/>
                  </a:cubicBezTo>
                  <a:cubicBezTo>
                    <a:pt x="696784" y="27165"/>
                    <a:pt x="639741" y="48103"/>
                    <a:pt x="866827" y="83120"/>
                  </a:cubicBezTo>
                  <a:cubicBezTo>
                    <a:pt x="967373" y="27707"/>
                    <a:pt x="1002574" y="0"/>
                    <a:pt x="1037774" y="0"/>
                  </a:cubicBezTo>
                  <a:close/>
                </a:path>
              </a:pathLst>
            </a:custGeom>
            <a:grpFill/>
            <a:ln>
              <a:noFill/>
            </a:ln>
          </p:spPr>
          <p:txBody>
            <a:bodyPr vert="horz" wrap="square" lIns="68686" tIns="34343" rIns="68686" bIns="34343" numCol="1" anchor="t" anchorCtr="0" compatLnSpc="1">
              <a:prstTxWarp prst="textNoShape">
                <a:avLst/>
              </a:prstTxWarp>
              <a:noAutofit/>
            </a:bodyPr>
            <a:lstStyle/>
            <a:p>
              <a:endParaRPr lang="id-ID" sz="1352">
                <a:latin typeface="Rockwell" panose="02060603020205020403" pitchFamily="18" charset="0"/>
              </a:endParaRPr>
            </a:p>
          </p:txBody>
        </p:sp>
        <p:sp>
          <p:nvSpPr>
            <p:cNvPr id="12" name="Freeform 69">
              <a:extLst>
                <a:ext uri="{FF2B5EF4-FFF2-40B4-BE49-F238E27FC236}">
                  <a16:creationId xmlns:a16="http://schemas.microsoft.com/office/drawing/2014/main" id="{551A1F07-C654-63FA-946C-26914AB04D13}"/>
                </a:ext>
              </a:extLst>
            </p:cNvPr>
            <p:cNvSpPr>
              <a:spLocks/>
            </p:cNvSpPr>
            <p:nvPr/>
          </p:nvSpPr>
          <p:spPr bwMode="auto">
            <a:xfrm>
              <a:off x="8771000" y="4518883"/>
              <a:ext cx="1935035" cy="1935038"/>
            </a:xfrm>
            <a:custGeom>
              <a:avLst/>
              <a:gdLst>
                <a:gd name="T0" fmla="*/ 3435 w 5923"/>
                <a:gd name="T1" fmla="*/ 307 h 5985"/>
                <a:gd name="T2" fmla="*/ 4325 w 5923"/>
                <a:gd name="T3" fmla="*/ 631 h 5985"/>
                <a:gd name="T4" fmla="*/ 5051 w 5923"/>
                <a:gd name="T5" fmla="*/ 1240 h 5985"/>
                <a:gd name="T6" fmla="*/ 5524 w 5923"/>
                <a:gd name="T7" fmla="*/ 2060 h 5985"/>
                <a:gd name="T8" fmla="*/ 5689 w 5923"/>
                <a:gd name="T9" fmla="*/ 2993 h 5985"/>
                <a:gd name="T10" fmla="*/ 5524 w 5923"/>
                <a:gd name="T11" fmla="*/ 3926 h 5985"/>
                <a:gd name="T12" fmla="*/ 5051 w 5923"/>
                <a:gd name="T13" fmla="*/ 4746 h 5985"/>
                <a:gd name="T14" fmla="*/ 4325 w 5923"/>
                <a:gd name="T15" fmla="*/ 5355 h 5985"/>
                <a:gd name="T16" fmla="*/ 3435 w 5923"/>
                <a:gd name="T17" fmla="*/ 5679 h 5985"/>
                <a:gd name="T18" fmla="*/ 2488 w 5923"/>
                <a:gd name="T19" fmla="*/ 5679 h 5985"/>
                <a:gd name="T20" fmla="*/ 1598 w 5923"/>
                <a:gd name="T21" fmla="*/ 5355 h 5985"/>
                <a:gd name="T22" fmla="*/ 872 w 5923"/>
                <a:gd name="T23" fmla="*/ 4746 h 5985"/>
                <a:gd name="T24" fmla="*/ 398 w 5923"/>
                <a:gd name="T25" fmla="*/ 3926 h 5985"/>
                <a:gd name="T26" fmla="*/ 234 w 5923"/>
                <a:gd name="T27" fmla="*/ 2993 h 5985"/>
                <a:gd name="T28" fmla="*/ 398 w 5923"/>
                <a:gd name="T29" fmla="*/ 2060 h 5985"/>
                <a:gd name="T30" fmla="*/ 872 w 5923"/>
                <a:gd name="T31" fmla="*/ 1240 h 5985"/>
                <a:gd name="T32" fmla="*/ 1598 w 5923"/>
                <a:gd name="T33" fmla="*/ 631 h 5985"/>
                <a:gd name="T34" fmla="*/ 2488 w 5923"/>
                <a:gd name="T35" fmla="*/ 307 h 5985"/>
                <a:gd name="T36" fmla="*/ 3435 w 5923"/>
                <a:gd name="T37" fmla="*/ 307 h 5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23" h="5985">
                  <a:moveTo>
                    <a:pt x="3435" y="307"/>
                  </a:moveTo>
                  <a:cubicBezTo>
                    <a:pt x="4063" y="209"/>
                    <a:pt x="3906" y="152"/>
                    <a:pt x="4325" y="631"/>
                  </a:cubicBezTo>
                  <a:cubicBezTo>
                    <a:pt x="4949" y="754"/>
                    <a:pt x="4821" y="647"/>
                    <a:pt x="5051" y="1240"/>
                  </a:cubicBezTo>
                  <a:cubicBezTo>
                    <a:pt x="5595" y="1569"/>
                    <a:pt x="5511" y="1424"/>
                    <a:pt x="5524" y="2060"/>
                  </a:cubicBezTo>
                  <a:cubicBezTo>
                    <a:pt x="5923" y="2556"/>
                    <a:pt x="5894" y="2391"/>
                    <a:pt x="5689" y="2993"/>
                  </a:cubicBezTo>
                  <a:cubicBezTo>
                    <a:pt x="5894" y="3595"/>
                    <a:pt x="5923" y="3430"/>
                    <a:pt x="5524" y="3926"/>
                  </a:cubicBezTo>
                  <a:cubicBezTo>
                    <a:pt x="5511" y="4561"/>
                    <a:pt x="5595" y="4417"/>
                    <a:pt x="5051" y="4746"/>
                  </a:cubicBezTo>
                  <a:cubicBezTo>
                    <a:pt x="4821" y="5339"/>
                    <a:pt x="4949" y="5231"/>
                    <a:pt x="4325" y="5355"/>
                  </a:cubicBezTo>
                  <a:cubicBezTo>
                    <a:pt x="3906" y="5833"/>
                    <a:pt x="4063" y="5776"/>
                    <a:pt x="3435" y="5679"/>
                  </a:cubicBezTo>
                  <a:cubicBezTo>
                    <a:pt x="2878" y="5985"/>
                    <a:pt x="3045" y="5985"/>
                    <a:pt x="2488" y="5679"/>
                  </a:cubicBezTo>
                  <a:cubicBezTo>
                    <a:pt x="1859" y="5776"/>
                    <a:pt x="2017" y="5833"/>
                    <a:pt x="1598" y="5355"/>
                  </a:cubicBezTo>
                  <a:cubicBezTo>
                    <a:pt x="974" y="5231"/>
                    <a:pt x="1102" y="5339"/>
                    <a:pt x="872" y="4746"/>
                  </a:cubicBezTo>
                  <a:cubicBezTo>
                    <a:pt x="328" y="4417"/>
                    <a:pt x="412" y="4561"/>
                    <a:pt x="398" y="3926"/>
                  </a:cubicBezTo>
                  <a:cubicBezTo>
                    <a:pt x="0" y="3430"/>
                    <a:pt x="29" y="3595"/>
                    <a:pt x="234" y="2993"/>
                  </a:cubicBezTo>
                  <a:cubicBezTo>
                    <a:pt x="29" y="2391"/>
                    <a:pt x="0" y="2556"/>
                    <a:pt x="398" y="2060"/>
                  </a:cubicBezTo>
                  <a:cubicBezTo>
                    <a:pt x="412" y="1424"/>
                    <a:pt x="328" y="1569"/>
                    <a:pt x="872" y="1240"/>
                  </a:cubicBezTo>
                  <a:cubicBezTo>
                    <a:pt x="1102" y="647"/>
                    <a:pt x="974" y="754"/>
                    <a:pt x="1598" y="631"/>
                  </a:cubicBezTo>
                  <a:cubicBezTo>
                    <a:pt x="2017" y="152"/>
                    <a:pt x="1859" y="210"/>
                    <a:pt x="2488" y="307"/>
                  </a:cubicBezTo>
                  <a:cubicBezTo>
                    <a:pt x="3045" y="0"/>
                    <a:pt x="2878" y="0"/>
                    <a:pt x="3435" y="307"/>
                  </a:cubicBezTo>
                  <a:close/>
                </a:path>
              </a:pathLst>
            </a:custGeom>
            <a:grpFill/>
            <a:ln>
              <a:noFill/>
            </a:ln>
          </p:spPr>
          <p:txBody>
            <a:bodyPr vert="horz" wrap="square" lIns="68686" tIns="34343" rIns="68686" bIns="34343" numCol="1" anchor="t" anchorCtr="0" compatLnSpc="1">
              <a:prstTxWarp prst="textNoShape">
                <a:avLst/>
              </a:prstTxWarp>
            </a:bodyPr>
            <a:lstStyle/>
            <a:p>
              <a:endParaRPr lang="id-ID" sz="1352">
                <a:latin typeface="Rockwell" panose="02060603020205020403" pitchFamily="18" charset="0"/>
              </a:endParaRPr>
            </a:p>
          </p:txBody>
        </p:sp>
      </p:grpSp>
      <p:sp>
        <p:nvSpPr>
          <p:cNvPr id="13" name="TextBox 12">
            <a:extLst>
              <a:ext uri="{FF2B5EF4-FFF2-40B4-BE49-F238E27FC236}">
                <a16:creationId xmlns:a16="http://schemas.microsoft.com/office/drawing/2014/main" id="{5830F327-4A51-F203-0098-B644A4EED14B}"/>
              </a:ext>
            </a:extLst>
          </p:cNvPr>
          <p:cNvSpPr txBox="1"/>
          <p:nvPr/>
        </p:nvSpPr>
        <p:spPr>
          <a:xfrm>
            <a:off x="8816008" y="5330797"/>
            <a:ext cx="5483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Arial"/>
                <a:cs typeface="Arial"/>
              </a:rPr>
              <a:t>04</a:t>
            </a:r>
            <a:endParaRPr lang="en-US" sz="2400">
              <a:solidFill>
                <a:schemeClr val="bg1"/>
              </a:solidFill>
              <a:latin typeface="Arial"/>
              <a:ea typeface="+mn-lt"/>
              <a:cs typeface="+mn-lt"/>
            </a:endParaRPr>
          </a:p>
        </p:txBody>
      </p:sp>
      <p:sp>
        <p:nvSpPr>
          <p:cNvPr id="16" name="Text Placeholder 104">
            <a:extLst>
              <a:ext uri="{FF2B5EF4-FFF2-40B4-BE49-F238E27FC236}">
                <a16:creationId xmlns:a16="http://schemas.microsoft.com/office/drawing/2014/main" id="{2E192590-C84F-B335-0ED6-135314514411}"/>
              </a:ext>
            </a:extLst>
          </p:cNvPr>
          <p:cNvSpPr txBox="1">
            <a:spLocks/>
          </p:cNvSpPr>
          <p:nvPr/>
        </p:nvSpPr>
        <p:spPr>
          <a:xfrm>
            <a:off x="9598986" y="5728511"/>
            <a:ext cx="1981200" cy="998007"/>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Review how each requisition impacts entitlement</a:t>
            </a:r>
            <a:endParaRPr lang="en-US"/>
          </a:p>
        </p:txBody>
      </p:sp>
      <p:sp>
        <p:nvSpPr>
          <p:cNvPr id="18" name="Text Placeholder 17">
            <a:extLst>
              <a:ext uri="{FF2B5EF4-FFF2-40B4-BE49-F238E27FC236}">
                <a16:creationId xmlns:a16="http://schemas.microsoft.com/office/drawing/2014/main" id="{60EB04AB-B589-CFD3-2F63-77BC25128B5E}"/>
              </a:ext>
            </a:extLst>
          </p:cNvPr>
          <p:cNvSpPr>
            <a:spLocks noGrp="1"/>
          </p:cNvSpPr>
          <p:nvPr>
            <p:ph type="body" sz="quarter" idx="13"/>
          </p:nvPr>
        </p:nvSpPr>
        <p:spPr>
          <a:xfrm>
            <a:off x="9596621" y="2414807"/>
            <a:ext cx="1981200" cy="657231"/>
          </a:xfrm>
        </p:spPr>
        <p:txBody>
          <a:bodyPr lIns="91440" tIns="45720" rIns="91440" bIns="45720" anchor="t"/>
          <a:lstStyle/>
          <a:p>
            <a:r>
              <a:rPr lang="en-US">
                <a:latin typeface="Arial"/>
                <a:cs typeface="Arial"/>
              </a:rPr>
              <a:t>Review Fulfilment Process, WBSCM Acronyms, Terms, Definitions, and Portal Components</a:t>
            </a:r>
            <a:endParaRPr lang="en-US"/>
          </a:p>
        </p:txBody>
      </p:sp>
      <p:sp>
        <p:nvSpPr>
          <p:cNvPr id="20" name="Text Placeholder 7">
            <a:extLst>
              <a:ext uri="{FF2B5EF4-FFF2-40B4-BE49-F238E27FC236}">
                <a16:creationId xmlns:a16="http://schemas.microsoft.com/office/drawing/2014/main" id="{58841784-8614-C2E9-196D-F10818CD6121}"/>
              </a:ext>
            </a:extLst>
          </p:cNvPr>
          <p:cNvSpPr txBox="1">
            <a:spLocks/>
          </p:cNvSpPr>
          <p:nvPr/>
        </p:nvSpPr>
        <p:spPr>
          <a:xfrm>
            <a:off x="9601237" y="3713864"/>
            <a:ext cx="1981200" cy="32048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EF4B2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Entitlement/Bonus Summary Report</a:t>
            </a:r>
            <a:endParaRPr lang="en-US"/>
          </a:p>
        </p:txBody>
      </p:sp>
      <p:sp>
        <p:nvSpPr>
          <p:cNvPr id="21" name="Text Placeholder 7">
            <a:extLst>
              <a:ext uri="{FF2B5EF4-FFF2-40B4-BE49-F238E27FC236}">
                <a16:creationId xmlns:a16="http://schemas.microsoft.com/office/drawing/2014/main" id="{9D5A528F-E6C9-AF9D-554C-47BEAC7A35C8}"/>
              </a:ext>
            </a:extLst>
          </p:cNvPr>
          <p:cNvSpPr txBox="1">
            <a:spLocks/>
          </p:cNvSpPr>
          <p:nvPr/>
        </p:nvSpPr>
        <p:spPr>
          <a:xfrm>
            <a:off x="9601237" y="5214222"/>
            <a:ext cx="1981200" cy="32048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EF4B2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Entitlement/Bonus Detailed Report</a:t>
            </a:r>
            <a:endParaRPr lang="en-US"/>
          </a:p>
        </p:txBody>
      </p:sp>
    </p:spTree>
    <p:extLst>
      <p:ext uri="{BB962C8B-B14F-4D97-AF65-F5344CB8AC3E}">
        <p14:creationId xmlns:p14="http://schemas.microsoft.com/office/powerpoint/2010/main" val="1259191350"/>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Graphical user interface, application&#10;&#10;Description automatically generated">
            <a:extLst>
              <a:ext uri="{FF2B5EF4-FFF2-40B4-BE49-F238E27FC236}">
                <a16:creationId xmlns:a16="http://schemas.microsoft.com/office/drawing/2014/main" id="{C28DB4BC-8C0E-2C1F-D9A5-17B363A455C4}"/>
              </a:ext>
            </a:extLst>
          </p:cNvPr>
          <p:cNvPicPr>
            <a:picLocks noChangeAspect="1"/>
          </p:cNvPicPr>
          <p:nvPr/>
        </p:nvPicPr>
        <p:blipFill rotWithShape="1">
          <a:blip r:embed="rId3"/>
          <a:srcRect t="3436" r="40489" b="11799"/>
          <a:stretch/>
        </p:blipFill>
        <p:spPr>
          <a:xfrm>
            <a:off x="584461" y="1321903"/>
            <a:ext cx="10720033" cy="4503136"/>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Summary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5" name="Rectangle 4">
            <a:extLst>
              <a:ext uri="{FF2B5EF4-FFF2-40B4-BE49-F238E27FC236}">
                <a16:creationId xmlns:a16="http://schemas.microsoft.com/office/drawing/2014/main" id="{243A9F52-D5FB-614D-461E-35591DCF3459}"/>
              </a:ext>
            </a:extLst>
          </p:cNvPr>
          <p:cNvSpPr/>
          <p:nvPr/>
        </p:nvSpPr>
        <p:spPr>
          <a:xfrm>
            <a:off x="2474041" y="3172408"/>
            <a:ext cx="1657184" cy="37930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0E510F28-F52D-88C0-FC01-F0BC6CBB47CB}"/>
              </a:ext>
            </a:extLst>
          </p:cNvPr>
          <p:cNvSpPr/>
          <p:nvPr/>
        </p:nvSpPr>
        <p:spPr>
          <a:xfrm rot="10800000">
            <a:off x="4270315" y="3160244"/>
            <a:ext cx="1267451" cy="37930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7" name="Rectangle: Rounded Corners 6">
            <a:extLst>
              <a:ext uri="{FF2B5EF4-FFF2-40B4-BE49-F238E27FC236}">
                <a16:creationId xmlns:a16="http://schemas.microsoft.com/office/drawing/2014/main" id="{23A8669E-FFC6-C303-971A-04F4E70644C0}"/>
              </a:ext>
            </a:extLst>
          </p:cNvPr>
          <p:cNvSpPr/>
          <p:nvPr/>
        </p:nvSpPr>
        <p:spPr>
          <a:xfrm>
            <a:off x="5589708" y="2912822"/>
            <a:ext cx="4422691" cy="151879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Sans-Serif"/>
              <a:buChar char="•"/>
            </a:pPr>
            <a:r>
              <a:rPr lang="en-US" b="1">
                <a:solidFill>
                  <a:schemeClr val="tx1"/>
                </a:solidFill>
                <a:latin typeface="Arial"/>
                <a:cs typeface="Arial"/>
              </a:rPr>
              <a:t>Report will appear in Main Content Area. Can view in Main Content Area OR:</a:t>
            </a:r>
            <a:br>
              <a:rPr lang="en-US" b="1">
                <a:solidFill>
                  <a:schemeClr val="tx1"/>
                </a:solidFill>
                <a:latin typeface="Arial"/>
                <a:cs typeface="Arial"/>
              </a:rPr>
            </a:br>
            <a:endParaRPr lang="en-US">
              <a:ea typeface="+mn-lt"/>
              <a:cs typeface="+mn-lt"/>
            </a:endParaRPr>
          </a:p>
          <a:p>
            <a:pPr marL="285750" indent="-285750">
              <a:buFont typeface="Arial,Sans-Serif"/>
              <a:buChar char="•"/>
            </a:pPr>
            <a:r>
              <a:rPr lang="en-US" b="1">
                <a:solidFill>
                  <a:schemeClr val="tx1"/>
                </a:solidFill>
                <a:latin typeface="Arial"/>
                <a:cs typeface="Arial"/>
              </a:rPr>
              <a:t>Option 1: Click on Print to PDF</a:t>
            </a:r>
            <a:endParaRPr lang="en-US"/>
          </a:p>
        </p:txBody>
      </p:sp>
    </p:spTree>
    <p:extLst>
      <p:ext uri="{BB962C8B-B14F-4D97-AF65-F5344CB8AC3E}">
        <p14:creationId xmlns:p14="http://schemas.microsoft.com/office/powerpoint/2010/main" val="4049327421"/>
      </p:ext>
    </p:extLst>
  </p:cSld>
  <p:clrMapOvr>
    <a:masterClrMapping/>
  </p:clrMapOvr>
  <p:transition>
    <p:cut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6" name="Picture 7" descr="Graphical user interface, application&#10;&#10;Description automatically generated">
            <a:extLst>
              <a:ext uri="{FF2B5EF4-FFF2-40B4-BE49-F238E27FC236}">
                <a16:creationId xmlns:a16="http://schemas.microsoft.com/office/drawing/2014/main" id="{B6CE5581-DF59-11A0-3D5B-23DDF97F352B}"/>
              </a:ext>
            </a:extLst>
          </p:cNvPr>
          <p:cNvPicPr>
            <a:picLocks noChangeAspect="1"/>
          </p:cNvPicPr>
          <p:nvPr/>
        </p:nvPicPr>
        <p:blipFill rotWithShape="1">
          <a:blip r:embed="rId3"/>
          <a:srcRect t="3436" r="40489" b="11799"/>
          <a:stretch/>
        </p:blipFill>
        <p:spPr>
          <a:xfrm>
            <a:off x="584462" y="1321903"/>
            <a:ext cx="10439400" cy="4385251"/>
          </a:xfrm>
          <a:prstGeom prst="rect">
            <a:avLst/>
          </a:prstGeom>
          <a:ln w="12700">
            <a:solidFill>
              <a:schemeClr val="tx1"/>
            </a:solidFill>
          </a:ln>
        </p:spPr>
      </p:pic>
      <p:sp>
        <p:nvSpPr>
          <p:cNvPr id="8" name="Rectangle 7">
            <a:extLst>
              <a:ext uri="{FF2B5EF4-FFF2-40B4-BE49-F238E27FC236}">
                <a16:creationId xmlns:a16="http://schemas.microsoft.com/office/drawing/2014/main" id="{572294FA-ACF9-A452-B81D-DB21D2C13552}"/>
              </a:ext>
            </a:extLst>
          </p:cNvPr>
          <p:cNvSpPr/>
          <p:nvPr/>
        </p:nvSpPr>
        <p:spPr>
          <a:xfrm>
            <a:off x="4171379" y="3648722"/>
            <a:ext cx="857822" cy="297114"/>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48034735-DAE8-E77B-CB63-22EFC0F61F2C}"/>
              </a:ext>
            </a:extLst>
          </p:cNvPr>
          <p:cNvSpPr/>
          <p:nvPr/>
        </p:nvSpPr>
        <p:spPr>
          <a:xfrm rot="10800000">
            <a:off x="5091752" y="3607149"/>
            <a:ext cx="1424820" cy="41243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13" name="Rectangle: Rounded Corners 12">
            <a:extLst>
              <a:ext uri="{FF2B5EF4-FFF2-40B4-BE49-F238E27FC236}">
                <a16:creationId xmlns:a16="http://schemas.microsoft.com/office/drawing/2014/main" id="{75EB0B46-BAEA-EB85-92D0-1F1D8BE95127}"/>
              </a:ext>
            </a:extLst>
          </p:cNvPr>
          <p:cNvSpPr/>
          <p:nvPr/>
        </p:nvSpPr>
        <p:spPr>
          <a:xfrm>
            <a:off x="6480268" y="4227862"/>
            <a:ext cx="4543593" cy="130823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latin typeface="Arial"/>
                <a:cs typeface="Arial"/>
              </a:rPr>
              <a:t>Option 2: </a:t>
            </a:r>
            <a:br>
              <a:rPr lang="en-US" b="1">
                <a:solidFill>
                  <a:schemeClr val="tx1"/>
                </a:solidFill>
                <a:latin typeface="Arial"/>
                <a:cs typeface="Arial"/>
              </a:rPr>
            </a:br>
            <a:r>
              <a:rPr lang="en-US" b="1">
                <a:solidFill>
                  <a:schemeClr val="tx1"/>
                </a:solidFill>
                <a:latin typeface="Arial"/>
                <a:cs typeface="Arial"/>
              </a:rPr>
              <a:t>Export to Microsoft Excel</a:t>
            </a:r>
            <a:endParaRPr lang="en-US">
              <a:solidFill>
                <a:schemeClr val="tx1"/>
              </a:solidFill>
              <a:ea typeface="+mn-lt"/>
              <a:cs typeface="+mn-lt"/>
            </a:endParaRPr>
          </a:p>
        </p:txBody>
      </p:sp>
    </p:spTree>
    <p:extLst>
      <p:ext uri="{BB962C8B-B14F-4D97-AF65-F5344CB8AC3E}">
        <p14:creationId xmlns:p14="http://schemas.microsoft.com/office/powerpoint/2010/main" val="3767456274"/>
      </p:ext>
    </p:extLst>
  </p:cSld>
  <p:clrMapOvr>
    <a:masterClrMapping/>
  </p:clrMapOvr>
  <p:transition>
    <p:cut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3" descr="Graphical user interface, application&#10;&#10;Description automatically generated">
            <a:extLst>
              <a:ext uri="{FF2B5EF4-FFF2-40B4-BE49-F238E27FC236}">
                <a16:creationId xmlns:a16="http://schemas.microsoft.com/office/drawing/2014/main" id="{D05E1FC1-0242-2049-D6ED-4B757B56759D}"/>
              </a:ext>
            </a:extLst>
          </p:cNvPr>
          <p:cNvPicPr>
            <a:picLocks noChangeAspect="1"/>
          </p:cNvPicPr>
          <p:nvPr/>
        </p:nvPicPr>
        <p:blipFill rotWithShape="1">
          <a:blip r:embed="rId3"/>
          <a:srcRect r="22211" b="192"/>
          <a:stretch/>
        </p:blipFill>
        <p:spPr>
          <a:xfrm>
            <a:off x="2779060" y="1218647"/>
            <a:ext cx="6631892" cy="4653801"/>
          </a:xfrm>
          <a:prstGeom prst="rect">
            <a:avLst/>
          </a:prstGeom>
          <a:ln w="12700">
            <a:solidFill>
              <a:schemeClr val="tx1"/>
            </a:solidFill>
          </a:ln>
        </p:spPr>
      </p:pic>
      <p:sp>
        <p:nvSpPr>
          <p:cNvPr id="4" name="Rectangle 3">
            <a:extLst>
              <a:ext uri="{FF2B5EF4-FFF2-40B4-BE49-F238E27FC236}">
                <a16:creationId xmlns:a16="http://schemas.microsoft.com/office/drawing/2014/main" id="{FCCD1D3D-1263-4DFD-9129-568105845681}"/>
              </a:ext>
            </a:extLst>
          </p:cNvPr>
          <p:cNvSpPr/>
          <p:nvPr/>
        </p:nvSpPr>
        <p:spPr>
          <a:xfrm>
            <a:off x="2780095" y="5203445"/>
            <a:ext cx="2556793" cy="670306"/>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E69E1B7E-38EB-BD94-42E3-3F6844F18FE5}"/>
              </a:ext>
            </a:extLst>
          </p:cNvPr>
          <p:cNvSpPr/>
          <p:nvPr/>
        </p:nvSpPr>
        <p:spPr>
          <a:xfrm rot="8760000">
            <a:off x="5079073" y="4760139"/>
            <a:ext cx="1424820" cy="412434"/>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10" name="Rectangle: Rounded Corners 9">
            <a:extLst>
              <a:ext uri="{FF2B5EF4-FFF2-40B4-BE49-F238E27FC236}">
                <a16:creationId xmlns:a16="http://schemas.microsoft.com/office/drawing/2014/main" id="{28CD036F-8334-B275-693B-4DDFFC2C03F3}"/>
              </a:ext>
            </a:extLst>
          </p:cNvPr>
          <p:cNvSpPr/>
          <p:nvPr/>
        </p:nvSpPr>
        <p:spPr>
          <a:xfrm>
            <a:off x="6035930" y="3715315"/>
            <a:ext cx="2983804" cy="1233194"/>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Sans-Serif"/>
              <a:buChar char="•"/>
            </a:pPr>
            <a:r>
              <a:rPr lang="en-US" sz="1600" b="1">
                <a:solidFill>
                  <a:schemeClr val="tx1"/>
                </a:solidFill>
                <a:latin typeface="Arial"/>
                <a:cs typeface="Arial"/>
              </a:rPr>
              <a:t>In Chrome, Excel Report will appear at the bottom of screen.</a:t>
            </a:r>
            <a:endParaRPr lang="en-US" sz="1600">
              <a:solidFill>
                <a:schemeClr val="tx1"/>
              </a:solidFill>
              <a:ea typeface="+mn-lt"/>
              <a:cs typeface="+mn-lt"/>
            </a:endParaRPr>
          </a:p>
          <a:p>
            <a:pPr marL="285750" indent="-285750">
              <a:buFont typeface="Arial,Sans-Serif"/>
              <a:buChar char="•"/>
            </a:pPr>
            <a:r>
              <a:rPr lang="en-US" sz="1600" b="1">
                <a:solidFill>
                  <a:schemeClr val="tx1"/>
                </a:solidFill>
                <a:latin typeface="Arial"/>
                <a:cs typeface="Arial"/>
              </a:rPr>
              <a:t>Click on file to open.</a:t>
            </a:r>
            <a:endParaRPr lang="en-US">
              <a:solidFill>
                <a:schemeClr val="tx1"/>
              </a:solidFill>
            </a:endParaRPr>
          </a:p>
        </p:txBody>
      </p:sp>
    </p:spTree>
    <p:extLst>
      <p:ext uri="{BB962C8B-B14F-4D97-AF65-F5344CB8AC3E}">
        <p14:creationId xmlns:p14="http://schemas.microsoft.com/office/powerpoint/2010/main" val="848327021"/>
      </p:ext>
    </p:extLst>
  </p:cSld>
  <p:clrMapOvr>
    <a:masterClrMapping/>
  </p:clrMapOvr>
  <p:transition>
    <p:cut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CEDDD30-A170-E2C8-C39A-36D1D5111A60}"/>
              </a:ext>
            </a:extLst>
          </p:cNvPr>
          <p:cNvPicPr>
            <a:picLocks noChangeAspect="1"/>
          </p:cNvPicPr>
          <p:nvPr/>
        </p:nvPicPr>
        <p:blipFill>
          <a:blip r:embed="rId3"/>
          <a:stretch>
            <a:fillRect/>
          </a:stretch>
        </p:blipFill>
        <p:spPr>
          <a:xfrm>
            <a:off x="612680" y="2720007"/>
            <a:ext cx="10544607" cy="1546682"/>
          </a:xfrm>
          <a:prstGeom prst="rect">
            <a:avLst/>
          </a:prstGeom>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10" name="Arrow: Right 9">
            <a:extLst>
              <a:ext uri="{FF2B5EF4-FFF2-40B4-BE49-F238E27FC236}">
                <a16:creationId xmlns:a16="http://schemas.microsoft.com/office/drawing/2014/main" id="{579264B4-9079-CD48-4F63-902499FCCB5E}"/>
              </a:ext>
            </a:extLst>
          </p:cNvPr>
          <p:cNvSpPr/>
          <p:nvPr/>
        </p:nvSpPr>
        <p:spPr>
          <a:xfrm rot="595152">
            <a:off x="7393736" y="2230731"/>
            <a:ext cx="2831519" cy="354456"/>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15" name="Arrow: Right 14">
            <a:extLst>
              <a:ext uri="{FF2B5EF4-FFF2-40B4-BE49-F238E27FC236}">
                <a16:creationId xmlns:a16="http://schemas.microsoft.com/office/drawing/2014/main" id="{71533EB7-AD96-EBC1-254F-C3B61BEAE61B}"/>
              </a:ext>
            </a:extLst>
          </p:cNvPr>
          <p:cNvSpPr/>
          <p:nvPr/>
        </p:nvSpPr>
        <p:spPr>
          <a:xfrm rot="10305212">
            <a:off x="1414051" y="2218603"/>
            <a:ext cx="3220118" cy="354456"/>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4391382" y="1322570"/>
            <a:ext cx="3409236" cy="96610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Twenty-six columns of information found in Entitlement/Bonus Detail Report</a:t>
            </a:r>
            <a:endParaRPr lang="en-US"/>
          </a:p>
        </p:txBody>
      </p:sp>
      <p:sp>
        <p:nvSpPr>
          <p:cNvPr id="12" name="Rectangle: Rounded Corners 11">
            <a:extLst>
              <a:ext uri="{FF2B5EF4-FFF2-40B4-BE49-F238E27FC236}">
                <a16:creationId xmlns:a16="http://schemas.microsoft.com/office/drawing/2014/main" id="{23AB3C15-8E24-7097-E2A5-D02648FA18A7}"/>
              </a:ext>
            </a:extLst>
          </p:cNvPr>
          <p:cNvSpPr/>
          <p:nvPr/>
        </p:nvSpPr>
        <p:spPr>
          <a:xfrm>
            <a:off x="8416406" y="4496465"/>
            <a:ext cx="2211948" cy="69452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solidFill>
                <a:latin typeface="Arial"/>
                <a:cs typeface="Arial"/>
              </a:rPr>
              <a:t>Scroll bar at bottom to see all columns.</a:t>
            </a:r>
          </a:p>
        </p:txBody>
      </p:sp>
      <p:sp>
        <p:nvSpPr>
          <p:cNvPr id="14" name="Arrow: Right 13">
            <a:extLst>
              <a:ext uri="{FF2B5EF4-FFF2-40B4-BE49-F238E27FC236}">
                <a16:creationId xmlns:a16="http://schemas.microsoft.com/office/drawing/2014/main" id="{12D9E74B-1C9F-52B2-075B-8FCC0B144C14}"/>
              </a:ext>
            </a:extLst>
          </p:cNvPr>
          <p:cNvSpPr/>
          <p:nvPr/>
        </p:nvSpPr>
        <p:spPr>
          <a:xfrm rot="13952941">
            <a:off x="8039967" y="4100681"/>
            <a:ext cx="495642" cy="395091"/>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3739576334"/>
      </p:ext>
    </p:extLst>
  </p:cSld>
  <p:clrMapOvr>
    <a:masterClrMapping/>
  </p:clrMapOvr>
  <p:transition>
    <p:cut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5" name="Picture 5" descr="Graphical user interface, text, application, table&#10;&#10;Description automatically generated">
            <a:extLst>
              <a:ext uri="{FF2B5EF4-FFF2-40B4-BE49-F238E27FC236}">
                <a16:creationId xmlns:a16="http://schemas.microsoft.com/office/drawing/2014/main" id="{4B6ADF4B-C360-F1EC-3D93-42C483B47592}"/>
              </a:ext>
            </a:extLst>
          </p:cNvPr>
          <p:cNvPicPr>
            <a:picLocks noChangeAspect="1"/>
          </p:cNvPicPr>
          <p:nvPr/>
        </p:nvPicPr>
        <p:blipFill rotWithShape="1">
          <a:blip r:embed="rId3"/>
          <a:srcRect l="16" r="46362" b="-4252"/>
          <a:stretch/>
        </p:blipFill>
        <p:spPr>
          <a:xfrm>
            <a:off x="684195" y="2369114"/>
            <a:ext cx="10755369" cy="1760777"/>
          </a:xfrm>
          <a:prstGeom prst="rect">
            <a:avLst/>
          </a:prstGeom>
          <a:ln w="12700">
            <a:solidFill>
              <a:schemeClr val="tx1"/>
            </a:solidFill>
          </a:ln>
        </p:spPr>
      </p:pic>
      <p:sp>
        <p:nvSpPr>
          <p:cNvPr id="3" name="Rectangle 2">
            <a:extLst>
              <a:ext uri="{FF2B5EF4-FFF2-40B4-BE49-F238E27FC236}">
                <a16:creationId xmlns:a16="http://schemas.microsoft.com/office/drawing/2014/main" id="{48F727A6-DC7E-C0C3-F34B-CE22D26067EB}"/>
              </a:ext>
            </a:extLst>
          </p:cNvPr>
          <p:cNvSpPr/>
          <p:nvPr/>
        </p:nvSpPr>
        <p:spPr>
          <a:xfrm>
            <a:off x="1001118" y="2743199"/>
            <a:ext cx="2146527" cy="256487"/>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774420" y="3858314"/>
            <a:ext cx="2599921" cy="96610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cs typeface="Arial"/>
              </a:rPr>
              <a:t>Program (NSLP) and Program Year Being Reviewed</a:t>
            </a:r>
          </a:p>
        </p:txBody>
      </p:sp>
    </p:spTree>
    <p:extLst>
      <p:ext uri="{BB962C8B-B14F-4D97-AF65-F5344CB8AC3E}">
        <p14:creationId xmlns:p14="http://schemas.microsoft.com/office/powerpoint/2010/main" val="2849581671"/>
      </p:ext>
    </p:extLst>
  </p:cSld>
  <p:clrMapOvr>
    <a:masterClrMapping/>
  </p:clrMapOvr>
  <p:transition>
    <p:cut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Graphical user interface, text, application, table&#10;&#10;Description automatically generated">
            <a:extLst>
              <a:ext uri="{FF2B5EF4-FFF2-40B4-BE49-F238E27FC236}">
                <a16:creationId xmlns:a16="http://schemas.microsoft.com/office/drawing/2014/main" id="{83A59C0F-B277-AB5C-3F9E-0DE2525ABE80}"/>
              </a:ext>
            </a:extLst>
          </p:cNvPr>
          <p:cNvPicPr>
            <a:picLocks noChangeAspect="1"/>
          </p:cNvPicPr>
          <p:nvPr/>
        </p:nvPicPr>
        <p:blipFill rotWithShape="1">
          <a:blip r:embed="rId3"/>
          <a:srcRect l="16" r="46362" b="-4252"/>
          <a:stretch/>
        </p:blipFill>
        <p:spPr>
          <a:xfrm>
            <a:off x="684195" y="2369114"/>
            <a:ext cx="10755369" cy="1760777"/>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2">
            <a:extLst>
              <a:ext uri="{FF2B5EF4-FFF2-40B4-BE49-F238E27FC236}">
                <a16:creationId xmlns:a16="http://schemas.microsoft.com/office/drawing/2014/main" id="{48F727A6-DC7E-C0C3-F34B-CE22D26067EB}"/>
              </a:ext>
            </a:extLst>
          </p:cNvPr>
          <p:cNvSpPr/>
          <p:nvPr/>
        </p:nvSpPr>
        <p:spPr>
          <a:xfrm>
            <a:off x="3137830" y="2736761"/>
            <a:ext cx="1403708" cy="26292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2586469" y="3858315"/>
            <a:ext cx="2506430" cy="51884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solidFill>
                <a:latin typeface="Arial"/>
                <a:cs typeface="Arial"/>
              </a:rPr>
              <a:t>RA WBSCM ID Number</a:t>
            </a:r>
          </a:p>
        </p:txBody>
      </p:sp>
    </p:spTree>
    <p:extLst>
      <p:ext uri="{BB962C8B-B14F-4D97-AF65-F5344CB8AC3E}">
        <p14:creationId xmlns:p14="http://schemas.microsoft.com/office/powerpoint/2010/main" val="1681562494"/>
      </p:ext>
    </p:extLst>
  </p:cSld>
  <p:clrMapOvr>
    <a:masterClrMapping/>
  </p:clrMapOvr>
  <p:transition>
    <p:cut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Graphical user interface, text, application, table&#10;&#10;Description automatically generated">
            <a:extLst>
              <a:ext uri="{FF2B5EF4-FFF2-40B4-BE49-F238E27FC236}">
                <a16:creationId xmlns:a16="http://schemas.microsoft.com/office/drawing/2014/main" id="{0F0AFFCC-AD3E-3B58-D369-D2C4FE2C1D2B}"/>
              </a:ext>
            </a:extLst>
          </p:cNvPr>
          <p:cNvPicPr>
            <a:picLocks noChangeAspect="1"/>
          </p:cNvPicPr>
          <p:nvPr/>
        </p:nvPicPr>
        <p:blipFill rotWithShape="1">
          <a:blip r:embed="rId3"/>
          <a:srcRect l="16" r="46362" b="-4252"/>
          <a:stretch/>
        </p:blipFill>
        <p:spPr>
          <a:xfrm>
            <a:off x="684195" y="2369114"/>
            <a:ext cx="10755369" cy="1760777"/>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2">
            <a:extLst>
              <a:ext uri="{FF2B5EF4-FFF2-40B4-BE49-F238E27FC236}">
                <a16:creationId xmlns:a16="http://schemas.microsoft.com/office/drawing/2014/main" id="{48F727A6-DC7E-C0C3-F34B-CE22D26067EB}"/>
              </a:ext>
            </a:extLst>
          </p:cNvPr>
          <p:cNvSpPr/>
          <p:nvPr/>
        </p:nvSpPr>
        <p:spPr>
          <a:xfrm>
            <a:off x="4565657" y="2709392"/>
            <a:ext cx="2433020" cy="32107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4711169" y="3901344"/>
            <a:ext cx="2141995" cy="51884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a:solidFill>
                  <a:schemeClr val="tx1"/>
                </a:solidFill>
                <a:latin typeface="Arial"/>
                <a:cs typeface="Arial"/>
              </a:rPr>
              <a:t>RA Name and State</a:t>
            </a:r>
          </a:p>
        </p:txBody>
      </p:sp>
    </p:spTree>
    <p:extLst>
      <p:ext uri="{BB962C8B-B14F-4D97-AF65-F5344CB8AC3E}">
        <p14:creationId xmlns:p14="http://schemas.microsoft.com/office/powerpoint/2010/main" val="3799228201"/>
      </p:ext>
    </p:extLst>
  </p:cSld>
  <p:clrMapOvr>
    <a:masterClrMapping/>
  </p:clrMapOvr>
  <p:transition>
    <p:cut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Graphical user interface, text, application, table&#10;&#10;Description automatically generated">
            <a:extLst>
              <a:ext uri="{FF2B5EF4-FFF2-40B4-BE49-F238E27FC236}">
                <a16:creationId xmlns:a16="http://schemas.microsoft.com/office/drawing/2014/main" id="{8F93CD2E-8405-CB26-6ADE-05E52ABA773F}"/>
              </a:ext>
            </a:extLst>
          </p:cNvPr>
          <p:cNvPicPr>
            <a:picLocks noChangeAspect="1"/>
          </p:cNvPicPr>
          <p:nvPr/>
        </p:nvPicPr>
        <p:blipFill rotWithShape="1">
          <a:blip r:embed="rId3"/>
          <a:srcRect l="16" r="46362" b="-4252"/>
          <a:stretch/>
        </p:blipFill>
        <p:spPr>
          <a:xfrm>
            <a:off x="647909" y="1679686"/>
            <a:ext cx="10755369" cy="1760777"/>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2">
            <a:extLst>
              <a:ext uri="{FF2B5EF4-FFF2-40B4-BE49-F238E27FC236}">
                <a16:creationId xmlns:a16="http://schemas.microsoft.com/office/drawing/2014/main" id="{48F727A6-DC7E-C0C3-F34B-CE22D26067EB}"/>
              </a:ext>
            </a:extLst>
          </p:cNvPr>
          <p:cNvSpPr/>
          <p:nvPr/>
        </p:nvSpPr>
        <p:spPr>
          <a:xfrm>
            <a:off x="8060617" y="2304467"/>
            <a:ext cx="1263601" cy="26190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6949836" y="3273298"/>
            <a:ext cx="3784840" cy="203666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solidFill>
                <a:latin typeface="Arial"/>
                <a:ea typeface="+mn-lt"/>
                <a:cs typeface="+mn-lt"/>
              </a:rPr>
              <a:t>WBSCM ID for</a:t>
            </a:r>
            <a:r>
              <a:rPr lang="en-US" sz="1600" b="1">
                <a:solidFill>
                  <a:schemeClr val="tx1">
                    <a:lumMod val="95000"/>
                    <a:lumOff val="5000"/>
                  </a:schemeClr>
                </a:solidFill>
                <a:latin typeface="Arial"/>
                <a:ea typeface="+mn-lt"/>
                <a:cs typeface="Arial"/>
              </a:rPr>
              <a:t> business partner/ organization receiving materials.  </a:t>
            </a:r>
            <a:br>
              <a:rPr lang="en-US" sz="1600" b="1">
                <a:solidFill>
                  <a:schemeClr val="tx1">
                    <a:lumMod val="95000"/>
                    <a:lumOff val="5000"/>
                  </a:schemeClr>
                </a:solidFill>
                <a:latin typeface="Arial"/>
                <a:ea typeface="+mn-lt"/>
                <a:cs typeface="Arial"/>
              </a:rPr>
            </a:br>
            <a:br>
              <a:rPr lang="en-US" sz="1600" b="1">
                <a:solidFill>
                  <a:schemeClr val="tx1">
                    <a:lumMod val="95000"/>
                    <a:lumOff val="5000"/>
                  </a:schemeClr>
                </a:solidFill>
                <a:latin typeface="Arial"/>
                <a:ea typeface="+mn-lt"/>
                <a:cs typeface="Arial"/>
              </a:rPr>
            </a:br>
            <a:r>
              <a:rPr lang="en-US" sz="1600" b="1">
                <a:solidFill>
                  <a:schemeClr val="tx1">
                    <a:lumMod val="95000"/>
                    <a:lumOff val="5000"/>
                  </a:schemeClr>
                </a:solidFill>
                <a:latin typeface="Arial"/>
                <a:ea typeface="+mn-lt"/>
                <a:cs typeface="Arial"/>
              </a:rPr>
              <a:t>Can include: </a:t>
            </a:r>
            <a:endParaRPr lang="en-US" sz="1600">
              <a:solidFill>
                <a:schemeClr val="tx1">
                  <a:lumMod val="95000"/>
                  <a:lumOff val="5000"/>
                </a:schemeClr>
              </a:solidFill>
              <a:latin typeface="Arial"/>
              <a:ea typeface="+mn-lt"/>
              <a:cs typeface="+mn-lt"/>
            </a:endParaRPr>
          </a:p>
          <a:p>
            <a:pPr marL="285750" indent="-285750">
              <a:buFont typeface="Arial,Sans-Serif"/>
              <a:buChar char="•"/>
            </a:pPr>
            <a:r>
              <a:rPr lang="en-US" sz="1600" b="1">
                <a:solidFill>
                  <a:schemeClr val="tx1">
                    <a:lumMod val="95000"/>
                    <a:lumOff val="5000"/>
                  </a:schemeClr>
                </a:solidFill>
                <a:latin typeface="Arial"/>
                <a:ea typeface="+mn-lt"/>
                <a:cs typeface="Arial"/>
              </a:rPr>
              <a:t>State-Contracted Warehouse(s)</a:t>
            </a:r>
            <a:endParaRPr lang="en-US" sz="1600">
              <a:solidFill>
                <a:schemeClr val="tx1">
                  <a:lumMod val="95000"/>
                  <a:lumOff val="5000"/>
                </a:schemeClr>
              </a:solidFill>
              <a:latin typeface="Arial"/>
              <a:ea typeface="+mn-lt"/>
              <a:cs typeface="+mn-lt"/>
            </a:endParaRPr>
          </a:p>
          <a:p>
            <a:pPr marL="285750" indent="-285750">
              <a:buFont typeface="Arial,Sans-Serif"/>
              <a:buChar char="•"/>
            </a:pPr>
            <a:r>
              <a:rPr lang="en-US" sz="1600" b="1">
                <a:solidFill>
                  <a:schemeClr val="tx1">
                    <a:lumMod val="95000"/>
                    <a:lumOff val="5000"/>
                  </a:schemeClr>
                </a:solidFill>
                <a:latin typeface="Arial"/>
                <a:ea typeface="+mn-lt"/>
                <a:cs typeface="Arial"/>
              </a:rPr>
              <a:t>Direct Ship RA Warehouses</a:t>
            </a:r>
          </a:p>
          <a:p>
            <a:pPr marL="285750" indent="-285750">
              <a:buFont typeface="Arial,Sans-Serif"/>
              <a:buChar char="•"/>
            </a:pPr>
            <a:r>
              <a:rPr lang="en-US" sz="1600" b="1">
                <a:solidFill>
                  <a:schemeClr val="tx1">
                    <a:lumMod val="95000"/>
                    <a:lumOff val="5000"/>
                  </a:schemeClr>
                </a:solidFill>
                <a:latin typeface="Arial"/>
                <a:ea typeface="+mn-lt"/>
                <a:cs typeface="Arial"/>
              </a:rPr>
              <a:t>Processor</a:t>
            </a:r>
            <a:endParaRPr lang="en-US" sz="1600">
              <a:solidFill>
                <a:schemeClr val="tx1">
                  <a:lumMod val="95000"/>
                  <a:lumOff val="5000"/>
                </a:schemeClr>
              </a:solidFill>
              <a:ea typeface="+mn-lt"/>
              <a:cs typeface="+mn-lt"/>
            </a:endParaRPr>
          </a:p>
        </p:txBody>
      </p:sp>
    </p:spTree>
    <p:extLst>
      <p:ext uri="{BB962C8B-B14F-4D97-AF65-F5344CB8AC3E}">
        <p14:creationId xmlns:p14="http://schemas.microsoft.com/office/powerpoint/2010/main" val="856994314"/>
      </p:ext>
    </p:extLst>
  </p:cSld>
  <p:clrMapOvr>
    <a:masterClrMapping/>
  </p:clrMapOvr>
  <p:transition>
    <p:cut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5" name="Picture 5" descr="Graphical user interface, text, application, table&#10;&#10;Description automatically generated">
            <a:extLst>
              <a:ext uri="{FF2B5EF4-FFF2-40B4-BE49-F238E27FC236}">
                <a16:creationId xmlns:a16="http://schemas.microsoft.com/office/drawing/2014/main" id="{4B6ADF4B-C360-F1EC-3D93-42C483B47592}"/>
              </a:ext>
            </a:extLst>
          </p:cNvPr>
          <p:cNvPicPr>
            <a:picLocks noChangeAspect="1"/>
          </p:cNvPicPr>
          <p:nvPr/>
        </p:nvPicPr>
        <p:blipFill rotWithShape="1">
          <a:blip r:embed="rId3"/>
          <a:srcRect l="37180" r="2598" b="1757"/>
          <a:stretch/>
        </p:blipFill>
        <p:spPr>
          <a:xfrm>
            <a:off x="670754" y="2245460"/>
            <a:ext cx="10659924" cy="1464332"/>
          </a:xfrm>
          <a:prstGeom prst="rect">
            <a:avLst/>
          </a:prstGeom>
          <a:ln w="12700">
            <a:solidFill>
              <a:schemeClr val="tx1"/>
            </a:solidFill>
          </a:ln>
        </p:spPr>
      </p:pic>
      <p:sp>
        <p:nvSpPr>
          <p:cNvPr id="3" name="Rectangle 2">
            <a:extLst>
              <a:ext uri="{FF2B5EF4-FFF2-40B4-BE49-F238E27FC236}">
                <a16:creationId xmlns:a16="http://schemas.microsoft.com/office/drawing/2014/main" id="{48F727A6-DC7E-C0C3-F34B-CE22D26067EB}"/>
              </a:ext>
            </a:extLst>
          </p:cNvPr>
          <p:cNvSpPr/>
          <p:nvPr/>
        </p:nvSpPr>
        <p:spPr>
          <a:xfrm>
            <a:off x="1694818" y="2549769"/>
            <a:ext cx="1892443" cy="26300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670754" y="3593126"/>
            <a:ext cx="4364940" cy="185244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latin typeface="Arial"/>
                <a:ea typeface="+mn-lt"/>
                <a:cs typeface="+mn-lt"/>
              </a:rPr>
              <a:t>Will display name of the business partner/organization receiving materials. </a:t>
            </a:r>
            <a:br>
              <a:rPr lang="en-US" sz="1600" b="1">
                <a:solidFill>
                  <a:schemeClr val="tx1">
                    <a:lumMod val="95000"/>
                    <a:lumOff val="5000"/>
                  </a:schemeClr>
                </a:solidFill>
                <a:latin typeface="Arial"/>
                <a:ea typeface="+mn-lt"/>
                <a:cs typeface="+mn-lt"/>
              </a:rPr>
            </a:br>
            <a:r>
              <a:rPr lang="en-US" sz="1600" b="1">
                <a:solidFill>
                  <a:schemeClr val="tx1">
                    <a:lumMod val="95000"/>
                    <a:lumOff val="5000"/>
                  </a:schemeClr>
                </a:solidFill>
                <a:latin typeface="Arial"/>
                <a:ea typeface="+mn-lt"/>
                <a:cs typeface="+mn-lt"/>
              </a:rPr>
              <a:t> </a:t>
            </a:r>
            <a:br>
              <a:rPr lang="en-US" sz="1600" b="1">
                <a:latin typeface="Arial"/>
                <a:ea typeface="+mn-lt"/>
                <a:cs typeface="+mn-lt"/>
              </a:rPr>
            </a:br>
            <a:r>
              <a:rPr lang="en-US" sz="1600" b="1">
                <a:solidFill>
                  <a:schemeClr val="tx1">
                    <a:lumMod val="95000"/>
                    <a:lumOff val="5000"/>
                  </a:schemeClr>
                </a:solidFill>
                <a:latin typeface="Arial"/>
                <a:ea typeface="+mn-lt"/>
                <a:cs typeface="+mn-lt"/>
              </a:rPr>
              <a:t>Can include: </a:t>
            </a:r>
          </a:p>
          <a:p>
            <a:pPr marL="285750" indent="-285750">
              <a:buFont typeface="Arial"/>
              <a:buChar char="•"/>
            </a:pPr>
            <a:r>
              <a:rPr lang="en-US" sz="1600" b="1">
                <a:solidFill>
                  <a:schemeClr val="tx1">
                    <a:lumMod val="95000"/>
                    <a:lumOff val="5000"/>
                  </a:schemeClr>
                </a:solidFill>
                <a:latin typeface="Arial"/>
                <a:ea typeface="+mn-lt"/>
                <a:cs typeface="+mn-lt"/>
              </a:rPr>
              <a:t>State-Contracted Warehouse(s)</a:t>
            </a:r>
          </a:p>
          <a:p>
            <a:pPr marL="285750" indent="-285750">
              <a:buFont typeface="Arial"/>
              <a:buChar char="•"/>
            </a:pPr>
            <a:r>
              <a:rPr lang="en-US" sz="1600" b="1">
                <a:solidFill>
                  <a:schemeClr val="tx1">
                    <a:lumMod val="95000"/>
                    <a:lumOff val="5000"/>
                  </a:schemeClr>
                </a:solidFill>
                <a:latin typeface="Arial"/>
                <a:ea typeface="+mn-lt"/>
                <a:cs typeface="+mn-lt"/>
              </a:rPr>
              <a:t>Direct Ship RA Warehouses</a:t>
            </a:r>
            <a:endParaRPr lang="en-US" sz="1600" b="1">
              <a:solidFill>
                <a:schemeClr val="tx1">
                  <a:lumMod val="95000"/>
                  <a:lumOff val="5000"/>
                </a:schemeClr>
              </a:solidFill>
              <a:latin typeface="Arial"/>
              <a:cs typeface="Arial"/>
            </a:endParaRPr>
          </a:p>
          <a:p>
            <a:pPr marL="285750" indent="-285750">
              <a:buFont typeface="Arial"/>
              <a:buChar char="•"/>
            </a:pPr>
            <a:r>
              <a:rPr lang="en-US" sz="1600" b="1">
                <a:solidFill>
                  <a:schemeClr val="tx1">
                    <a:lumMod val="95000"/>
                    <a:lumOff val="5000"/>
                  </a:schemeClr>
                </a:solidFill>
                <a:latin typeface="Arial"/>
                <a:ea typeface="+mn-lt"/>
                <a:cs typeface="+mn-lt"/>
              </a:rPr>
              <a:t>Processor</a:t>
            </a:r>
          </a:p>
        </p:txBody>
      </p:sp>
    </p:spTree>
    <p:extLst>
      <p:ext uri="{BB962C8B-B14F-4D97-AF65-F5344CB8AC3E}">
        <p14:creationId xmlns:p14="http://schemas.microsoft.com/office/powerpoint/2010/main" val="2283569982"/>
      </p:ext>
    </p:extLst>
  </p:cSld>
  <p:clrMapOvr>
    <a:masterClrMapping/>
  </p:clrMapOvr>
  <p:transition>
    <p:cut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Graphical user interface, text, application, table&#10;&#10;Description automatically generated">
            <a:extLst>
              <a:ext uri="{FF2B5EF4-FFF2-40B4-BE49-F238E27FC236}">
                <a16:creationId xmlns:a16="http://schemas.microsoft.com/office/drawing/2014/main" id="{3E9CB397-0B95-59A4-F788-1110D18E9E87}"/>
              </a:ext>
            </a:extLst>
          </p:cNvPr>
          <p:cNvPicPr>
            <a:picLocks noChangeAspect="1"/>
          </p:cNvPicPr>
          <p:nvPr/>
        </p:nvPicPr>
        <p:blipFill rotWithShape="1">
          <a:blip r:embed="rId3"/>
          <a:srcRect l="37180" r="2598" b="1757"/>
          <a:stretch/>
        </p:blipFill>
        <p:spPr>
          <a:xfrm>
            <a:off x="670754" y="2245460"/>
            <a:ext cx="10659924" cy="1464332"/>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69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2">
            <a:extLst>
              <a:ext uri="{FF2B5EF4-FFF2-40B4-BE49-F238E27FC236}">
                <a16:creationId xmlns:a16="http://schemas.microsoft.com/office/drawing/2014/main" id="{48F727A6-DC7E-C0C3-F34B-CE22D26067EB}"/>
              </a:ext>
            </a:extLst>
          </p:cNvPr>
          <p:cNvSpPr/>
          <p:nvPr/>
        </p:nvSpPr>
        <p:spPr>
          <a:xfrm>
            <a:off x="3565397" y="2558562"/>
            <a:ext cx="1323126" cy="27256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3129699" y="3498547"/>
            <a:ext cx="2343145" cy="53540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latin typeface="Arial"/>
                <a:ea typeface="+mn-lt"/>
                <a:cs typeface="+mn-lt"/>
              </a:rPr>
              <a:t>Hide This Column</a:t>
            </a:r>
          </a:p>
          <a:p>
            <a:pPr algn="ctr"/>
            <a:r>
              <a:rPr lang="en-US" sz="1600" b="1">
                <a:solidFill>
                  <a:schemeClr val="tx1">
                    <a:lumMod val="95000"/>
                    <a:lumOff val="5000"/>
                  </a:schemeClr>
                </a:solidFill>
                <a:latin typeface="Arial"/>
                <a:ea typeface="+mn-lt"/>
                <a:cs typeface="+mn-lt"/>
              </a:rPr>
              <a:t>Not Needed</a:t>
            </a:r>
            <a:endParaRPr lang="en-US" b="1">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2404612738"/>
      </p:ext>
    </p:extLst>
  </p:cSld>
  <p:clrMapOvr>
    <a:masterClrMapping/>
  </p:clrMapOvr>
  <p:transition>
    <p:cut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ln w="28575">
            <a:solidFill>
              <a:schemeClr val="tx1"/>
            </a:solidFill>
          </a:ln>
        </p:spPr>
        <p:txBody>
          <a:bodyPr/>
          <a:lstStyle/>
          <a:p>
            <a:pPr algn="ctr"/>
            <a:r>
              <a:rPr lang="en-US" sz="4400"/>
              <a:t>Course Objectives and Outcomes</a:t>
            </a:r>
          </a:p>
        </p:txBody>
      </p:sp>
      <p:sp>
        <p:nvSpPr>
          <p:cNvPr id="3" name="Text Placeholder 2">
            <a:extLst>
              <a:ext uri="{FF2B5EF4-FFF2-40B4-BE49-F238E27FC236}">
                <a16:creationId xmlns:a16="http://schemas.microsoft.com/office/drawing/2014/main" id="{25629188-3CA9-45F2-9A13-FFEAE99E2172}"/>
              </a:ext>
            </a:extLst>
          </p:cNvPr>
          <p:cNvSpPr>
            <a:spLocks noGrp="1"/>
          </p:cNvSpPr>
          <p:nvPr>
            <p:ph type="body" sz="quarter" idx="14"/>
          </p:nvPr>
        </p:nvSpPr>
        <p:spPr>
          <a:xfrm>
            <a:off x="845481" y="1393829"/>
            <a:ext cx="9946920" cy="278331"/>
          </a:xfrm>
        </p:spPr>
        <p:txBody>
          <a:bodyPr lIns="91440" tIns="45720" rIns="91440" bIns="45720" anchor="t"/>
          <a:lstStyle/>
          <a:p>
            <a:r>
              <a:rPr lang="en-US" sz="2800">
                <a:solidFill>
                  <a:srgbClr val="404040"/>
                </a:solidFill>
                <a:latin typeface="Arial"/>
                <a:cs typeface="Arial"/>
              </a:rPr>
              <a:t>By the end of this course, participants will be able to:</a:t>
            </a:r>
          </a:p>
          <a:p>
            <a:endParaRPr lang="en-US"/>
          </a:p>
        </p:txBody>
      </p:sp>
      <p:sp>
        <p:nvSpPr>
          <p:cNvPr id="4" name="Text Placeholder 3">
            <a:extLst>
              <a:ext uri="{FF2B5EF4-FFF2-40B4-BE49-F238E27FC236}">
                <a16:creationId xmlns:a16="http://schemas.microsoft.com/office/drawing/2014/main" id="{A4D85ED8-FF86-4DC4-AE7F-CC69EFF8EDB7}"/>
              </a:ext>
            </a:extLst>
          </p:cNvPr>
          <p:cNvSpPr>
            <a:spLocks noGrp="1"/>
          </p:cNvSpPr>
          <p:nvPr>
            <p:ph type="body" sz="quarter" idx="15"/>
          </p:nvPr>
        </p:nvSpPr>
        <p:spPr>
          <a:xfrm>
            <a:off x="1002247" y="2006691"/>
            <a:ext cx="10194786" cy="3653281"/>
          </a:xfrm>
        </p:spPr>
        <p:txBody>
          <a:bodyPr lIns="91440" tIns="45720" rIns="91440" bIns="45720" anchor="t"/>
          <a:lstStyle/>
          <a:p>
            <a:pPr marL="457200" indent="-457200">
              <a:buFont typeface="Wingdings" panose="020B0604020202020204" pitchFamily="34" charset="0"/>
              <a:buChar char="q"/>
            </a:pPr>
            <a:r>
              <a:rPr lang="en-US" sz="2600">
                <a:latin typeface="Arial"/>
                <a:cs typeface="Arial"/>
              </a:rPr>
              <a:t>Understand how to access and execute the Entitlement/Bonus Reports (both summary and detailed). </a:t>
            </a:r>
            <a:endParaRPr lang="en-US" sz="2600">
              <a:latin typeface="Arial"/>
            </a:endParaRPr>
          </a:p>
          <a:p>
            <a:pPr marL="457200" indent="-457200">
              <a:buFont typeface="Wingdings" panose="020B0604020202020204" pitchFamily="34" charset="0"/>
              <a:buChar char="q"/>
            </a:pPr>
            <a:r>
              <a:rPr lang="en-US" sz="2600">
                <a:latin typeface="Arial"/>
                <a:cs typeface="Arial"/>
              </a:rPr>
              <a:t>Identify where to locate beginning entitlement balance, remaining entitlement balance and bonuses for current and previous school years.</a:t>
            </a:r>
            <a:endParaRPr lang="en-US" sz="2600">
              <a:latin typeface="Arial"/>
            </a:endParaRPr>
          </a:p>
          <a:p>
            <a:pPr marL="457200" indent="-457200">
              <a:buFont typeface="Wingdings" panose="020B0604020202020204" pitchFamily="34" charset="0"/>
              <a:buChar char="q"/>
            </a:pPr>
            <a:r>
              <a:rPr lang="en-US" sz="2600">
                <a:latin typeface="Arial"/>
                <a:cs typeface="Arial"/>
              </a:rPr>
              <a:t>Review how transactions impact entitlement.</a:t>
            </a:r>
            <a:br>
              <a:rPr lang="en-US" sz="2600">
                <a:latin typeface="Arial"/>
              </a:rPr>
            </a:br>
            <a:endParaRPr lang="en-US" sz="2600">
              <a:latin typeface="Aria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Tree>
    <p:extLst>
      <p:ext uri="{BB962C8B-B14F-4D97-AF65-F5344CB8AC3E}">
        <p14:creationId xmlns:p14="http://schemas.microsoft.com/office/powerpoint/2010/main" val="1556135901"/>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Graphical user interface, text, application, table&#10;&#10;Description automatically generated">
            <a:extLst>
              <a:ext uri="{FF2B5EF4-FFF2-40B4-BE49-F238E27FC236}">
                <a16:creationId xmlns:a16="http://schemas.microsoft.com/office/drawing/2014/main" id="{02696656-DE0A-85CF-7D24-D331BAD48A9E}"/>
              </a:ext>
            </a:extLst>
          </p:cNvPr>
          <p:cNvPicPr>
            <a:picLocks noChangeAspect="1"/>
          </p:cNvPicPr>
          <p:nvPr/>
        </p:nvPicPr>
        <p:blipFill rotWithShape="1">
          <a:blip r:embed="rId3"/>
          <a:srcRect l="37180" r="2598" b="1757"/>
          <a:stretch/>
        </p:blipFill>
        <p:spPr>
          <a:xfrm>
            <a:off x="670754" y="2245460"/>
            <a:ext cx="10659924" cy="1464332"/>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2">
            <a:extLst>
              <a:ext uri="{FF2B5EF4-FFF2-40B4-BE49-F238E27FC236}">
                <a16:creationId xmlns:a16="http://schemas.microsoft.com/office/drawing/2014/main" id="{48F727A6-DC7E-C0C3-F34B-CE22D26067EB}"/>
              </a:ext>
            </a:extLst>
          </p:cNvPr>
          <p:cNvSpPr/>
          <p:nvPr/>
        </p:nvSpPr>
        <p:spPr>
          <a:xfrm>
            <a:off x="4859951" y="2558562"/>
            <a:ext cx="1514472" cy="747346"/>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95C6500-E706-76C6-6621-28F832019A51}"/>
              </a:ext>
            </a:extLst>
          </p:cNvPr>
          <p:cNvSpPr/>
          <p:nvPr/>
        </p:nvSpPr>
        <p:spPr>
          <a:xfrm>
            <a:off x="4613518" y="3854426"/>
            <a:ext cx="2081734" cy="115509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latin typeface="Arial"/>
                <a:cs typeface="Arial"/>
              </a:rPr>
              <a:t>Hide This Column If Not Needed</a:t>
            </a:r>
          </a:p>
        </p:txBody>
      </p:sp>
    </p:spTree>
    <p:extLst>
      <p:ext uri="{BB962C8B-B14F-4D97-AF65-F5344CB8AC3E}">
        <p14:creationId xmlns:p14="http://schemas.microsoft.com/office/powerpoint/2010/main" val="1768884058"/>
      </p:ext>
    </p:extLst>
  </p:cSld>
  <p:clrMapOvr>
    <a:masterClrMapping/>
  </p:clrMapOvr>
  <p:transition>
    <p:cut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Graphical user interface, text, application, table&#10;&#10;Description automatically generated">
            <a:extLst>
              <a:ext uri="{FF2B5EF4-FFF2-40B4-BE49-F238E27FC236}">
                <a16:creationId xmlns:a16="http://schemas.microsoft.com/office/drawing/2014/main" id="{EEC869BD-D7D7-2B6D-F355-F83F0548ECD0}"/>
              </a:ext>
            </a:extLst>
          </p:cNvPr>
          <p:cNvPicPr>
            <a:picLocks noChangeAspect="1"/>
          </p:cNvPicPr>
          <p:nvPr/>
        </p:nvPicPr>
        <p:blipFill rotWithShape="1">
          <a:blip r:embed="rId3"/>
          <a:srcRect l="37180" r="2598" b="1757"/>
          <a:stretch/>
        </p:blipFill>
        <p:spPr>
          <a:xfrm>
            <a:off x="670754" y="2245460"/>
            <a:ext cx="10659924" cy="1464332"/>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2">
            <a:extLst>
              <a:ext uri="{FF2B5EF4-FFF2-40B4-BE49-F238E27FC236}">
                <a16:creationId xmlns:a16="http://schemas.microsoft.com/office/drawing/2014/main" id="{48F727A6-DC7E-C0C3-F34B-CE22D26067EB}"/>
              </a:ext>
            </a:extLst>
          </p:cNvPr>
          <p:cNvSpPr/>
          <p:nvPr/>
        </p:nvSpPr>
        <p:spPr>
          <a:xfrm>
            <a:off x="6364043" y="2567355"/>
            <a:ext cx="1214926" cy="72096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5944478" y="3895066"/>
            <a:ext cx="2081734" cy="115509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latin typeface="Arial"/>
                <a:cs typeface="Arial"/>
              </a:rPr>
              <a:t>Hide This Column If Not Needed</a:t>
            </a:r>
          </a:p>
        </p:txBody>
      </p:sp>
    </p:spTree>
    <p:extLst>
      <p:ext uri="{BB962C8B-B14F-4D97-AF65-F5344CB8AC3E}">
        <p14:creationId xmlns:p14="http://schemas.microsoft.com/office/powerpoint/2010/main" val="1665606538"/>
      </p:ext>
    </p:extLst>
  </p:cSld>
  <p:clrMapOvr>
    <a:masterClrMapping/>
  </p:clrMapOvr>
  <p:transition>
    <p:cut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Graphical user interface, text, application, table&#10;&#10;Description automatically generated">
            <a:extLst>
              <a:ext uri="{FF2B5EF4-FFF2-40B4-BE49-F238E27FC236}">
                <a16:creationId xmlns:a16="http://schemas.microsoft.com/office/drawing/2014/main" id="{80CF7F17-700A-89BD-04C2-745BCBFFFBA9}"/>
              </a:ext>
            </a:extLst>
          </p:cNvPr>
          <p:cNvPicPr>
            <a:picLocks noChangeAspect="1"/>
          </p:cNvPicPr>
          <p:nvPr/>
        </p:nvPicPr>
        <p:blipFill rotWithShape="1">
          <a:blip r:embed="rId3"/>
          <a:srcRect l="37180" r="2598" b="1757"/>
          <a:stretch/>
        </p:blipFill>
        <p:spPr>
          <a:xfrm>
            <a:off x="670754" y="2245460"/>
            <a:ext cx="10659924" cy="1464332"/>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6820045" y="3549453"/>
            <a:ext cx="3044797" cy="1189732"/>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latin typeface="Arial"/>
                <a:ea typeface="+mn-lt"/>
                <a:cs typeface="+mn-lt"/>
              </a:rPr>
              <a:t>Entitlement or Bonus</a:t>
            </a:r>
            <a:endParaRPr lang="en-US" b="1">
              <a:solidFill>
                <a:schemeClr val="tx1">
                  <a:lumMod val="95000"/>
                  <a:lumOff val="5000"/>
                </a:schemeClr>
              </a:solidFill>
              <a:latin typeface="Arial"/>
              <a:cs typeface="Arial"/>
            </a:endParaRPr>
          </a:p>
        </p:txBody>
      </p:sp>
      <p:sp>
        <p:nvSpPr>
          <p:cNvPr id="3" name="Rectangle 2">
            <a:extLst>
              <a:ext uri="{FF2B5EF4-FFF2-40B4-BE49-F238E27FC236}">
                <a16:creationId xmlns:a16="http://schemas.microsoft.com/office/drawing/2014/main" id="{48F727A6-DC7E-C0C3-F34B-CE22D26067EB}"/>
              </a:ext>
            </a:extLst>
          </p:cNvPr>
          <p:cNvSpPr/>
          <p:nvPr/>
        </p:nvSpPr>
        <p:spPr>
          <a:xfrm>
            <a:off x="7547055" y="2539939"/>
            <a:ext cx="1421099" cy="75947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188785"/>
      </p:ext>
    </p:extLst>
  </p:cSld>
  <p:clrMapOvr>
    <a:masterClrMapping/>
  </p:clrMapOvr>
  <p:transition>
    <p:cut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Graphical user interface, text, application, table&#10;&#10;Description automatically generated">
            <a:extLst>
              <a:ext uri="{FF2B5EF4-FFF2-40B4-BE49-F238E27FC236}">
                <a16:creationId xmlns:a16="http://schemas.microsoft.com/office/drawing/2014/main" id="{F254127E-699C-80EF-DEE4-693E681121A2}"/>
              </a:ext>
            </a:extLst>
          </p:cNvPr>
          <p:cNvPicPr>
            <a:picLocks noChangeAspect="1"/>
          </p:cNvPicPr>
          <p:nvPr/>
        </p:nvPicPr>
        <p:blipFill rotWithShape="1">
          <a:blip r:embed="rId3"/>
          <a:srcRect l="37180" r="2598" b="1757"/>
          <a:stretch/>
        </p:blipFill>
        <p:spPr>
          <a:xfrm>
            <a:off x="670754" y="2245460"/>
            <a:ext cx="10659924" cy="1464332"/>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8455843" y="3602207"/>
            <a:ext cx="1904215" cy="91640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latin typeface="Arial"/>
                <a:cs typeface="Arial"/>
              </a:rPr>
              <a:t>Date Materials Were Ordered</a:t>
            </a:r>
          </a:p>
        </p:txBody>
      </p:sp>
      <p:sp>
        <p:nvSpPr>
          <p:cNvPr id="3" name="Rectangle 2">
            <a:extLst>
              <a:ext uri="{FF2B5EF4-FFF2-40B4-BE49-F238E27FC236}">
                <a16:creationId xmlns:a16="http://schemas.microsoft.com/office/drawing/2014/main" id="{48F727A6-DC7E-C0C3-F34B-CE22D26067EB}"/>
              </a:ext>
            </a:extLst>
          </p:cNvPr>
          <p:cNvSpPr/>
          <p:nvPr/>
        </p:nvSpPr>
        <p:spPr>
          <a:xfrm>
            <a:off x="8986700" y="2564296"/>
            <a:ext cx="1018946" cy="76798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542347"/>
      </p:ext>
    </p:extLst>
  </p:cSld>
  <p:clrMapOvr>
    <a:masterClrMapping/>
  </p:clrMapOvr>
  <p:transition>
    <p:cut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Graphical user interface, text, application, table&#10;&#10;Description automatically generated">
            <a:extLst>
              <a:ext uri="{FF2B5EF4-FFF2-40B4-BE49-F238E27FC236}">
                <a16:creationId xmlns:a16="http://schemas.microsoft.com/office/drawing/2014/main" id="{5C0B09B8-2270-CAD6-6FA0-8D715AAC8482}"/>
              </a:ext>
            </a:extLst>
          </p:cNvPr>
          <p:cNvPicPr>
            <a:picLocks noChangeAspect="1"/>
          </p:cNvPicPr>
          <p:nvPr/>
        </p:nvPicPr>
        <p:blipFill rotWithShape="1">
          <a:blip r:embed="rId3"/>
          <a:srcRect l="37180" r="2598" b="1757"/>
          <a:stretch/>
        </p:blipFill>
        <p:spPr>
          <a:xfrm>
            <a:off x="670754" y="2245460"/>
            <a:ext cx="10659924" cy="1464332"/>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Rectangle 2">
            <a:extLst>
              <a:ext uri="{FF2B5EF4-FFF2-40B4-BE49-F238E27FC236}">
                <a16:creationId xmlns:a16="http://schemas.microsoft.com/office/drawing/2014/main" id="{48F727A6-DC7E-C0C3-F34B-CE22D26067EB}"/>
              </a:ext>
            </a:extLst>
          </p:cNvPr>
          <p:cNvSpPr/>
          <p:nvPr/>
        </p:nvSpPr>
        <p:spPr>
          <a:xfrm>
            <a:off x="9977923" y="2559961"/>
            <a:ext cx="1326572" cy="781116"/>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BEAF7C9-2A9F-5321-A31B-AB3E73E51E7A}"/>
              </a:ext>
            </a:extLst>
          </p:cNvPr>
          <p:cNvSpPr/>
          <p:nvPr/>
        </p:nvSpPr>
        <p:spPr>
          <a:xfrm>
            <a:off x="9647920" y="3655578"/>
            <a:ext cx="1858837" cy="91640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a:solidFill>
                  <a:schemeClr val="tx1">
                    <a:lumMod val="95000"/>
                    <a:lumOff val="5000"/>
                  </a:schemeClr>
                </a:solidFill>
                <a:latin typeface="Arial"/>
                <a:cs typeface="Arial"/>
              </a:rPr>
              <a:t>Hide Column If Not Needed</a:t>
            </a:r>
          </a:p>
        </p:txBody>
      </p:sp>
    </p:spTree>
    <p:extLst>
      <p:ext uri="{BB962C8B-B14F-4D97-AF65-F5344CB8AC3E}">
        <p14:creationId xmlns:p14="http://schemas.microsoft.com/office/powerpoint/2010/main" val="919000518"/>
      </p:ext>
    </p:extLst>
  </p:cSld>
  <p:clrMapOvr>
    <a:masterClrMapping/>
  </p:clrMapOvr>
  <p:transition>
    <p:cut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9" descr="Table&#10;&#10;Description automatically generated">
            <a:extLst>
              <a:ext uri="{FF2B5EF4-FFF2-40B4-BE49-F238E27FC236}">
                <a16:creationId xmlns:a16="http://schemas.microsoft.com/office/drawing/2014/main" id="{A7EED386-DB23-3995-3253-AB15FCB9454B}"/>
              </a:ext>
            </a:extLst>
          </p:cNvPr>
          <p:cNvPicPr>
            <a:picLocks noChangeAspect="1"/>
          </p:cNvPicPr>
          <p:nvPr/>
        </p:nvPicPr>
        <p:blipFill rotWithShape="1">
          <a:blip r:embed="rId3"/>
          <a:srcRect r="42930" b="-4102"/>
          <a:stretch/>
        </p:blipFill>
        <p:spPr>
          <a:xfrm>
            <a:off x="584462" y="2495031"/>
            <a:ext cx="10819842" cy="1562619"/>
          </a:xfrm>
          <a:prstGeom prst="rect">
            <a:avLst/>
          </a:prstGeom>
          <a:ln w="12700">
            <a:solidFill>
              <a:schemeClr val="tx1"/>
            </a:solidFill>
          </a:ln>
        </p:spPr>
      </p:pic>
      <p:sp>
        <p:nvSpPr>
          <p:cNvPr id="4" name="Rectangle 3">
            <a:extLst>
              <a:ext uri="{FF2B5EF4-FFF2-40B4-BE49-F238E27FC236}">
                <a16:creationId xmlns:a16="http://schemas.microsoft.com/office/drawing/2014/main" id="{4164BA89-72A4-FAF2-4779-8EAB7A07F620}"/>
              </a:ext>
            </a:extLst>
          </p:cNvPr>
          <p:cNvSpPr/>
          <p:nvPr/>
        </p:nvSpPr>
        <p:spPr>
          <a:xfrm>
            <a:off x="877831" y="2844787"/>
            <a:ext cx="1636769" cy="86996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375071" y="4047490"/>
            <a:ext cx="3482553" cy="2084763"/>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a:buChar char="•"/>
            </a:pPr>
            <a:r>
              <a:rPr lang="en-US" sz="1600" b="1">
                <a:solidFill>
                  <a:schemeClr val="tx1">
                    <a:lumMod val="95000"/>
                    <a:lumOff val="5000"/>
                  </a:schemeClr>
                </a:solidFill>
                <a:latin typeface="Arial"/>
                <a:ea typeface="+mn-lt"/>
                <a:cs typeface="+mn-lt"/>
              </a:rPr>
              <a:t>USDA assigned Sales Order # (i.e., 5000…)</a:t>
            </a:r>
            <a:br>
              <a:rPr lang="en-US" sz="1600" b="1">
                <a:solidFill>
                  <a:schemeClr val="tx1">
                    <a:lumMod val="95000"/>
                    <a:lumOff val="5000"/>
                  </a:schemeClr>
                </a:solidFill>
                <a:latin typeface="Arial"/>
                <a:ea typeface="+mn-lt"/>
                <a:cs typeface="+mn-lt"/>
              </a:rPr>
            </a:br>
            <a:endParaRPr lang="en-US" sz="1600" b="1">
              <a:solidFill>
                <a:schemeClr val="tx1">
                  <a:lumMod val="95000"/>
                  <a:lumOff val="5000"/>
                </a:schemeClr>
              </a:solidFill>
              <a:latin typeface="Arial"/>
              <a:ea typeface="+mn-lt"/>
              <a:cs typeface="+mn-lt"/>
            </a:endParaRPr>
          </a:p>
          <a:p>
            <a:pPr marL="285750" indent="-285750">
              <a:buFont typeface="Arial"/>
              <a:buChar char="•"/>
            </a:pPr>
            <a:r>
              <a:rPr lang="en-US" sz="1600" b="1">
                <a:solidFill>
                  <a:schemeClr val="tx1"/>
                </a:solidFill>
                <a:latin typeface="Arial"/>
                <a:ea typeface="+mn-lt"/>
                <a:cs typeface="+mn-lt"/>
              </a:rPr>
              <a:t>WBSCM designates this number after TDA submits RA requests.</a:t>
            </a:r>
            <a:br>
              <a:rPr lang="en-US" sz="1600" b="1">
                <a:latin typeface="Arial"/>
                <a:ea typeface="+mn-lt"/>
                <a:cs typeface="+mn-lt"/>
              </a:rPr>
            </a:br>
            <a:endParaRPr lang="en-US" sz="1600" b="1">
              <a:solidFill>
                <a:schemeClr val="tx1">
                  <a:lumMod val="95000"/>
                  <a:lumOff val="5000"/>
                </a:schemeClr>
              </a:solidFill>
              <a:latin typeface="Arial"/>
              <a:ea typeface="+mn-lt"/>
              <a:cs typeface="+mn-lt"/>
            </a:endParaRPr>
          </a:p>
          <a:p>
            <a:pPr marL="285750" indent="-285750">
              <a:buFont typeface="Arial"/>
              <a:buChar char="•"/>
            </a:pPr>
            <a:r>
              <a:rPr lang="en-US" sz="1600" b="1">
                <a:solidFill>
                  <a:schemeClr val="tx1">
                    <a:lumMod val="95000"/>
                    <a:lumOff val="5000"/>
                  </a:schemeClr>
                </a:solidFill>
                <a:latin typeface="Arial"/>
                <a:cs typeface="Arial"/>
              </a:rPr>
              <a:t>All SOs begin with the #5.</a:t>
            </a:r>
          </a:p>
        </p:txBody>
      </p:sp>
    </p:spTree>
    <p:extLst>
      <p:ext uri="{BB962C8B-B14F-4D97-AF65-F5344CB8AC3E}">
        <p14:creationId xmlns:p14="http://schemas.microsoft.com/office/powerpoint/2010/main" val="837652754"/>
      </p:ext>
    </p:extLst>
  </p:cSld>
  <p:clrMapOvr>
    <a:masterClrMapping/>
  </p:clrMapOvr>
  <p:transition>
    <p:cut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0214BCA4-A8AB-6E6C-9328-C5AAFCDFE16C}"/>
              </a:ext>
            </a:extLst>
          </p:cNvPr>
          <p:cNvPicPr>
            <a:picLocks noChangeAspect="1"/>
          </p:cNvPicPr>
          <p:nvPr/>
        </p:nvPicPr>
        <p:blipFill rotWithShape="1">
          <a:blip r:embed="rId3"/>
          <a:srcRect r="42930" b="-4102"/>
          <a:stretch/>
        </p:blipFill>
        <p:spPr>
          <a:xfrm>
            <a:off x="584462" y="2495031"/>
            <a:ext cx="10819842" cy="1562619"/>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1461291" y="4403870"/>
            <a:ext cx="3475608" cy="140474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a:buChar char="•"/>
            </a:pPr>
            <a:r>
              <a:rPr lang="en-US" sz="1600" b="1">
                <a:solidFill>
                  <a:schemeClr val="tx1">
                    <a:lumMod val="95000"/>
                    <a:lumOff val="5000"/>
                  </a:schemeClr>
                </a:solidFill>
                <a:latin typeface="Arial"/>
                <a:ea typeface="+mn-lt"/>
                <a:cs typeface="+mn-lt"/>
              </a:rPr>
              <a:t>Suffix to Sales Order designating specific delivery stop. </a:t>
            </a:r>
          </a:p>
        </p:txBody>
      </p:sp>
      <p:sp>
        <p:nvSpPr>
          <p:cNvPr id="4" name="Rectangle 3">
            <a:extLst>
              <a:ext uri="{FF2B5EF4-FFF2-40B4-BE49-F238E27FC236}">
                <a16:creationId xmlns:a16="http://schemas.microsoft.com/office/drawing/2014/main" id="{4164BA89-72A4-FAF2-4779-8EAB7A07F620}"/>
              </a:ext>
            </a:extLst>
          </p:cNvPr>
          <p:cNvSpPr/>
          <p:nvPr/>
        </p:nvSpPr>
        <p:spPr>
          <a:xfrm>
            <a:off x="2494407" y="2841251"/>
            <a:ext cx="1409377" cy="84424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1032022"/>
      </p:ext>
    </p:extLst>
  </p:cSld>
  <p:clrMapOvr>
    <a:masterClrMapping/>
  </p:clrMapOvr>
  <p:transition>
    <p:cut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1FBF0681-603C-F2EC-B33A-758BC32E3BD1}"/>
              </a:ext>
            </a:extLst>
          </p:cNvPr>
          <p:cNvPicPr>
            <a:picLocks noChangeAspect="1"/>
          </p:cNvPicPr>
          <p:nvPr/>
        </p:nvPicPr>
        <p:blipFill rotWithShape="1">
          <a:blip r:embed="rId3"/>
          <a:srcRect r="42930" b="-4102"/>
          <a:stretch/>
        </p:blipFill>
        <p:spPr>
          <a:xfrm>
            <a:off x="484528" y="1333294"/>
            <a:ext cx="10819842" cy="1562619"/>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3">
            <a:extLst>
              <a:ext uri="{FF2B5EF4-FFF2-40B4-BE49-F238E27FC236}">
                <a16:creationId xmlns:a16="http://schemas.microsoft.com/office/drawing/2014/main" id="{4164BA89-72A4-FAF2-4779-8EAB7A07F620}"/>
              </a:ext>
            </a:extLst>
          </p:cNvPr>
          <p:cNvSpPr/>
          <p:nvPr/>
        </p:nvSpPr>
        <p:spPr>
          <a:xfrm>
            <a:off x="3755831" y="1711424"/>
            <a:ext cx="1509848" cy="84424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3" name="Table 6">
            <a:extLst>
              <a:ext uri="{FF2B5EF4-FFF2-40B4-BE49-F238E27FC236}">
                <a16:creationId xmlns:a16="http://schemas.microsoft.com/office/drawing/2014/main" id="{6B4A8EB7-3BA4-C61E-E339-3692F7A094E5}"/>
              </a:ext>
            </a:extLst>
          </p:cNvPr>
          <p:cNvGraphicFramePr>
            <a:graphicFrameLocks noGrp="1"/>
          </p:cNvGraphicFramePr>
          <p:nvPr>
            <p:extLst>
              <p:ext uri="{D42A27DB-BD31-4B8C-83A1-F6EECF244321}">
                <p14:modId xmlns:p14="http://schemas.microsoft.com/office/powerpoint/2010/main" val="2913446425"/>
              </p:ext>
            </p:extLst>
          </p:nvPr>
        </p:nvGraphicFramePr>
        <p:xfrm>
          <a:off x="587828" y="2688771"/>
          <a:ext cx="10613011" cy="3596276"/>
        </p:xfrm>
        <a:graphic>
          <a:graphicData uri="http://schemas.openxmlformats.org/drawingml/2006/table">
            <a:tbl>
              <a:tblPr firstRow="1" bandRow="1">
                <a:tableStyleId>{5C22544A-7EE6-4342-B048-85BDC9FD1C3A}</a:tableStyleId>
              </a:tblPr>
              <a:tblGrid>
                <a:gridCol w="3219886">
                  <a:extLst>
                    <a:ext uri="{9D8B030D-6E8A-4147-A177-3AD203B41FA5}">
                      <a16:colId xmlns:a16="http://schemas.microsoft.com/office/drawing/2014/main" val="722375743"/>
                    </a:ext>
                  </a:extLst>
                </a:gridCol>
                <a:gridCol w="7393125">
                  <a:extLst>
                    <a:ext uri="{9D8B030D-6E8A-4147-A177-3AD203B41FA5}">
                      <a16:colId xmlns:a16="http://schemas.microsoft.com/office/drawing/2014/main" val="2353200917"/>
                    </a:ext>
                  </a:extLst>
                </a:gridCol>
              </a:tblGrid>
              <a:tr h="375557">
                <a:tc gridSpan="2">
                  <a:txBody>
                    <a:bodyPr/>
                    <a:lstStyle/>
                    <a:p>
                      <a:pPr lvl="0" algn="ctr">
                        <a:buNone/>
                      </a:pPr>
                      <a:r>
                        <a:rPr lang="en-US" sz="1800" b="1" i="0" u="none" strike="noStrike" noProof="0">
                          <a:solidFill>
                            <a:schemeClr val="tx1">
                              <a:lumMod val="95000"/>
                              <a:lumOff val="5000"/>
                            </a:schemeClr>
                          </a:solidFill>
                          <a:latin typeface="Arial"/>
                        </a:rPr>
                        <a:t>Status of the Order</a:t>
                      </a:r>
                    </a:p>
                  </a:txBody>
                  <a:tcPr>
                    <a:lnL w="28575">
                      <a:solidFill>
                        <a:schemeClr val="tx1"/>
                      </a:solidFill>
                    </a:lnL>
                    <a:lnR w="28575">
                      <a:solidFill>
                        <a:schemeClr val="tx1"/>
                      </a:solidFill>
                    </a:lnR>
                    <a:lnT w="28575">
                      <a:solidFill>
                        <a:schemeClr val="tx1"/>
                      </a:solidFill>
                    </a:lnT>
                    <a:lnB w="3175">
                      <a:solidFill>
                        <a:schemeClr val="tx1"/>
                      </a:solidFill>
                    </a:lnB>
                    <a:solidFill>
                      <a:schemeClr val="bg2">
                        <a:lumMod val="90000"/>
                      </a:schemeClr>
                    </a:solidFill>
                  </a:tcPr>
                </a:tc>
                <a:tc hMerge="1">
                  <a:txBody>
                    <a:bodyPr/>
                    <a:lstStyle/>
                    <a:p>
                      <a:endParaRPr lang="en-US"/>
                    </a:p>
                  </a:txBody>
                  <a:tcPr>
                    <a:lnL w="57150">
                      <a:solidFill>
                        <a:schemeClr val="tx1"/>
                      </a:solidFill>
                    </a:lnL>
                    <a:lnR w="57150">
                      <a:solidFill>
                        <a:schemeClr val="tx1"/>
                      </a:solidFill>
                    </a:lnR>
                    <a:lnT w="57150">
                      <a:solidFill>
                        <a:schemeClr val="tx1"/>
                      </a:solidFill>
                    </a:lnT>
                    <a:lnB w="12700">
                      <a:solidFill>
                        <a:schemeClr val="tx1"/>
                      </a:solidFill>
                    </a:lnB>
                    <a:solidFill>
                      <a:schemeClr val="accent6"/>
                    </a:solidFill>
                  </a:tcPr>
                </a:tc>
                <a:extLst>
                  <a:ext uri="{0D108BD9-81ED-4DB2-BD59-A6C34878D82A}">
                    <a16:rowId xmlns:a16="http://schemas.microsoft.com/office/drawing/2014/main" val="2099157817"/>
                  </a:ext>
                </a:extLst>
              </a:tr>
              <a:tr h="370840">
                <a:tc>
                  <a:txBody>
                    <a:bodyPr/>
                    <a:lstStyle/>
                    <a:p>
                      <a:pPr marL="0" marR="0" lvl="0" indent="0" algn="l">
                        <a:lnSpc>
                          <a:spcPct val="100000"/>
                        </a:lnSpc>
                        <a:spcBef>
                          <a:spcPts val="0"/>
                        </a:spcBef>
                        <a:spcAft>
                          <a:spcPts val="0"/>
                        </a:spcAft>
                        <a:buNone/>
                      </a:pPr>
                      <a:r>
                        <a:rPr lang="en-US" sz="1600" b="1" i="0" u="none" strike="noStrike" noProof="0">
                          <a:solidFill>
                            <a:schemeClr val="tx1">
                              <a:lumMod val="95000"/>
                              <a:lumOff val="5000"/>
                            </a:schemeClr>
                          </a:solidFill>
                          <a:latin typeface="Arial"/>
                        </a:rPr>
                        <a:t>1) Approved by SDA (TDA)*</a:t>
                      </a:r>
                      <a:endParaRPr lang="en-US" sz="1600" b="1"/>
                    </a:p>
                  </a:txBody>
                  <a:tcPr>
                    <a:lnL w="28575">
                      <a:solidFill>
                        <a:schemeClr val="tx1"/>
                      </a:solidFill>
                    </a:lnL>
                    <a:lnR w="3175" cap="flat" cmpd="sng" algn="ctr">
                      <a:solidFill>
                        <a:schemeClr val="tx1"/>
                      </a:solidFill>
                      <a:prstDash val="solid"/>
                      <a:round/>
                      <a:headEnd type="none" w="med" len="med"/>
                      <a:tailEnd type="none" w="med" len="med"/>
                    </a:lnR>
                    <a:lnT w="3175">
                      <a:solidFill>
                        <a:schemeClr val="tx1"/>
                      </a:solidFill>
                    </a:lnT>
                    <a:lnB w="3175" cap="flat" cmpd="sng" algn="ctr">
                      <a:solidFill>
                        <a:schemeClr val="tx1"/>
                      </a:solidFill>
                      <a:prstDash val="solid"/>
                      <a:round/>
                      <a:headEnd type="none" w="med" len="med"/>
                      <a:tailEnd type="none" w="med" len="med"/>
                    </a:lnB>
                    <a:solidFill>
                      <a:srgbClr val="FFFF00"/>
                    </a:solidFill>
                  </a:tcPr>
                </a:tc>
                <a:tc>
                  <a:txBody>
                    <a:bodyPr/>
                    <a:lstStyle/>
                    <a:p>
                      <a:pPr marL="0" lvl="0" indent="0" algn="l">
                        <a:lnSpc>
                          <a:spcPct val="100000"/>
                        </a:lnSpc>
                        <a:spcBef>
                          <a:spcPts val="0"/>
                        </a:spcBef>
                        <a:spcAft>
                          <a:spcPts val="0"/>
                        </a:spcAft>
                        <a:buNone/>
                      </a:pPr>
                      <a:r>
                        <a:rPr lang="en-US" sz="1600" b="1" i="0" u="none" strike="noStrike" noProof="0">
                          <a:solidFill>
                            <a:schemeClr val="tx1">
                              <a:lumMod val="95000"/>
                              <a:lumOff val="5000"/>
                            </a:schemeClr>
                          </a:solidFill>
                          <a:latin typeface="Arial"/>
                        </a:rPr>
                        <a:t>Requisition has been processed and approved by SDA (TDA) and sent to USDA (modifications and cancellations can still be accessed at this point).</a:t>
                      </a:r>
                    </a:p>
                  </a:txBody>
                  <a:tcPr>
                    <a:lnL w="3175">
                      <a:solidFill>
                        <a:schemeClr val="tx1"/>
                      </a:solidFill>
                    </a:lnL>
                    <a:lnR w="28575">
                      <a:solidFill>
                        <a:schemeClr val="tx1"/>
                      </a:solidFill>
                    </a:lnR>
                    <a:lnT w="3175">
                      <a:solidFill>
                        <a:schemeClr val="tx1"/>
                      </a:solidFill>
                    </a:lnT>
                    <a:lnB w="3175">
                      <a:solidFill>
                        <a:schemeClr val="tx1"/>
                      </a:solidFill>
                    </a:lnB>
                    <a:solidFill>
                      <a:srgbClr val="FFFF00"/>
                    </a:solidFill>
                  </a:tcPr>
                </a:tc>
                <a:extLst>
                  <a:ext uri="{0D108BD9-81ED-4DB2-BD59-A6C34878D82A}">
                    <a16:rowId xmlns:a16="http://schemas.microsoft.com/office/drawing/2014/main" val="37592042"/>
                  </a:ext>
                </a:extLst>
              </a:tr>
              <a:tr h="370839">
                <a:tc>
                  <a:txBody>
                    <a:bodyPr/>
                    <a:lstStyle/>
                    <a:p>
                      <a:pPr marL="0" lvl="0" indent="0" algn="l">
                        <a:lnSpc>
                          <a:spcPct val="100000"/>
                        </a:lnSpc>
                        <a:spcBef>
                          <a:spcPts val="0"/>
                        </a:spcBef>
                        <a:spcAft>
                          <a:spcPts val="0"/>
                        </a:spcAft>
                        <a:buNone/>
                      </a:pPr>
                      <a:r>
                        <a:rPr lang="en-US" sz="1600" b="1" i="0" u="none" strike="noStrike" noProof="0">
                          <a:solidFill>
                            <a:schemeClr val="tx1">
                              <a:lumMod val="95000"/>
                              <a:lumOff val="5000"/>
                            </a:schemeClr>
                          </a:solidFill>
                          <a:latin typeface="Arial"/>
                        </a:rPr>
                        <a:t>2) Approved by SPA</a:t>
                      </a:r>
                    </a:p>
                  </a:txBody>
                  <a:tcPr>
                    <a:lnL w="28575">
                      <a:solidFill>
                        <a:schemeClr val="tx1"/>
                      </a:solidFill>
                    </a:lnL>
                    <a:lnR w="3174">
                      <a:solidFill>
                        <a:schemeClr val="tx1"/>
                      </a:solidFill>
                    </a:lnR>
                    <a:lnT w="3175" cap="flat" cmpd="sng" algn="ctr">
                      <a:solidFill>
                        <a:schemeClr val="tx1"/>
                      </a:solidFill>
                      <a:prstDash val="solid"/>
                      <a:round/>
                      <a:headEnd type="none" w="med" len="med"/>
                      <a:tailEnd type="none" w="med" len="med"/>
                    </a:lnT>
                    <a:lnB w="3174">
                      <a:solidFill>
                        <a:schemeClr val="tx1"/>
                      </a:solidFill>
                    </a:lnB>
                    <a:solidFill>
                      <a:srgbClr val="FFFF00"/>
                    </a:solidFill>
                  </a:tcPr>
                </a:tc>
                <a:tc>
                  <a:txBody>
                    <a:bodyPr/>
                    <a:lstStyle/>
                    <a:p>
                      <a:pPr marL="0" lvl="0" indent="0" algn="l">
                        <a:lnSpc>
                          <a:spcPct val="100000"/>
                        </a:lnSpc>
                        <a:spcBef>
                          <a:spcPts val="0"/>
                        </a:spcBef>
                        <a:spcAft>
                          <a:spcPts val="0"/>
                        </a:spcAft>
                        <a:buNone/>
                      </a:pPr>
                      <a:r>
                        <a:rPr lang="en-US" sz="1600" b="1" i="0" u="none" strike="noStrike" noProof="0">
                          <a:solidFill>
                            <a:schemeClr val="tx1">
                              <a:lumMod val="95000"/>
                              <a:lumOff val="5000"/>
                            </a:schemeClr>
                          </a:solidFill>
                          <a:latin typeface="Arial"/>
                        </a:rPr>
                        <a:t>Order is being finalized and prepared for procurement by USDA. This leads to "On Invitation" and/or "Purchased" status.</a:t>
                      </a:r>
                    </a:p>
                  </a:txBody>
                  <a:tcPr>
                    <a:lnL w="3174">
                      <a:solidFill>
                        <a:schemeClr val="tx1"/>
                      </a:solidFill>
                    </a:lnL>
                    <a:lnR w="28575">
                      <a:solidFill>
                        <a:schemeClr val="tx1"/>
                      </a:solidFill>
                    </a:lnR>
                    <a:lnT w="3175" cap="flat" cmpd="sng" algn="ctr">
                      <a:solidFill>
                        <a:schemeClr val="tx1"/>
                      </a:solidFill>
                      <a:prstDash val="solid"/>
                      <a:round/>
                      <a:headEnd type="none" w="med" len="med"/>
                      <a:tailEnd type="none" w="med" len="med"/>
                    </a:lnT>
                    <a:lnB w="3174">
                      <a:solidFill>
                        <a:schemeClr val="tx1"/>
                      </a:solidFill>
                    </a:lnB>
                    <a:solidFill>
                      <a:srgbClr val="FFFF00"/>
                    </a:solidFill>
                  </a:tcPr>
                </a:tc>
                <a:extLst>
                  <a:ext uri="{0D108BD9-81ED-4DB2-BD59-A6C34878D82A}">
                    <a16:rowId xmlns:a16="http://schemas.microsoft.com/office/drawing/2014/main" val="378013425"/>
                  </a:ext>
                </a:extLst>
              </a:tr>
              <a:tr h="370840">
                <a:tc>
                  <a:txBody>
                    <a:bodyPr/>
                    <a:lstStyle/>
                    <a:p>
                      <a:pPr marL="0" marR="0" lvl="0" indent="0" algn="l">
                        <a:lnSpc>
                          <a:spcPct val="100000"/>
                        </a:lnSpc>
                        <a:spcBef>
                          <a:spcPts val="0"/>
                        </a:spcBef>
                        <a:spcAft>
                          <a:spcPts val="0"/>
                        </a:spcAft>
                        <a:buNone/>
                      </a:pPr>
                      <a:r>
                        <a:rPr lang="en-US" sz="1600" b="1" i="0" u="none" strike="noStrike" noProof="0">
                          <a:solidFill>
                            <a:schemeClr val="tx1">
                              <a:lumMod val="95000"/>
                              <a:lumOff val="5000"/>
                            </a:schemeClr>
                          </a:solidFill>
                          <a:latin typeface="Arial"/>
                        </a:rPr>
                        <a:t>3) On Invitation </a:t>
                      </a:r>
                      <a:endParaRPr lang="en-US" sz="1600" b="1"/>
                    </a:p>
                  </a:txBody>
                  <a:tcPr>
                    <a:lnL w="28575">
                      <a:solidFill>
                        <a:schemeClr val="tx1"/>
                      </a:solidFill>
                    </a:lnL>
                    <a:lnR w="3175" cap="flat" cmpd="sng" algn="ctr">
                      <a:solidFill>
                        <a:schemeClr val="tx1"/>
                      </a:solidFill>
                      <a:prstDash val="solid"/>
                      <a:round/>
                      <a:headEnd type="none" w="med" len="med"/>
                      <a:tailEnd type="none" w="med" len="med"/>
                    </a:lnR>
                    <a:lnT w="3174"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lvl="0" indent="0" algn="l">
                        <a:lnSpc>
                          <a:spcPct val="100000"/>
                        </a:lnSpc>
                        <a:spcBef>
                          <a:spcPts val="0"/>
                        </a:spcBef>
                        <a:spcAft>
                          <a:spcPts val="0"/>
                        </a:spcAft>
                        <a:buNone/>
                      </a:pPr>
                      <a:r>
                        <a:rPr lang="en-US" sz="1600" b="1" i="0" u="none" strike="noStrike" noProof="0">
                          <a:solidFill>
                            <a:schemeClr val="tx1">
                              <a:lumMod val="95000"/>
                              <a:lumOff val="5000"/>
                            </a:schemeClr>
                          </a:solidFill>
                          <a:latin typeface="Arial"/>
                        </a:rPr>
                        <a:t>Order that has been placed on a bid invitation by Food and Nutrition Services (FNS)</a:t>
                      </a:r>
                    </a:p>
                  </a:txBody>
                  <a:tcPr>
                    <a:lnL w="3175" cap="flat" cmpd="sng" algn="ctr">
                      <a:solidFill>
                        <a:schemeClr val="tx1"/>
                      </a:solidFill>
                      <a:prstDash val="solid"/>
                      <a:round/>
                      <a:headEnd type="none" w="med" len="med"/>
                      <a:tailEnd type="none" w="med" len="med"/>
                    </a:lnL>
                    <a:lnR w="28575">
                      <a:solidFill>
                        <a:schemeClr val="tx1"/>
                      </a:solidFill>
                    </a:lnR>
                    <a:lnT w="3174" cap="flat" cmpd="sng" algn="ctr">
                      <a:solidFill>
                        <a:schemeClr val="tx1"/>
                      </a:solidFill>
                      <a:prstDash val="solid"/>
                      <a:round/>
                      <a:headEnd type="none" w="med" len="med"/>
                      <a:tailEnd type="none" w="med" len="med"/>
                    </a:lnT>
                    <a:lnB w="3175">
                      <a:solidFill>
                        <a:schemeClr val="tx1"/>
                      </a:solidFill>
                    </a:lnB>
                    <a:solidFill>
                      <a:schemeClr val="bg1"/>
                    </a:solidFill>
                  </a:tcPr>
                </a:tc>
                <a:extLst>
                  <a:ext uri="{0D108BD9-81ED-4DB2-BD59-A6C34878D82A}">
                    <a16:rowId xmlns:a16="http://schemas.microsoft.com/office/drawing/2014/main" val="1948462229"/>
                  </a:ext>
                </a:extLst>
              </a:tr>
              <a:tr h="370840">
                <a:tc>
                  <a:txBody>
                    <a:bodyPr/>
                    <a:lstStyle/>
                    <a:p>
                      <a:pPr lvl="0">
                        <a:buNone/>
                      </a:pPr>
                      <a:r>
                        <a:rPr lang="en-US" sz="1600" b="1" i="0" u="none" strike="noStrike" noProof="0">
                          <a:solidFill>
                            <a:schemeClr val="tx1">
                              <a:lumMod val="95000"/>
                              <a:lumOff val="5000"/>
                            </a:schemeClr>
                          </a:solidFill>
                          <a:latin typeface="Arial"/>
                        </a:rPr>
                        <a:t>4) Returned by FSA/AMS </a:t>
                      </a:r>
                      <a:endParaRPr lang="en-US" sz="1600" b="1"/>
                    </a:p>
                  </a:txBody>
                  <a:tcPr>
                    <a:lnL w="28575">
                      <a:solidFill>
                        <a:schemeClr val="tx1"/>
                      </a:solid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a:solidFill>
                        <a:schemeClr val="tx1"/>
                      </a:solidFill>
                    </a:lnB>
                    <a:solidFill>
                      <a:schemeClr val="bg1"/>
                    </a:solidFill>
                  </a:tcPr>
                </a:tc>
                <a:tc>
                  <a:txBody>
                    <a:bodyPr/>
                    <a:lstStyle/>
                    <a:p>
                      <a:pPr lvl="0">
                        <a:buNone/>
                      </a:pPr>
                      <a:r>
                        <a:rPr lang="en-US" sz="1600" b="1" i="0" u="none" strike="noStrike" noProof="0">
                          <a:solidFill>
                            <a:schemeClr val="tx1">
                              <a:lumMod val="95000"/>
                              <a:lumOff val="5000"/>
                            </a:schemeClr>
                          </a:solidFill>
                          <a:latin typeface="Arial"/>
                        </a:rPr>
                        <a:t>Returned by Farm Service Agency/Agricultural Marketing Service to TDA</a:t>
                      </a:r>
                    </a:p>
                  </a:txBody>
                  <a:tcPr>
                    <a:lnL w="3175">
                      <a:solidFill>
                        <a:schemeClr val="tx1"/>
                      </a:solidFill>
                    </a:lnL>
                    <a:lnR w="28575">
                      <a:solidFill>
                        <a:schemeClr val="tx1"/>
                      </a:solidFill>
                    </a:lnR>
                    <a:lnT w="3175">
                      <a:solidFill>
                        <a:schemeClr val="tx1"/>
                      </a:solidFill>
                    </a:lnT>
                    <a:lnB w="3175">
                      <a:solidFill>
                        <a:schemeClr val="tx1"/>
                      </a:solidFill>
                    </a:lnB>
                    <a:solidFill>
                      <a:schemeClr val="bg1"/>
                    </a:solidFill>
                  </a:tcPr>
                </a:tc>
                <a:extLst>
                  <a:ext uri="{0D108BD9-81ED-4DB2-BD59-A6C34878D82A}">
                    <a16:rowId xmlns:a16="http://schemas.microsoft.com/office/drawing/2014/main" val="1414633971"/>
                  </a:ext>
                </a:extLst>
              </a:tr>
              <a:tr h="370840">
                <a:tc>
                  <a:txBody>
                    <a:bodyPr/>
                    <a:lstStyle/>
                    <a:p>
                      <a:pPr lvl="0">
                        <a:buNone/>
                      </a:pPr>
                      <a:r>
                        <a:rPr lang="en-US" sz="1600" b="1" i="0" u="none" strike="noStrike" noProof="0">
                          <a:solidFill>
                            <a:schemeClr val="tx1">
                              <a:lumMod val="95000"/>
                              <a:lumOff val="5000"/>
                            </a:schemeClr>
                          </a:solidFill>
                          <a:latin typeface="Arial"/>
                        </a:rPr>
                        <a:t>5) Purchased/Price Final*</a:t>
                      </a:r>
                      <a:endParaRPr lang="en-US" sz="1600" b="1"/>
                    </a:p>
                  </a:txBody>
                  <a:tcPr>
                    <a:lnL w="28575">
                      <a:solidFill>
                        <a:schemeClr val="tx1"/>
                      </a:solidFill>
                    </a:lnL>
                    <a:lnR w="3175" cap="flat" cmpd="sng" algn="ctr">
                      <a:solidFill>
                        <a:schemeClr val="tx1"/>
                      </a:solidFill>
                      <a:prstDash val="solid"/>
                      <a:round/>
                      <a:headEnd type="none" w="med" len="med"/>
                      <a:tailEnd type="none" w="med" len="med"/>
                    </a:lnR>
                    <a:lnT w="3175">
                      <a:solidFill>
                        <a:schemeClr val="tx1"/>
                      </a:solidFill>
                    </a:lnT>
                    <a:lnB w="3175">
                      <a:solidFill>
                        <a:schemeClr val="tx1"/>
                      </a:solidFill>
                    </a:lnB>
                    <a:solidFill>
                      <a:srgbClr val="FFFF00"/>
                    </a:solidFill>
                  </a:tcPr>
                </a:tc>
                <a:tc>
                  <a:txBody>
                    <a:bodyPr/>
                    <a:lstStyle/>
                    <a:p>
                      <a:pPr lvl="0">
                        <a:buNone/>
                      </a:pPr>
                      <a:r>
                        <a:rPr lang="en-US" sz="1600" b="1" i="0" u="none" strike="noStrike" noProof="0">
                          <a:solidFill>
                            <a:schemeClr val="tx1">
                              <a:lumMod val="95000"/>
                              <a:lumOff val="5000"/>
                            </a:schemeClr>
                          </a:solidFill>
                          <a:latin typeface="Arial"/>
                        </a:rPr>
                        <a:t>USDA purchased truck</a:t>
                      </a:r>
                    </a:p>
                  </a:txBody>
                  <a:tcPr>
                    <a:lnL w="3175">
                      <a:solidFill>
                        <a:schemeClr val="tx1"/>
                      </a:solidFill>
                    </a:lnL>
                    <a:lnR w="28575">
                      <a:solidFill>
                        <a:schemeClr val="tx1"/>
                      </a:solidFill>
                    </a:lnR>
                    <a:lnT w="3175">
                      <a:solidFill>
                        <a:schemeClr val="tx1"/>
                      </a:solidFill>
                    </a:lnT>
                    <a:lnB w="3175">
                      <a:solidFill>
                        <a:schemeClr val="tx1"/>
                      </a:solidFill>
                    </a:lnB>
                    <a:solidFill>
                      <a:srgbClr val="FFFF00"/>
                    </a:solidFill>
                  </a:tcPr>
                </a:tc>
                <a:extLst>
                  <a:ext uri="{0D108BD9-81ED-4DB2-BD59-A6C34878D82A}">
                    <a16:rowId xmlns:a16="http://schemas.microsoft.com/office/drawing/2014/main" val="2952638643"/>
                  </a:ext>
                </a:extLst>
              </a:tr>
              <a:tr h="370840">
                <a:tc>
                  <a:txBody>
                    <a:bodyPr/>
                    <a:lstStyle/>
                    <a:p>
                      <a:pPr lvl="0">
                        <a:buNone/>
                      </a:pPr>
                      <a:r>
                        <a:rPr lang="en-US" sz="1600" b="1" i="0" u="none" strike="noStrike" noProof="0">
                          <a:solidFill>
                            <a:schemeClr val="tx1">
                              <a:lumMod val="95000"/>
                              <a:lumOff val="5000"/>
                            </a:schemeClr>
                          </a:solidFill>
                          <a:latin typeface="Arial"/>
                        </a:rPr>
                        <a:t>6) Order Received*</a:t>
                      </a:r>
                      <a:endParaRPr lang="en-US" sz="1600" b="1"/>
                    </a:p>
                  </a:txBody>
                  <a:tcPr>
                    <a:lnL w="28575">
                      <a:solidFill>
                        <a:schemeClr val="tx1"/>
                      </a:solidFill>
                    </a:lnL>
                    <a:lnR w="3175" cap="flat" cmpd="sng" algn="ctr">
                      <a:solidFill>
                        <a:schemeClr val="tx1"/>
                      </a:solidFill>
                      <a:prstDash val="solid"/>
                      <a:round/>
                      <a:headEnd type="none" w="med" len="med"/>
                      <a:tailEnd type="none" w="med" len="med"/>
                    </a:lnR>
                    <a:lnT w="3175">
                      <a:solidFill>
                        <a:schemeClr val="tx1"/>
                      </a:solidFill>
                    </a:lnT>
                    <a:lnB w="3175">
                      <a:solidFill>
                        <a:schemeClr val="tx1"/>
                      </a:solidFill>
                    </a:lnB>
                    <a:solidFill>
                      <a:srgbClr val="FFFF00"/>
                    </a:solidFill>
                  </a:tcPr>
                </a:tc>
                <a:tc>
                  <a:txBody>
                    <a:bodyPr/>
                    <a:lstStyle/>
                    <a:p>
                      <a:pPr lvl="0">
                        <a:buNone/>
                      </a:pPr>
                      <a:r>
                        <a:rPr lang="en-US" sz="1600" b="1" i="0" u="none" strike="noStrike" noProof="0">
                          <a:solidFill>
                            <a:schemeClr val="tx1">
                              <a:lumMod val="95000"/>
                              <a:lumOff val="5000"/>
                            </a:schemeClr>
                          </a:solidFill>
                          <a:latin typeface="Arial"/>
                        </a:rPr>
                        <a:t>Truck arrived at warehouse or processor</a:t>
                      </a:r>
                      <a:endParaRPr lang="en-US" sz="1600" b="1"/>
                    </a:p>
                  </a:txBody>
                  <a:tcPr>
                    <a:lnL w="3175">
                      <a:solidFill>
                        <a:schemeClr val="tx1"/>
                      </a:solidFill>
                    </a:lnL>
                    <a:lnR w="28575">
                      <a:solidFill>
                        <a:schemeClr val="tx1"/>
                      </a:solidFill>
                    </a:lnR>
                    <a:lnT w="3175">
                      <a:solidFill>
                        <a:schemeClr val="tx1"/>
                      </a:solidFill>
                    </a:lnT>
                    <a:lnB w="3175">
                      <a:solidFill>
                        <a:schemeClr val="tx1"/>
                      </a:solidFill>
                    </a:lnB>
                    <a:solidFill>
                      <a:srgbClr val="FFFF00"/>
                    </a:solidFill>
                  </a:tcPr>
                </a:tc>
                <a:extLst>
                  <a:ext uri="{0D108BD9-81ED-4DB2-BD59-A6C34878D82A}">
                    <a16:rowId xmlns:a16="http://schemas.microsoft.com/office/drawing/2014/main" val="3496813664"/>
                  </a:ext>
                </a:extLst>
              </a:tr>
              <a:tr h="370839">
                <a:tc gridSpan="2">
                  <a:txBody>
                    <a:bodyPr/>
                    <a:lstStyle/>
                    <a:p>
                      <a:pPr lvl="0">
                        <a:buNone/>
                      </a:pPr>
                      <a:r>
                        <a:rPr lang="en-US" sz="1600" b="0" i="0" u="none" strike="noStrike" noProof="0">
                          <a:solidFill>
                            <a:schemeClr val="tx1">
                              <a:lumMod val="95000"/>
                              <a:lumOff val="5000"/>
                            </a:schemeClr>
                          </a:solidFill>
                          <a:latin typeface="Arial"/>
                        </a:rPr>
                        <a:t>*Highlighted rows most frequently used by RAs</a:t>
                      </a:r>
                    </a:p>
                  </a:txBody>
                  <a:tcPr>
                    <a:lnL w="28575">
                      <a:solidFill>
                        <a:schemeClr val="tx1"/>
                      </a:solidFill>
                    </a:lnL>
                    <a:lnR w="28575">
                      <a:solidFill>
                        <a:schemeClr val="tx1"/>
                      </a:solidFill>
                    </a:lnR>
                    <a:lnT w="3175">
                      <a:solidFill>
                        <a:schemeClr val="tx1"/>
                      </a:solidFill>
                    </a:lnT>
                    <a:lnB w="28575">
                      <a:solidFill>
                        <a:schemeClr val="tx1"/>
                      </a:solidFill>
                    </a:lnB>
                    <a:solidFill>
                      <a:schemeClr val="bg2"/>
                    </a:solidFill>
                  </a:tcPr>
                </a:tc>
                <a:tc hMerge="1">
                  <a:txBody>
                    <a:bodyPr/>
                    <a:lstStyle/>
                    <a:p>
                      <a:endParaRPr lang="en-US"/>
                    </a:p>
                  </a:txBody>
                  <a:tcPr>
                    <a:lnL w="57150">
                      <a:solidFill>
                        <a:schemeClr val="tx1"/>
                      </a:solidFill>
                    </a:lnL>
                    <a:lnR w="57150">
                      <a:solidFill>
                        <a:schemeClr val="tx1"/>
                      </a:solidFill>
                    </a:lnR>
                    <a:lnT w="12700">
                      <a:solidFill>
                        <a:schemeClr val="tx1"/>
                      </a:solidFill>
                    </a:lnT>
                    <a:lnB w="57150">
                      <a:solidFill>
                        <a:schemeClr val="tx1"/>
                      </a:solidFill>
                    </a:lnB>
                    <a:solidFill>
                      <a:schemeClr val="bg2"/>
                    </a:solidFill>
                  </a:tcPr>
                </a:tc>
                <a:extLst>
                  <a:ext uri="{0D108BD9-81ED-4DB2-BD59-A6C34878D82A}">
                    <a16:rowId xmlns:a16="http://schemas.microsoft.com/office/drawing/2014/main" val="3398440775"/>
                  </a:ext>
                </a:extLst>
              </a:tr>
            </a:tbl>
          </a:graphicData>
        </a:graphic>
      </p:graphicFrame>
    </p:spTree>
    <p:extLst>
      <p:ext uri="{BB962C8B-B14F-4D97-AF65-F5344CB8AC3E}">
        <p14:creationId xmlns:p14="http://schemas.microsoft.com/office/powerpoint/2010/main" val="4255753021"/>
      </p:ext>
    </p:extLst>
  </p:cSld>
  <p:clrMapOvr>
    <a:masterClrMapping/>
  </p:clrMapOvr>
  <p:transition>
    <p:cut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F04B6855-FD18-B07A-A85A-5BFD3BC3CEEE}"/>
              </a:ext>
            </a:extLst>
          </p:cNvPr>
          <p:cNvPicPr>
            <a:picLocks noChangeAspect="1"/>
          </p:cNvPicPr>
          <p:nvPr/>
        </p:nvPicPr>
        <p:blipFill rotWithShape="1">
          <a:blip r:embed="rId3"/>
          <a:srcRect r="42930" b="-4102"/>
          <a:stretch/>
        </p:blipFill>
        <p:spPr>
          <a:xfrm>
            <a:off x="584462" y="2495031"/>
            <a:ext cx="10819842" cy="1562619"/>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4" name="Rectangle 3">
            <a:extLst>
              <a:ext uri="{FF2B5EF4-FFF2-40B4-BE49-F238E27FC236}">
                <a16:creationId xmlns:a16="http://schemas.microsoft.com/office/drawing/2014/main" id="{4164BA89-72A4-FAF2-4779-8EAB7A07F620}"/>
              </a:ext>
            </a:extLst>
          </p:cNvPr>
          <p:cNvSpPr/>
          <p:nvPr/>
        </p:nvSpPr>
        <p:spPr>
          <a:xfrm>
            <a:off x="5295945" y="2853493"/>
            <a:ext cx="955386" cy="84424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4078349" y="4199547"/>
            <a:ext cx="3732258" cy="982665"/>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chemeClr val="tx1">
                    <a:lumMod val="95000"/>
                    <a:lumOff val="5000"/>
                  </a:schemeClr>
                </a:solidFill>
                <a:latin typeface="Arial"/>
                <a:cs typeface="Arial"/>
              </a:rPr>
              <a:t>USDA Assigned Item/Material #</a:t>
            </a:r>
            <a:endParaRPr lang="en-US" sz="1600" b="1">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460416697"/>
      </p:ext>
    </p:extLst>
  </p:cSld>
  <p:clrMapOvr>
    <a:masterClrMapping/>
  </p:clrMapOvr>
  <p:transition>
    <p:cut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F31572D0-4FB2-5522-A158-04EEB307CA7D}"/>
              </a:ext>
            </a:extLst>
          </p:cNvPr>
          <p:cNvPicPr>
            <a:picLocks noChangeAspect="1"/>
          </p:cNvPicPr>
          <p:nvPr/>
        </p:nvPicPr>
        <p:blipFill rotWithShape="1">
          <a:blip r:embed="rId3"/>
          <a:srcRect r="42930" b="-4102"/>
          <a:stretch/>
        </p:blipFill>
        <p:spPr>
          <a:xfrm>
            <a:off x="584462" y="2495031"/>
            <a:ext cx="10819842" cy="1562619"/>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79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5574491" y="4057649"/>
            <a:ext cx="3732258" cy="982665"/>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ea typeface="+mn-lt"/>
                <a:cs typeface="+mn-lt"/>
              </a:rPr>
              <a:t>Item/Material Description. Usually includes a pack size.  </a:t>
            </a:r>
            <a:endParaRPr lang="en-US" b="1">
              <a:solidFill>
                <a:schemeClr val="tx1">
                  <a:lumMod val="95000"/>
                  <a:lumOff val="5000"/>
                </a:schemeClr>
              </a:solidFill>
              <a:latin typeface="Arial"/>
              <a:cs typeface="Arial"/>
            </a:endParaRPr>
          </a:p>
        </p:txBody>
      </p:sp>
      <p:sp>
        <p:nvSpPr>
          <p:cNvPr id="4" name="Rectangle 3">
            <a:extLst>
              <a:ext uri="{FF2B5EF4-FFF2-40B4-BE49-F238E27FC236}">
                <a16:creationId xmlns:a16="http://schemas.microsoft.com/office/drawing/2014/main" id="{4164BA89-72A4-FAF2-4779-8EAB7A07F620}"/>
              </a:ext>
            </a:extLst>
          </p:cNvPr>
          <p:cNvSpPr/>
          <p:nvPr/>
        </p:nvSpPr>
        <p:spPr>
          <a:xfrm>
            <a:off x="6203233" y="2854220"/>
            <a:ext cx="2474775" cy="84424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48912294"/>
      </p:ext>
    </p:extLst>
  </p:cSld>
  <p:clrMapOvr>
    <a:masterClrMapping/>
  </p:clrMapOvr>
  <p:transition>
    <p:cut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2">
            <a:extLst>
              <a:ext uri="{FF2B5EF4-FFF2-40B4-BE49-F238E27FC236}">
                <a16:creationId xmlns:a16="http://schemas.microsoft.com/office/drawing/2014/main" id="{545C3E57-C1C0-439A-8A5B-D97306CE19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14058" cy="6858000"/>
          </a:xfrm>
          <a:prstGeom prst="rect">
            <a:avLst/>
          </a:prstGeom>
        </p:spPr>
      </p:pic>
      <p:sp>
        <p:nvSpPr>
          <p:cNvPr id="5" name="Rectangle 4">
            <a:extLst>
              <a:ext uri="{FF2B5EF4-FFF2-40B4-BE49-F238E27FC236}">
                <a16:creationId xmlns:a16="http://schemas.microsoft.com/office/drawing/2014/main" id="{4D7BFC17-F60B-49B0-A624-BB704DD2B321}"/>
              </a:ext>
            </a:extLst>
          </p:cNvPr>
          <p:cNvSpPr/>
          <p:nvPr/>
        </p:nvSpPr>
        <p:spPr>
          <a:xfrm>
            <a:off x="621183" y="433136"/>
            <a:ext cx="10862590" cy="6116831"/>
          </a:xfrm>
          <a:prstGeom prst="rect">
            <a:avLst/>
          </a:prstGeom>
          <a:solidFill>
            <a:srgbClr val="036A38">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7" name="Rectangle 6">
            <a:extLst>
              <a:ext uri="{FF2B5EF4-FFF2-40B4-BE49-F238E27FC236}">
                <a16:creationId xmlns:a16="http://schemas.microsoft.com/office/drawing/2014/main" id="{ADBA7D88-8E69-4327-8593-EF5427FBF6F6}"/>
              </a:ext>
            </a:extLst>
          </p:cNvPr>
          <p:cNvSpPr/>
          <p:nvPr/>
        </p:nvSpPr>
        <p:spPr>
          <a:xfrm>
            <a:off x="953536" y="693529"/>
            <a:ext cx="10308669" cy="5649993"/>
          </a:xfrm>
          <a:prstGeom prst="rect">
            <a:avLst/>
          </a:prstGeom>
          <a:solidFill>
            <a:srgbClr val="036A38">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9" name="Rectangle 8">
            <a:extLst>
              <a:ext uri="{FF2B5EF4-FFF2-40B4-BE49-F238E27FC236}">
                <a16:creationId xmlns:a16="http://schemas.microsoft.com/office/drawing/2014/main" id="{FD582CB4-C370-4288-95BD-DB53A783EF3A}"/>
              </a:ext>
            </a:extLst>
          </p:cNvPr>
          <p:cNvSpPr/>
          <p:nvPr/>
        </p:nvSpPr>
        <p:spPr>
          <a:xfrm>
            <a:off x="1387316" y="844593"/>
            <a:ext cx="9865532" cy="5157536"/>
          </a:xfrm>
          <a:prstGeom prst="rect">
            <a:avLst/>
          </a:prstGeom>
          <a:solidFill>
            <a:srgbClr val="036A38">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latin typeface="Rockwell" panose="02060603020205020403" pitchFamily="18" charset="0"/>
            </a:endParaRPr>
          </a:p>
        </p:txBody>
      </p:sp>
      <p:sp>
        <p:nvSpPr>
          <p:cNvPr id="14" name="Rectangle 13">
            <a:extLst>
              <a:ext uri="{FF2B5EF4-FFF2-40B4-BE49-F238E27FC236}">
                <a16:creationId xmlns:a16="http://schemas.microsoft.com/office/drawing/2014/main" id="{D89EA2E4-84AE-4DBE-B775-17F7344ABA31}"/>
              </a:ext>
            </a:extLst>
          </p:cNvPr>
          <p:cNvSpPr/>
          <p:nvPr/>
        </p:nvSpPr>
        <p:spPr>
          <a:xfrm>
            <a:off x="3544445" y="632970"/>
            <a:ext cx="4968027" cy="5386090"/>
          </a:xfrm>
          <a:prstGeom prst="rect">
            <a:avLst/>
          </a:prstGeom>
          <a:noFill/>
        </p:spPr>
        <p:txBody>
          <a:bodyPr wrap="none" lIns="91440" tIns="45720" rIns="91440" bIns="45720" anchor="t">
            <a:spAutoFit/>
          </a:bodyPr>
          <a:lstStyle/>
          <a:p>
            <a:pPr algn="ctr"/>
            <a:r>
              <a:rPr lang="en-US" sz="34400">
                <a:solidFill>
                  <a:srgbClr val="66B948">
                    <a:alpha val="39000"/>
                  </a:srgbClr>
                </a:solidFill>
                <a:latin typeface="Rockwell"/>
                <a:ea typeface="Roboto Condensed"/>
                <a:cs typeface="Segoe UI"/>
              </a:rPr>
              <a:t>02</a:t>
            </a:r>
            <a:endParaRPr lang="en-US" sz="34400">
              <a:solidFill>
                <a:srgbClr val="66B948">
                  <a:alpha val="39000"/>
                </a:srgbClr>
              </a:solidFill>
              <a:latin typeface="Rockwell" panose="02060603020205020403" pitchFamily="18" charset="0"/>
              <a:ea typeface="Roboto Condensed" panose="02000000000000000000" pitchFamily="2" charset="0"/>
              <a:cs typeface="Segoe UI" panose="020B0502040204020203" pitchFamily="34" charset="0"/>
            </a:endParaRPr>
          </a:p>
        </p:txBody>
      </p:sp>
      <p:sp>
        <p:nvSpPr>
          <p:cNvPr id="2" name="Text Placeholder 1">
            <a:extLst>
              <a:ext uri="{FF2B5EF4-FFF2-40B4-BE49-F238E27FC236}">
                <a16:creationId xmlns:a16="http://schemas.microsoft.com/office/drawing/2014/main" id="{CB6207F7-AFA9-4E71-B7A3-C593C5D0DFD2}"/>
              </a:ext>
            </a:extLst>
          </p:cNvPr>
          <p:cNvSpPr>
            <a:spLocks noGrp="1"/>
          </p:cNvSpPr>
          <p:nvPr>
            <p:ph type="body" sz="quarter" idx="10"/>
          </p:nvPr>
        </p:nvSpPr>
        <p:spPr/>
        <p:txBody>
          <a:bodyPr lIns="91440" tIns="45720" rIns="91440" bIns="45720" anchor="t"/>
          <a:lstStyle/>
          <a:p>
            <a:r>
              <a:rPr lang="en-US" sz="6000">
                <a:latin typeface="Arial Black"/>
                <a:cs typeface="Arial"/>
              </a:rPr>
              <a:t>Process and Terms Overview</a:t>
            </a:r>
          </a:p>
        </p:txBody>
      </p:sp>
      <p:sp>
        <p:nvSpPr>
          <p:cNvPr id="3" name="Text Placeholder 2">
            <a:extLst>
              <a:ext uri="{FF2B5EF4-FFF2-40B4-BE49-F238E27FC236}">
                <a16:creationId xmlns:a16="http://schemas.microsoft.com/office/drawing/2014/main" id="{BF9F0F7F-3E6B-42D1-85A2-B337E790D674}"/>
              </a:ext>
            </a:extLst>
          </p:cNvPr>
          <p:cNvSpPr>
            <a:spLocks noGrp="1"/>
          </p:cNvSpPr>
          <p:nvPr>
            <p:ph type="body" sz="quarter" idx="11"/>
          </p:nvPr>
        </p:nvSpPr>
        <p:spPr>
          <a:xfrm>
            <a:off x="1997023" y="4675708"/>
            <a:ext cx="8629090" cy="1336653"/>
          </a:xfrm>
        </p:spPr>
        <p:txBody>
          <a:bodyPr lIns="91440" tIns="45720" rIns="91440" bIns="45720" anchor="t"/>
          <a:lstStyle/>
          <a:p>
            <a:r>
              <a:rPr lang="en-US" sz="3600">
                <a:solidFill>
                  <a:schemeClr val="bg1"/>
                </a:solidFill>
                <a:latin typeface="Arial"/>
                <a:cs typeface="Arial"/>
              </a:rPr>
              <a:t>Fulfillment, WBSCM Terminology</a:t>
            </a:r>
            <a:endParaRPr lang="en-US" sz="3600">
              <a:solidFill>
                <a:schemeClr val="bg1"/>
              </a:solidFill>
            </a:endParaRPr>
          </a:p>
          <a:p>
            <a:r>
              <a:rPr lang="en-US" sz="3600">
                <a:solidFill>
                  <a:schemeClr val="bg1"/>
                </a:solidFill>
                <a:latin typeface="Arial"/>
                <a:cs typeface="Arial"/>
              </a:rPr>
              <a:t>and Portal Components</a:t>
            </a:r>
            <a:endParaRPr lang="en-US" sz="3600">
              <a:solidFill>
                <a:schemeClr val="bg1"/>
              </a:solidFill>
            </a:endParaRPr>
          </a:p>
        </p:txBody>
      </p:sp>
      <p:sp>
        <p:nvSpPr>
          <p:cNvPr id="19" name="Slide Number Placeholder 18">
            <a:extLst>
              <a:ext uri="{FF2B5EF4-FFF2-40B4-BE49-F238E27FC236}">
                <a16:creationId xmlns:a16="http://schemas.microsoft.com/office/drawing/2014/main" id="{9295C1BB-6DFC-4F0A-8ECA-CD7E0706F470}"/>
              </a:ext>
            </a:extLst>
          </p:cNvPr>
          <p:cNvSpPr>
            <a:spLocks noGrp="1"/>
          </p:cNvSpPr>
          <p:nvPr>
            <p:ph type="sldNum" sz="quarter" idx="12"/>
          </p:nvPr>
        </p:nvSpPr>
        <p:spPr/>
        <p:txBody>
          <a:bodyPr/>
          <a:lstStyle/>
          <a:p>
            <a:fld id="{4179449E-6FBB-2343-B3AE-D1EFA46A6E77}" type="slidenum">
              <a:rPr lang="en-US" smtClean="0"/>
              <a:pPr/>
              <a:t>8</a:t>
            </a:fld>
            <a:endParaRPr lang="en-US"/>
          </a:p>
        </p:txBody>
      </p:sp>
    </p:spTree>
    <p:extLst>
      <p:ext uri="{BB962C8B-B14F-4D97-AF65-F5344CB8AC3E}">
        <p14:creationId xmlns:p14="http://schemas.microsoft.com/office/powerpoint/2010/main" val="28786964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E4B64791-AB68-759B-8E65-1AD0339F917E}"/>
              </a:ext>
            </a:extLst>
          </p:cNvPr>
          <p:cNvPicPr>
            <a:picLocks noChangeAspect="1"/>
          </p:cNvPicPr>
          <p:nvPr/>
        </p:nvPicPr>
        <p:blipFill rotWithShape="1">
          <a:blip r:embed="rId3"/>
          <a:srcRect r="42930" b="-4102"/>
          <a:stretch/>
        </p:blipFill>
        <p:spPr>
          <a:xfrm>
            <a:off x="581677" y="1773025"/>
            <a:ext cx="10819842" cy="1562619"/>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7002846" y="3126821"/>
            <a:ext cx="4607477" cy="2952798"/>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en-US" b="1">
                <a:solidFill>
                  <a:schemeClr val="tx1">
                    <a:lumMod val="95000"/>
                    <a:lumOff val="5000"/>
                  </a:schemeClr>
                </a:solidFill>
                <a:latin typeface="Arial"/>
                <a:ea typeface="+mn-lt"/>
                <a:cs typeface="+mn-lt"/>
              </a:rPr>
              <a:t>Latest date the load is expected to be delivered to the assigned Ship-To.</a:t>
            </a:r>
          </a:p>
          <a:p>
            <a:pPr marL="742950" lvl="1" indent="-285750">
              <a:buFont typeface="Arial" panose="020B0604020202020204" pitchFamily="34" charset="0"/>
              <a:buChar char="•"/>
            </a:pPr>
            <a:r>
              <a:rPr lang="en-US" b="1">
                <a:solidFill>
                  <a:schemeClr val="tx1">
                    <a:lumMod val="95000"/>
                    <a:lumOff val="5000"/>
                  </a:schemeClr>
                </a:solidFill>
                <a:latin typeface="Arial"/>
                <a:ea typeface="+mn-lt"/>
                <a:cs typeface="+mn-lt"/>
              </a:rPr>
              <a:t>Ex: 6/30/21 should be delivered between 06/16/21-06/30/21</a:t>
            </a:r>
            <a:br>
              <a:rPr lang="en-US" b="1">
                <a:solidFill>
                  <a:schemeClr val="tx1">
                    <a:lumMod val="95000"/>
                    <a:lumOff val="5000"/>
                  </a:schemeClr>
                </a:solidFill>
                <a:latin typeface="Arial"/>
                <a:ea typeface="+mn-lt"/>
                <a:cs typeface="+mn-lt"/>
              </a:rPr>
            </a:br>
            <a:r>
              <a:rPr lang="en-US" b="1">
                <a:solidFill>
                  <a:schemeClr val="tx1">
                    <a:lumMod val="95000"/>
                    <a:lumOff val="5000"/>
                  </a:schemeClr>
                </a:solidFill>
                <a:latin typeface="Arial"/>
                <a:ea typeface="+mn-lt"/>
                <a:cs typeface="+mn-lt"/>
              </a:rPr>
              <a:t> </a:t>
            </a:r>
            <a:endParaRPr lang="en-US" b="1">
              <a:solidFill>
                <a:schemeClr val="tx1">
                  <a:lumMod val="95000"/>
                  <a:lumOff val="5000"/>
                </a:schemeClr>
              </a:solidFill>
              <a:latin typeface="Arial"/>
              <a:ea typeface="+mn-lt"/>
              <a:cs typeface="Arial"/>
            </a:endParaRPr>
          </a:p>
          <a:p>
            <a:pPr marL="285750" indent="-285750">
              <a:buFont typeface="Arial" panose="020B0604020202020204" pitchFamily="34" charset="0"/>
              <a:buChar char="•"/>
            </a:pPr>
            <a:r>
              <a:rPr lang="en-US" b="1">
                <a:solidFill>
                  <a:schemeClr val="tx1">
                    <a:lumMod val="95000"/>
                    <a:lumOff val="5000"/>
                  </a:schemeClr>
                </a:solidFill>
                <a:latin typeface="Arial"/>
                <a:ea typeface="+mn-lt"/>
                <a:cs typeface="+mn-lt"/>
              </a:rPr>
              <a:t>Ship-To can include:</a:t>
            </a:r>
          </a:p>
          <a:p>
            <a:pPr marL="742950" lvl="1" indent="-285750">
              <a:buFont typeface="Arial" panose="020B0604020202020204" pitchFamily="34" charset="0"/>
              <a:buChar char="•"/>
            </a:pPr>
            <a:r>
              <a:rPr lang="en-US" b="1">
                <a:solidFill>
                  <a:schemeClr val="tx1">
                    <a:lumMod val="95000"/>
                    <a:lumOff val="5000"/>
                  </a:schemeClr>
                </a:solidFill>
                <a:latin typeface="Arial"/>
                <a:ea typeface="+mn-lt"/>
                <a:cs typeface="+mn-lt"/>
              </a:rPr>
              <a:t>State Contracted Warehouse</a:t>
            </a:r>
          </a:p>
          <a:p>
            <a:pPr marL="742950" lvl="1" indent="-285750">
              <a:buFont typeface="Arial" panose="020B0604020202020204" pitchFamily="34" charset="0"/>
              <a:buChar char="•"/>
            </a:pPr>
            <a:r>
              <a:rPr lang="en-US" b="1">
                <a:solidFill>
                  <a:schemeClr val="tx1">
                    <a:lumMod val="95000"/>
                    <a:lumOff val="5000"/>
                  </a:schemeClr>
                </a:solidFill>
                <a:latin typeface="Arial"/>
                <a:ea typeface="+mn-lt"/>
                <a:cs typeface="+mn-lt"/>
              </a:rPr>
              <a:t>Direct Ship RA Warehouse</a:t>
            </a:r>
          </a:p>
          <a:p>
            <a:pPr marL="742950" lvl="1" indent="-285750">
              <a:buFont typeface="Arial" panose="020B0604020202020204" pitchFamily="34" charset="0"/>
              <a:buChar char="•"/>
            </a:pPr>
            <a:r>
              <a:rPr lang="en-US" b="1">
                <a:solidFill>
                  <a:schemeClr val="tx1">
                    <a:lumMod val="95000"/>
                    <a:lumOff val="5000"/>
                  </a:schemeClr>
                </a:solidFill>
                <a:latin typeface="Arial"/>
                <a:ea typeface="+mn-lt"/>
                <a:cs typeface="+mn-lt"/>
              </a:rPr>
              <a:t>Processor(s). </a:t>
            </a:r>
            <a:endParaRPr lang="en-US" b="1">
              <a:solidFill>
                <a:schemeClr val="tx1">
                  <a:lumMod val="95000"/>
                  <a:lumOff val="5000"/>
                </a:schemeClr>
              </a:solidFill>
              <a:latin typeface="Arial"/>
              <a:cs typeface="Arial"/>
            </a:endParaRPr>
          </a:p>
        </p:txBody>
      </p:sp>
      <p:sp>
        <p:nvSpPr>
          <p:cNvPr id="4" name="Rectangle 3">
            <a:extLst>
              <a:ext uri="{FF2B5EF4-FFF2-40B4-BE49-F238E27FC236}">
                <a16:creationId xmlns:a16="http://schemas.microsoft.com/office/drawing/2014/main" id="{4164BA89-72A4-FAF2-4779-8EAB7A07F620}"/>
              </a:ext>
            </a:extLst>
          </p:cNvPr>
          <p:cNvSpPr/>
          <p:nvPr/>
        </p:nvSpPr>
        <p:spPr>
          <a:xfrm>
            <a:off x="8602065" y="2111727"/>
            <a:ext cx="1307870" cy="84424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7027509"/>
      </p:ext>
    </p:extLst>
  </p:cSld>
  <p:clrMapOvr>
    <a:masterClrMapping/>
  </p:clrMapOvr>
  <p:transition>
    <p:cut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3" name="Picture 9" descr="Table&#10;&#10;Description automatically generated">
            <a:extLst>
              <a:ext uri="{FF2B5EF4-FFF2-40B4-BE49-F238E27FC236}">
                <a16:creationId xmlns:a16="http://schemas.microsoft.com/office/drawing/2014/main" id="{A7EED386-DB23-3995-3253-AB15FCB9454B}"/>
              </a:ext>
            </a:extLst>
          </p:cNvPr>
          <p:cNvPicPr>
            <a:picLocks noChangeAspect="1"/>
          </p:cNvPicPr>
          <p:nvPr/>
        </p:nvPicPr>
        <p:blipFill rotWithShape="1">
          <a:blip r:embed="rId3"/>
          <a:srcRect l="42549" b="789"/>
          <a:stretch/>
        </p:blipFill>
        <p:spPr>
          <a:xfrm>
            <a:off x="584462" y="2497017"/>
            <a:ext cx="10817057" cy="1478935"/>
          </a:xfrm>
          <a:prstGeom prst="rect">
            <a:avLst/>
          </a:prstGeom>
          <a:ln w="12700">
            <a:solidFill>
              <a:schemeClr val="tx1"/>
            </a:solidFill>
          </a:ln>
        </p:spPr>
      </p:pic>
      <p:sp>
        <p:nvSpPr>
          <p:cNvPr id="4" name="Rectangle 3">
            <a:extLst>
              <a:ext uri="{FF2B5EF4-FFF2-40B4-BE49-F238E27FC236}">
                <a16:creationId xmlns:a16="http://schemas.microsoft.com/office/drawing/2014/main" id="{4164BA89-72A4-FAF2-4779-8EAB7A07F620}"/>
              </a:ext>
            </a:extLst>
          </p:cNvPr>
          <p:cNvSpPr/>
          <p:nvPr/>
        </p:nvSpPr>
        <p:spPr>
          <a:xfrm>
            <a:off x="1799816" y="2852529"/>
            <a:ext cx="1470922" cy="81224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1057274" y="3888951"/>
            <a:ext cx="2956006" cy="166392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latin typeface="Arial"/>
                <a:cs typeface="Arial"/>
              </a:rPr>
              <a:t>Quantity of material an RA has requested</a:t>
            </a:r>
            <a:endParaRPr lang="en-US">
              <a:solidFill>
                <a:schemeClr val="tx1"/>
              </a:solidFill>
            </a:endParaRPr>
          </a:p>
          <a:p>
            <a:pPr algn="ctr"/>
            <a:r>
              <a:rPr lang="en-US" b="1">
                <a:solidFill>
                  <a:schemeClr val="tx1"/>
                </a:solidFill>
                <a:latin typeface="Arial"/>
                <a:cs typeface="Arial"/>
              </a:rPr>
              <a:t>(# of cases or pounds requested)</a:t>
            </a:r>
            <a:endParaRPr lang="en-US">
              <a:solidFill>
                <a:schemeClr val="tx1"/>
              </a:solidFill>
            </a:endParaRPr>
          </a:p>
        </p:txBody>
      </p:sp>
    </p:spTree>
    <p:extLst>
      <p:ext uri="{BB962C8B-B14F-4D97-AF65-F5344CB8AC3E}">
        <p14:creationId xmlns:p14="http://schemas.microsoft.com/office/powerpoint/2010/main" val="559970368"/>
      </p:ext>
    </p:extLst>
  </p:cSld>
  <p:clrMapOvr>
    <a:masterClrMapping/>
  </p:clrMapOvr>
  <p:transition>
    <p:cut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129C9A74-B501-D5F6-7C2B-927E850A7A45}"/>
              </a:ext>
            </a:extLst>
          </p:cNvPr>
          <p:cNvPicPr>
            <a:picLocks noChangeAspect="1"/>
          </p:cNvPicPr>
          <p:nvPr/>
        </p:nvPicPr>
        <p:blipFill rotWithShape="1">
          <a:blip r:embed="rId3"/>
          <a:srcRect l="42549" b="789"/>
          <a:stretch/>
        </p:blipFill>
        <p:spPr>
          <a:xfrm>
            <a:off x="584462" y="2497017"/>
            <a:ext cx="10817057" cy="1478935"/>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2027705" y="3851446"/>
            <a:ext cx="2922309" cy="1478936"/>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ea typeface="+mn-lt"/>
                <a:cs typeface="Arial"/>
              </a:rPr>
              <a:t>How the Order Quantity is measured</a:t>
            </a:r>
            <a:endParaRPr lang="en-US" b="1">
              <a:solidFill>
                <a:schemeClr val="tx1">
                  <a:lumMod val="95000"/>
                  <a:lumOff val="5000"/>
                </a:schemeClr>
              </a:solidFill>
              <a:ea typeface="+mn-lt"/>
              <a:cs typeface="+mn-lt"/>
            </a:endParaRPr>
          </a:p>
          <a:p>
            <a:pPr algn="ctr"/>
            <a:r>
              <a:rPr lang="en-US" b="1">
                <a:solidFill>
                  <a:schemeClr val="tx1">
                    <a:lumMod val="95000"/>
                    <a:lumOff val="5000"/>
                  </a:schemeClr>
                </a:solidFill>
                <a:latin typeface="Arial"/>
                <a:ea typeface="+mn-lt"/>
                <a:cs typeface="+mn-lt"/>
              </a:rPr>
              <a:t>LB = Pounds</a:t>
            </a:r>
            <a:br>
              <a:rPr lang="en-US" b="1">
                <a:latin typeface="Arial"/>
                <a:ea typeface="+mn-lt"/>
                <a:cs typeface="+mn-lt"/>
              </a:rPr>
            </a:br>
            <a:r>
              <a:rPr lang="en-US" b="1">
                <a:solidFill>
                  <a:schemeClr val="tx1">
                    <a:lumMod val="95000"/>
                    <a:lumOff val="5000"/>
                  </a:schemeClr>
                </a:solidFill>
                <a:latin typeface="Arial"/>
                <a:ea typeface="+mn-lt"/>
                <a:cs typeface="+mn-lt"/>
              </a:rPr>
              <a:t>CS = Cases</a:t>
            </a:r>
            <a:endParaRPr lang="en-US">
              <a:solidFill>
                <a:schemeClr val="tx1">
                  <a:lumMod val="95000"/>
                  <a:lumOff val="5000"/>
                </a:schemeClr>
              </a:solidFill>
            </a:endParaRPr>
          </a:p>
        </p:txBody>
      </p:sp>
      <p:sp>
        <p:nvSpPr>
          <p:cNvPr id="4" name="Rectangle 3">
            <a:extLst>
              <a:ext uri="{FF2B5EF4-FFF2-40B4-BE49-F238E27FC236}">
                <a16:creationId xmlns:a16="http://schemas.microsoft.com/office/drawing/2014/main" id="{4164BA89-72A4-FAF2-4779-8EAB7A07F620}"/>
              </a:ext>
            </a:extLst>
          </p:cNvPr>
          <p:cNvSpPr/>
          <p:nvPr/>
        </p:nvSpPr>
        <p:spPr>
          <a:xfrm>
            <a:off x="3223405" y="2839915"/>
            <a:ext cx="530910" cy="81321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12825858"/>
      </p:ext>
    </p:extLst>
  </p:cSld>
  <p:clrMapOvr>
    <a:masterClrMapping/>
  </p:clrMapOvr>
  <p:transition>
    <p:cut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26D86AA5-F473-C122-A061-F4908839D6E0}"/>
              </a:ext>
            </a:extLst>
          </p:cNvPr>
          <p:cNvPicPr>
            <a:picLocks noChangeAspect="1"/>
          </p:cNvPicPr>
          <p:nvPr/>
        </p:nvPicPr>
        <p:blipFill rotWithShape="1">
          <a:blip r:embed="rId3"/>
          <a:srcRect l="42549" b="789"/>
          <a:stretch/>
        </p:blipFill>
        <p:spPr>
          <a:xfrm>
            <a:off x="584462" y="2497017"/>
            <a:ext cx="10817057" cy="1478935"/>
          </a:xfrm>
          <a:prstGeom prst="rect">
            <a:avLst/>
          </a:prstGeom>
          <a:ln w="12700">
            <a:solidFill>
              <a:schemeClr val="tx1"/>
            </a:solidFill>
          </a:ln>
        </p:spPr>
      </p:pic>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3315211" y="3844197"/>
            <a:ext cx="2747851" cy="97290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ea typeface="+mn-lt"/>
                <a:cs typeface="Arial"/>
              </a:rPr>
              <a:t>Weight of the material ordered in pounds</a:t>
            </a:r>
            <a:endParaRPr lang="en-US" b="1">
              <a:solidFill>
                <a:schemeClr val="tx1">
                  <a:lumMod val="95000"/>
                  <a:lumOff val="5000"/>
                </a:schemeClr>
              </a:solidFill>
              <a:latin typeface="Arial"/>
              <a:cs typeface="Arial"/>
            </a:endParaRPr>
          </a:p>
        </p:txBody>
      </p:sp>
      <p:sp>
        <p:nvSpPr>
          <p:cNvPr id="4" name="Rectangle 3">
            <a:extLst>
              <a:ext uri="{FF2B5EF4-FFF2-40B4-BE49-F238E27FC236}">
                <a16:creationId xmlns:a16="http://schemas.microsoft.com/office/drawing/2014/main" id="{4164BA89-72A4-FAF2-4779-8EAB7A07F620}"/>
              </a:ext>
            </a:extLst>
          </p:cNvPr>
          <p:cNvSpPr/>
          <p:nvPr/>
        </p:nvSpPr>
        <p:spPr>
          <a:xfrm>
            <a:off x="3680860" y="2842590"/>
            <a:ext cx="2016555" cy="81601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81148300"/>
      </p:ext>
    </p:extLst>
  </p:cSld>
  <p:clrMapOvr>
    <a:masterClrMapping/>
  </p:clrMapOvr>
  <p:transition>
    <p:cut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3745153" y="4774395"/>
            <a:ext cx="2605825" cy="1106904"/>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lumMod val="95000"/>
                    <a:lumOff val="5000"/>
                  </a:schemeClr>
                </a:solidFill>
                <a:latin typeface="Arial"/>
                <a:ea typeface="+mn-lt"/>
                <a:cs typeface="+mn-lt"/>
              </a:rPr>
              <a:t>Dollar value of cases or LB ordered.</a:t>
            </a:r>
            <a:endParaRPr lang="en-US">
              <a:solidFill>
                <a:schemeClr val="tx1">
                  <a:lumMod val="95000"/>
                  <a:lumOff val="5000"/>
                </a:schemeClr>
              </a:solidFill>
              <a:latin typeface="Arial"/>
              <a:cs typeface="Arial"/>
            </a:endParaRPr>
          </a:p>
        </p:txBody>
      </p:sp>
      <p:pic>
        <p:nvPicPr>
          <p:cNvPr id="10" name="Picture 9" descr="Table&#10;&#10;Description automatically generated">
            <a:extLst>
              <a:ext uri="{FF2B5EF4-FFF2-40B4-BE49-F238E27FC236}">
                <a16:creationId xmlns:a16="http://schemas.microsoft.com/office/drawing/2014/main" id="{9553FFCB-690C-F645-6684-C84B6B3E07BB}"/>
              </a:ext>
            </a:extLst>
          </p:cNvPr>
          <p:cNvPicPr>
            <a:picLocks noChangeAspect="1"/>
          </p:cNvPicPr>
          <p:nvPr/>
        </p:nvPicPr>
        <p:blipFill rotWithShape="1">
          <a:blip r:embed="rId3"/>
          <a:srcRect l="42549" b="789"/>
          <a:stretch/>
        </p:blipFill>
        <p:spPr>
          <a:xfrm>
            <a:off x="584462" y="2497017"/>
            <a:ext cx="10817057" cy="1478935"/>
          </a:xfrm>
          <a:prstGeom prst="rect">
            <a:avLst/>
          </a:prstGeom>
          <a:ln w="12700">
            <a:solidFill>
              <a:schemeClr val="tx1"/>
            </a:solidFill>
          </a:ln>
        </p:spPr>
      </p:pic>
      <p:sp>
        <p:nvSpPr>
          <p:cNvPr id="4" name="Rectangle 3">
            <a:extLst>
              <a:ext uri="{FF2B5EF4-FFF2-40B4-BE49-F238E27FC236}">
                <a16:creationId xmlns:a16="http://schemas.microsoft.com/office/drawing/2014/main" id="{4164BA89-72A4-FAF2-4779-8EAB7A07F620}"/>
              </a:ext>
            </a:extLst>
          </p:cNvPr>
          <p:cNvSpPr/>
          <p:nvPr/>
        </p:nvSpPr>
        <p:spPr>
          <a:xfrm>
            <a:off x="6856667" y="2880395"/>
            <a:ext cx="1018167" cy="910500"/>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Arrow: Right 4">
            <a:extLst>
              <a:ext uri="{FF2B5EF4-FFF2-40B4-BE49-F238E27FC236}">
                <a16:creationId xmlns:a16="http://schemas.microsoft.com/office/drawing/2014/main" id="{3881D2B7-0D73-0329-2D0B-D871C3E78DAD}"/>
              </a:ext>
            </a:extLst>
          </p:cNvPr>
          <p:cNvSpPr/>
          <p:nvPr/>
        </p:nvSpPr>
        <p:spPr>
          <a:xfrm rot="-3480000">
            <a:off x="6090293" y="4143758"/>
            <a:ext cx="1028654" cy="354456"/>
          </a:xfrm>
          <a:prstGeom prst="rightArrow">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b="1">
              <a:solidFill>
                <a:schemeClr val="tx1">
                  <a:lumMod val="95000"/>
                  <a:lumOff val="5000"/>
                </a:schemeClr>
              </a:solidFill>
              <a:latin typeface="Arial"/>
              <a:cs typeface="Arial"/>
            </a:endParaRPr>
          </a:p>
        </p:txBody>
      </p:sp>
    </p:spTree>
    <p:extLst>
      <p:ext uri="{BB962C8B-B14F-4D97-AF65-F5344CB8AC3E}">
        <p14:creationId xmlns:p14="http://schemas.microsoft.com/office/powerpoint/2010/main" val="4229887308"/>
      </p:ext>
    </p:extLst>
  </p:cSld>
  <p:clrMapOvr>
    <a:masterClrMapping/>
  </p:clrMapOvr>
  <p:transition>
    <p:cut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10" name="Picture 9" descr="Table&#10;&#10;Description automatically generated">
            <a:extLst>
              <a:ext uri="{FF2B5EF4-FFF2-40B4-BE49-F238E27FC236}">
                <a16:creationId xmlns:a16="http://schemas.microsoft.com/office/drawing/2014/main" id="{AD698ED8-3A9A-BE56-1A7B-68219E2C6F35}"/>
              </a:ext>
            </a:extLst>
          </p:cNvPr>
          <p:cNvPicPr>
            <a:picLocks noChangeAspect="1"/>
          </p:cNvPicPr>
          <p:nvPr/>
        </p:nvPicPr>
        <p:blipFill rotWithShape="1">
          <a:blip r:embed="rId3"/>
          <a:srcRect l="42549" b="789"/>
          <a:stretch/>
        </p:blipFill>
        <p:spPr>
          <a:xfrm>
            <a:off x="584462" y="2497017"/>
            <a:ext cx="10817057" cy="1478935"/>
          </a:xfrm>
          <a:prstGeom prst="rect">
            <a:avLst/>
          </a:prstGeom>
          <a:ln w="12700">
            <a:solidFill>
              <a:schemeClr val="tx1"/>
            </a:solidFill>
          </a:ln>
        </p:spPr>
      </p:pic>
      <p:sp>
        <p:nvSpPr>
          <p:cNvPr id="4" name="Rectangle 3">
            <a:extLst>
              <a:ext uri="{FF2B5EF4-FFF2-40B4-BE49-F238E27FC236}">
                <a16:creationId xmlns:a16="http://schemas.microsoft.com/office/drawing/2014/main" id="{4164BA89-72A4-FAF2-4779-8EAB7A07F620}"/>
              </a:ext>
            </a:extLst>
          </p:cNvPr>
          <p:cNvSpPr/>
          <p:nvPr/>
        </p:nvSpPr>
        <p:spPr>
          <a:xfrm>
            <a:off x="5693788" y="2497017"/>
            <a:ext cx="1161039" cy="147893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4935701" y="1200463"/>
            <a:ext cx="2677212" cy="1141731"/>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i="1" dirty="0">
                <a:solidFill>
                  <a:schemeClr val="bg1"/>
                </a:solidFill>
                <a:latin typeface="Arial"/>
                <a:ea typeface="+mn-lt"/>
                <a:cs typeface="Arial"/>
              </a:rPr>
              <a:t>Net Value </a:t>
            </a:r>
            <a:r>
              <a:rPr lang="en-US" b="1" dirty="0">
                <a:solidFill>
                  <a:schemeClr val="tx1">
                    <a:lumMod val="95000"/>
                    <a:lumOff val="5000"/>
                  </a:schemeClr>
                </a:solidFill>
                <a:latin typeface="Arial"/>
                <a:ea typeface="+mn-lt"/>
                <a:cs typeface="Arial"/>
              </a:rPr>
              <a:t>of the material </a:t>
            </a:r>
            <a:r>
              <a:rPr lang="en-US" b="1" dirty="0">
                <a:solidFill>
                  <a:schemeClr val="bg1"/>
                </a:solidFill>
                <a:latin typeface="Arial"/>
                <a:ea typeface="+mn-lt"/>
                <a:cs typeface="Arial"/>
              </a:rPr>
              <a:t>divided by </a:t>
            </a:r>
          </a:p>
          <a:p>
            <a:pPr algn="ctr"/>
            <a:r>
              <a:rPr lang="en-US" b="1" i="1" dirty="0">
                <a:solidFill>
                  <a:schemeClr val="bg1"/>
                </a:solidFill>
                <a:latin typeface="Arial"/>
                <a:ea typeface="+mn-lt"/>
                <a:cs typeface="Arial"/>
              </a:rPr>
              <a:t>Order Quantity in LB = Avg. Cost/LB</a:t>
            </a:r>
            <a:endParaRPr lang="en-US" b="1" i="1" dirty="0">
              <a:solidFill>
                <a:schemeClr val="bg1"/>
              </a:solidFill>
              <a:latin typeface="Arial"/>
              <a:ea typeface="+mn-lt"/>
              <a:cs typeface="+mn-lt"/>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E55FAC0-A57B-7EE4-F239-E62AF739AE93}"/>
                  </a:ext>
                </a:extLst>
              </p:cNvPr>
              <p:cNvSpPr txBox="1"/>
              <p:nvPr/>
            </p:nvSpPr>
            <p:spPr>
              <a:xfrm>
                <a:off x="1828801" y="4841911"/>
                <a:ext cx="8682086" cy="984885"/>
              </a:xfrm>
              <a:prstGeom prst="rect">
                <a:avLst/>
              </a:prstGeom>
              <a:noFill/>
            </p:spPr>
            <p:txBody>
              <a:bodyPr wrap="square" lIns="0" tIns="0" rIns="0" bIns="0" rtlCol="0">
                <a:spAutoFit/>
              </a:bodyPr>
              <a:lstStyle/>
              <a:p>
                <a:r>
                  <a:rPr lang="en-US" sz="2800" b="0" i="0">
                    <a:solidFill>
                      <a:srgbClr val="00B050"/>
                    </a:solidFill>
                    <a:latin typeface="Arial" panose="020B0604020202020204" pitchFamily="34" charset="0"/>
                    <a:cs typeface="Arial" panose="020B0604020202020204" pitchFamily="34" charset="0"/>
                  </a:rPr>
                  <a:t>   Net Value</a:t>
                </a:r>
                <a:r>
                  <a:rPr lang="en-US" sz="2800" b="0" i="0">
                    <a:latin typeface="Arial" panose="020B0604020202020204" pitchFamily="34" charset="0"/>
                    <a:cs typeface="Arial" panose="020B0604020202020204" pitchFamily="34" charset="0"/>
                  </a:rPr>
                  <a:t>  </a:t>
                </a:r>
                <a:r>
                  <a:rPr lang="en-US" sz="3200" b="0" i="0">
                    <a:latin typeface="Arial" panose="020B0604020202020204" pitchFamily="34" charset="0"/>
                    <a:cs typeface="Arial" panose="020B0604020202020204" pitchFamily="34" charset="0"/>
                  </a:rPr>
                  <a:t> </a:t>
                </a:r>
                <a:r>
                  <a:rPr lang="en-US" sz="2800" b="0" i="0">
                    <a:latin typeface="Arial" panose="020B0604020202020204" pitchFamily="34" charset="0"/>
                    <a:cs typeface="Arial" panose="020B0604020202020204" pitchFamily="34" charset="0"/>
                  </a:rPr>
                  <a:t>÷  </a:t>
                </a:r>
                <a:r>
                  <a:rPr lang="en-US" sz="2800" b="0" i="0">
                    <a:solidFill>
                      <a:srgbClr val="721F5D"/>
                    </a:solidFill>
                    <a:latin typeface="Arial" panose="020B0604020202020204" pitchFamily="34" charset="0"/>
                    <a:cs typeface="Arial" panose="020B0604020202020204" pitchFamily="34" charset="0"/>
                  </a:rPr>
                  <a:t>Order Quantity in LB  </a:t>
                </a:r>
                <a:r>
                  <a:rPr lang="en-US" sz="2800" b="0" i="0">
                    <a:latin typeface="Arial" panose="020B0604020202020204" pitchFamily="34" charset="0"/>
                    <a:cs typeface="Arial" panose="020B0604020202020204" pitchFamily="34" charset="0"/>
                  </a:rPr>
                  <a:t>=  </a:t>
                </a:r>
                <a:r>
                  <a:rPr lang="en-US" sz="2800" b="0" i="0">
                    <a:solidFill>
                      <a:schemeClr val="accent6"/>
                    </a:solidFill>
                    <a:latin typeface="Arial" panose="020B0604020202020204" pitchFamily="34" charset="0"/>
                    <a:cs typeface="Arial" panose="020B0604020202020204" pitchFamily="34" charset="0"/>
                  </a:rPr>
                  <a:t>Avg. Cost / LB</a:t>
                </a:r>
              </a:p>
              <a:p>
                <a:r>
                  <a:rPr lang="en-US" sz="2800" b="0">
                    <a:latin typeface="Cambria Math" panose="02040503050406030204" pitchFamily="18" charset="0"/>
                    <a:ea typeface="Cambria Math" panose="02040503050406030204" pitchFamily="18" charset="0"/>
                  </a:rPr>
                  <a:t>  </a:t>
                </a:r>
                <a:r>
                  <a:rPr lang="en-US" sz="2800" b="0">
                    <a:solidFill>
                      <a:srgbClr val="00B050"/>
                    </a:solidFill>
                    <a:latin typeface="Cambria Math" panose="02040503050406030204" pitchFamily="18" charset="0"/>
                    <a:ea typeface="Cambria Math" panose="02040503050406030204" pitchFamily="18" charset="0"/>
                  </a:rPr>
                  <a:t>(Column </a:t>
                </a:r>
                <a14:m>
                  <m:oMath xmlns:m="http://schemas.openxmlformats.org/officeDocument/2006/math">
                    <m:r>
                      <m:rPr>
                        <m:sty m:val="p"/>
                      </m:rPr>
                      <a:rPr lang="en-US" sz="2800" dirty="0" smtClean="0">
                        <a:solidFill>
                          <a:srgbClr val="00B050"/>
                        </a:solidFill>
                        <a:latin typeface="Cambria Math" panose="02040503050406030204" pitchFamily="18" charset="0"/>
                      </a:rPr>
                      <m:t>X</m:t>
                    </m:r>
                    <m:r>
                      <a:rPr lang="en-US" sz="2800" b="0" i="0" smtClean="0">
                        <a:solidFill>
                          <a:srgbClr val="00B050"/>
                        </a:solidFill>
                        <a:latin typeface="Cambria Math" panose="02040503050406030204" pitchFamily="18" charset="0"/>
                      </a:rPr>
                      <m:t>)  </m:t>
                    </m:r>
                    <m:r>
                      <a:rPr lang="en-US" sz="2800" i="1">
                        <a:solidFill>
                          <a:srgbClr val="00B050"/>
                        </a:solidFill>
                        <a:latin typeface="Cambria Math" panose="02040503050406030204" pitchFamily="18" charset="0"/>
                        <a:ea typeface="Cambria Math" panose="02040503050406030204" pitchFamily="18" charset="0"/>
                      </a:rPr>
                      <m:t>÷</m:t>
                    </m:r>
                    <m:r>
                      <a:rPr lang="en-US" sz="2800" b="0" i="1" smtClean="0">
                        <a:solidFill>
                          <a:srgbClr val="00B050"/>
                        </a:solidFill>
                        <a:latin typeface="Cambria Math" panose="02040503050406030204" pitchFamily="18" charset="0"/>
                        <a:ea typeface="Cambria Math" panose="02040503050406030204" pitchFamily="18" charset="0"/>
                      </a:rPr>
                      <m:t>            </m:t>
                    </m:r>
                    <m:d>
                      <m:dPr>
                        <m:ctrlPr>
                          <a:rPr lang="en-US" sz="2800" b="0" i="1" smtClean="0">
                            <a:solidFill>
                              <a:srgbClr val="721F5D"/>
                            </a:solidFill>
                            <a:latin typeface="Cambria Math" panose="02040503050406030204" pitchFamily="18" charset="0"/>
                          </a:rPr>
                        </m:ctrlPr>
                      </m:dPr>
                      <m:e>
                        <m:r>
                          <m:rPr>
                            <m:sty m:val="p"/>
                          </m:rPr>
                          <a:rPr lang="en-US" sz="2800" b="0" i="0" smtClean="0">
                            <a:solidFill>
                              <a:srgbClr val="721F5D"/>
                            </a:solidFill>
                            <a:latin typeface="Cambria Math" panose="02040503050406030204" pitchFamily="18" charset="0"/>
                          </a:rPr>
                          <m:t>Column</m:t>
                        </m:r>
                        <m:r>
                          <a:rPr lang="en-US" sz="2800" b="0" i="0" smtClean="0">
                            <a:solidFill>
                              <a:srgbClr val="721F5D"/>
                            </a:solidFill>
                            <a:latin typeface="Cambria Math" panose="02040503050406030204" pitchFamily="18" charset="0"/>
                          </a:rPr>
                          <m:t> </m:t>
                        </m:r>
                        <m:r>
                          <m:rPr>
                            <m:sty m:val="p"/>
                          </m:rPr>
                          <a:rPr lang="en-US" sz="2800" b="0" i="0" smtClean="0">
                            <a:solidFill>
                              <a:srgbClr val="721F5D"/>
                            </a:solidFill>
                            <a:latin typeface="Cambria Math" panose="02040503050406030204" pitchFamily="18" charset="0"/>
                          </a:rPr>
                          <m:t>V</m:t>
                        </m:r>
                      </m:e>
                    </m:d>
                    <m:r>
                      <a:rPr lang="en-US" sz="2800" b="0" i="0" smtClean="0">
                        <a:solidFill>
                          <a:schemeClr val="tx1"/>
                        </a:solidFill>
                        <a:latin typeface="Cambria Math" panose="02040503050406030204" pitchFamily="18" charset="0"/>
                      </a:rPr>
                      <m:t>         =   </m:t>
                    </m:r>
                    <m:r>
                      <a:rPr lang="en-US" sz="2800" b="0" i="0" smtClean="0">
                        <a:solidFill>
                          <a:schemeClr val="accent6"/>
                        </a:solidFill>
                        <a:latin typeface="Cambria Math" panose="02040503050406030204" pitchFamily="18" charset="0"/>
                      </a:rPr>
                      <m:t>(</m:t>
                    </m:r>
                    <m:r>
                      <m:rPr>
                        <m:sty m:val="p"/>
                      </m:rPr>
                      <a:rPr lang="en-US" sz="2800" b="0" i="0" smtClean="0">
                        <a:solidFill>
                          <a:schemeClr val="accent6"/>
                        </a:solidFill>
                        <a:latin typeface="Cambria Math" panose="02040503050406030204" pitchFamily="18" charset="0"/>
                      </a:rPr>
                      <m:t>Column</m:t>
                    </m:r>
                    <m:r>
                      <a:rPr lang="en-US" sz="2800" b="0" i="0" smtClean="0">
                        <a:solidFill>
                          <a:schemeClr val="accent6"/>
                        </a:solidFill>
                        <a:latin typeface="Cambria Math" panose="02040503050406030204" pitchFamily="18" charset="0"/>
                      </a:rPr>
                      <m:t> </m:t>
                    </m:r>
                    <m:r>
                      <m:rPr>
                        <m:sty m:val="p"/>
                      </m:rPr>
                      <a:rPr lang="en-US" sz="2800" b="0" i="0" smtClean="0">
                        <a:solidFill>
                          <a:schemeClr val="accent6"/>
                        </a:solidFill>
                        <a:latin typeface="Cambria Math" panose="02040503050406030204" pitchFamily="18" charset="0"/>
                      </a:rPr>
                      <m:t>W</m:t>
                    </m:r>
                    <m:r>
                      <a:rPr lang="en-US" sz="2800" b="0" i="0" smtClean="0">
                        <a:solidFill>
                          <a:schemeClr val="accent6"/>
                        </a:solidFill>
                        <a:latin typeface="Cambria Math" panose="02040503050406030204" pitchFamily="18" charset="0"/>
                      </a:rPr>
                      <m:t>)</m:t>
                    </m:r>
                  </m:oMath>
                </a14:m>
                <a:r>
                  <a:rPr lang="en-US" sz="3200"/>
                  <a:t> </a:t>
                </a:r>
              </a:p>
            </p:txBody>
          </p:sp>
        </mc:Choice>
        <mc:Fallback xmlns="">
          <p:sp>
            <p:nvSpPr>
              <p:cNvPr id="8" name="TextBox 7">
                <a:extLst>
                  <a:ext uri="{FF2B5EF4-FFF2-40B4-BE49-F238E27FC236}">
                    <a16:creationId xmlns:a16="http://schemas.microsoft.com/office/drawing/2014/main" id="{5E55FAC0-A57B-7EE4-F239-E62AF739AE93}"/>
                  </a:ext>
                </a:extLst>
              </p:cNvPr>
              <p:cNvSpPr txBox="1">
                <a:spLocks noRot="1" noChangeAspect="1" noMove="1" noResize="1" noEditPoints="1" noAdjustHandles="1" noChangeArrowheads="1" noChangeShapeType="1" noTextEdit="1"/>
              </p:cNvSpPr>
              <p:nvPr/>
            </p:nvSpPr>
            <p:spPr>
              <a:xfrm>
                <a:off x="1828801" y="4841911"/>
                <a:ext cx="8682086" cy="984885"/>
              </a:xfrm>
              <a:prstGeom prst="rect">
                <a:avLst/>
              </a:prstGeom>
              <a:blipFill>
                <a:blip r:embed="rId4"/>
                <a:stretch>
                  <a:fillRect l="-632" t="-6173" r="-1826" b="-19753"/>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37F3D67E-E40D-1E13-8CCC-C450B8AEDFC0}"/>
              </a:ext>
            </a:extLst>
          </p:cNvPr>
          <p:cNvSpPr/>
          <p:nvPr/>
        </p:nvSpPr>
        <p:spPr>
          <a:xfrm>
            <a:off x="6901963" y="2497017"/>
            <a:ext cx="978845" cy="147893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D379F5-587B-AC28-9198-DF8CDE1D6D95}"/>
              </a:ext>
            </a:extLst>
          </p:cNvPr>
          <p:cNvSpPr/>
          <p:nvPr/>
        </p:nvSpPr>
        <p:spPr>
          <a:xfrm>
            <a:off x="3716469" y="2494858"/>
            <a:ext cx="1939610" cy="1478935"/>
          </a:xfrm>
          <a:prstGeom prst="rect">
            <a:avLst/>
          </a:prstGeom>
          <a:noFill/>
          <a:ln w="38100">
            <a:solidFill>
              <a:srgbClr val="721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E6DBA599-FF18-8F70-2A64-CBF68D240C42}"/>
              </a:ext>
            </a:extLst>
          </p:cNvPr>
          <p:cNvCxnSpPr>
            <a:cxnSpLocks/>
            <a:stCxn id="13" idx="2"/>
          </p:cNvCxnSpPr>
          <p:nvPr/>
        </p:nvCxnSpPr>
        <p:spPr>
          <a:xfrm>
            <a:off x="4686274" y="3973793"/>
            <a:ext cx="1409726" cy="865959"/>
          </a:xfrm>
          <a:prstGeom prst="straightConnector1">
            <a:avLst/>
          </a:prstGeom>
          <a:ln w="57150">
            <a:solidFill>
              <a:srgbClr val="721F5D"/>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9B9AC71-90D0-B732-EFF7-D440611CEFB7}"/>
              </a:ext>
            </a:extLst>
          </p:cNvPr>
          <p:cNvCxnSpPr>
            <a:cxnSpLocks/>
            <a:stCxn id="4" idx="2"/>
          </p:cNvCxnSpPr>
          <p:nvPr/>
        </p:nvCxnSpPr>
        <p:spPr>
          <a:xfrm>
            <a:off x="6274308" y="3975952"/>
            <a:ext cx="1719622" cy="865959"/>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291488"/>
      </p:ext>
    </p:extLst>
  </p:cSld>
  <p:clrMapOvr>
    <a:masterClrMapping/>
  </p:clrMapOvr>
  <p:transition>
    <p:cut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Avg. Cost/LB Calculation</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10" name="Picture 9" descr="Table&#10;&#10;Description automatically generated">
            <a:extLst>
              <a:ext uri="{FF2B5EF4-FFF2-40B4-BE49-F238E27FC236}">
                <a16:creationId xmlns:a16="http://schemas.microsoft.com/office/drawing/2014/main" id="{AD698ED8-3A9A-BE56-1A7B-68219E2C6F35}"/>
              </a:ext>
            </a:extLst>
          </p:cNvPr>
          <p:cNvPicPr>
            <a:picLocks noChangeAspect="1"/>
          </p:cNvPicPr>
          <p:nvPr/>
        </p:nvPicPr>
        <p:blipFill rotWithShape="1">
          <a:blip r:embed="rId3"/>
          <a:srcRect l="49259" t="-1" r="9936" b="40226"/>
          <a:stretch/>
        </p:blipFill>
        <p:spPr>
          <a:xfrm>
            <a:off x="616702" y="1198454"/>
            <a:ext cx="10538116" cy="1222186"/>
          </a:xfrm>
          <a:prstGeom prst="rect">
            <a:avLst/>
          </a:prstGeom>
          <a:ln w="12700">
            <a:solidFill>
              <a:schemeClr val="tx1"/>
            </a:solidFill>
          </a:ln>
        </p:spPr>
      </p:pic>
      <p:sp>
        <p:nvSpPr>
          <p:cNvPr id="4" name="Rectangle 3">
            <a:extLst>
              <a:ext uri="{FF2B5EF4-FFF2-40B4-BE49-F238E27FC236}">
                <a16:creationId xmlns:a16="http://schemas.microsoft.com/office/drawing/2014/main" id="{4164BA89-72A4-FAF2-4779-8EAB7A07F620}"/>
              </a:ext>
            </a:extLst>
          </p:cNvPr>
          <p:cNvSpPr/>
          <p:nvPr/>
        </p:nvSpPr>
        <p:spPr>
          <a:xfrm>
            <a:off x="5865077" y="1198451"/>
            <a:ext cx="1615412" cy="1222189"/>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2E1E9FB-630E-7251-61AF-BA59B654636E}"/>
                  </a:ext>
                </a:extLst>
              </p:cNvPr>
              <p:cNvSpPr txBox="1"/>
              <p:nvPr/>
            </p:nvSpPr>
            <p:spPr>
              <a:xfrm>
                <a:off x="1085685" y="3171811"/>
                <a:ext cx="9558784" cy="1846659"/>
              </a:xfrm>
              <a:prstGeom prst="rect">
                <a:avLst/>
              </a:prstGeom>
              <a:noFill/>
            </p:spPr>
            <p:txBody>
              <a:bodyPr wrap="square" lIns="0" tIns="0" rIns="0" bIns="0" rtlCol="0">
                <a:spAutoFit/>
              </a:bodyPr>
              <a:lstStyle/>
              <a:p>
                <a:r>
                  <a:rPr lang="en-US" sz="2800" b="0" i="0">
                    <a:solidFill>
                      <a:srgbClr val="00B050"/>
                    </a:solidFill>
                    <a:latin typeface="Arial" panose="020B0604020202020204" pitchFamily="34" charset="0"/>
                    <a:cs typeface="Arial" panose="020B0604020202020204" pitchFamily="34" charset="0"/>
                  </a:rPr>
                  <a:t>     Net Value     </a:t>
                </a:r>
                <a:r>
                  <a:rPr lang="en-US" sz="2800" b="0" i="0">
                    <a:latin typeface="Arial" panose="020B0604020202020204" pitchFamily="34" charset="0"/>
                    <a:cs typeface="Arial" panose="020B0604020202020204" pitchFamily="34" charset="0"/>
                  </a:rPr>
                  <a:t>÷   </a:t>
                </a:r>
                <a:r>
                  <a:rPr lang="en-US" sz="2800" b="0" i="0">
                    <a:solidFill>
                      <a:srgbClr val="721F5D"/>
                    </a:solidFill>
                    <a:latin typeface="Arial" panose="020B0604020202020204" pitchFamily="34" charset="0"/>
                    <a:cs typeface="Arial" panose="020B0604020202020204" pitchFamily="34" charset="0"/>
                  </a:rPr>
                  <a:t>Order Quantity in LB  </a:t>
                </a:r>
                <a:r>
                  <a:rPr lang="en-US" sz="2800" b="0" i="0">
                    <a:latin typeface="Arial" panose="020B0604020202020204" pitchFamily="34" charset="0"/>
                    <a:cs typeface="Arial" panose="020B0604020202020204" pitchFamily="34" charset="0"/>
                  </a:rPr>
                  <a:t>=    </a:t>
                </a:r>
                <a:r>
                  <a:rPr lang="en-US" sz="2800" b="0" i="0">
                    <a:solidFill>
                      <a:schemeClr val="accent6"/>
                    </a:solidFill>
                    <a:latin typeface="Arial" panose="020B0604020202020204" pitchFamily="34" charset="0"/>
                    <a:cs typeface="Arial" panose="020B0604020202020204" pitchFamily="34" charset="0"/>
                  </a:rPr>
                  <a:t>Avg. Cost / LB</a:t>
                </a:r>
              </a:p>
              <a:p>
                <a:r>
                  <a:rPr lang="en-US" sz="2800" b="0">
                    <a:latin typeface="Cambria Math" panose="02040503050406030204" pitchFamily="18" charset="0"/>
                    <a:ea typeface="Cambria Math" panose="02040503050406030204" pitchFamily="18" charset="0"/>
                  </a:rPr>
                  <a:t>     </a:t>
                </a:r>
                <a:r>
                  <a:rPr lang="en-US" sz="2800" b="0">
                    <a:solidFill>
                      <a:srgbClr val="00B050"/>
                    </a:solidFill>
                    <a:latin typeface="Cambria Math" panose="02040503050406030204" pitchFamily="18" charset="0"/>
                    <a:ea typeface="Cambria Math" panose="02040503050406030204" pitchFamily="18" charset="0"/>
                  </a:rPr>
                  <a:t>(Column </a:t>
                </a:r>
                <a14:m>
                  <m:oMath xmlns:m="http://schemas.openxmlformats.org/officeDocument/2006/math">
                    <m:r>
                      <m:rPr>
                        <m:sty m:val="p"/>
                      </m:rPr>
                      <a:rPr lang="en-US" sz="2800" b="0" i="0" smtClean="0">
                        <a:solidFill>
                          <a:srgbClr val="00B050"/>
                        </a:solidFill>
                        <a:latin typeface="Cambria Math" panose="02040503050406030204" pitchFamily="18" charset="0"/>
                      </a:rPr>
                      <m:t>X</m:t>
                    </m:r>
                    <m:r>
                      <a:rPr lang="en-US" sz="2800" b="0" i="0" smtClean="0">
                        <a:solidFill>
                          <a:srgbClr val="00B050"/>
                        </a:solidFill>
                        <a:latin typeface="Cambria Math" panose="02040503050406030204" pitchFamily="18" charset="0"/>
                      </a:rPr>
                      <m:t>)    </m:t>
                    </m:r>
                    <m:r>
                      <a:rPr lang="en-US" sz="2800" i="1">
                        <a:solidFill>
                          <a:srgbClr val="00B050"/>
                        </a:solidFill>
                        <a:latin typeface="Cambria Math" panose="02040503050406030204" pitchFamily="18" charset="0"/>
                        <a:ea typeface="Cambria Math" panose="02040503050406030204" pitchFamily="18" charset="0"/>
                      </a:rPr>
                      <m:t>÷</m:t>
                    </m:r>
                    <m:r>
                      <a:rPr lang="en-US" sz="2800" b="0" i="1" smtClean="0">
                        <a:solidFill>
                          <a:srgbClr val="00B050"/>
                        </a:solidFill>
                        <a:latin typeface="Cambria Math" panose="02040503050406030204" pitchFamily="18" charset="0"/>
                        <a:ea typeface="Cambria Math" panose="02040503050406030204" pitchFamily="18" charset="0"/>
                      </a:rPr>
                      <m:t>            </m:t>
                    </m:r>
                    <m:d>
                      <m:dPr>
                        <m:ctrlPr>
                          <a:rPr lang="en-US" sz="2800" b="0" i="1" smtClean="0">
                            <a:solidFill>
                              <a:srgbClr val="721F5D"/>
                            </a:solidFill>
                            <a:latin typeface="Cambria Math" panose="02040503050406030204" pitchFamily="18" charset="0"/>
                          </a:rPr>
                        </m:ctrlPr>
                      </m:dPr>
                      <m:e>
                        <m:r>
                          <m:rPr>
                            <m:sty m:val="p"/>
                          </m:rPr>
                          <a:rPr lang="en-US" sz="2800" b="0" i="0" smtClean="0">
                            <a:solidFill>
                              <a:srgbClr val="721F5D"/>
                            </a:solidFill>
                            <a:latin typeface="Cambria Math" panose="02040503050406030204" pitchFamily="18" charset="0"/>
                          </a:rPr>
                          <m:t>Column</m:t>
                        </m:r>
                        <m:r>
                          <a:rPr lang="en-US" sz="2800" b="0" i="0" smtClean="0">
                            <a:solidFill>
                              <a:srgbClr val="721F5D"/>
                            </a:solidFill>
                            <a:latin typeface="Cambria Math" panose="02040503050406030204" pitchFamily="18" charset="0"/>
                          </a:rPr>
                          <m:t> </m:t>
                        </m:r>
                        <m:r>
                          <m:rPr>
                            <m:sty m:val="p"/>
                          </m:rPr>
                          <a:rPr lang="en-US" sz="2800" b="0" i="0" smtClean="0">
                            <a:solidFill>
                              <a:srgbClr val="721F5D"/>
                            </a:solidFill>
                            <a:latin typeface="Cambria Math" panose="02040503050406030204" pitchFamily="18" charset="0"/>
                          </a:rPr>
                          <m:t>V</m:t>
                        </m:r>
                      </m:e>
                    </m:d>
                    <m:r>
                      <a:rPr lang="en-US" sz="2800" b="0" i="0" smtClean="0">
                        <a:solidFill>
                          <a:schemeClr val="tx1"/>
                        </a:solidFill>
                        <a:latin typeface="Cambria Math" panose="02040503050406030204" pitchFamily="18" charset="0"/>
                      </a:rPr>
                      <m:t>          =  </m:t>
                    </m:r>
                    <m:d>
                      <m:dPr>
                        <m:ctrlPr>
                          <a:rPr lang="en-US" sz="2800" b="0" i="1" smtClean="0">
                            <a:solidFill>
                              <a:schemeClr val="accent6"/>
                            </a:solidFill>
                            <a:latin typeface="Cambria Math" panose="02040503050406030204" pitchFamily="18" charset="0"/>
                          </a:rPr>
                        </m:ctrlPr>
                      </m:dPr>
                      <m:e>
                        <m:r>
                          <m:rPr>
                            <m:sty m:val="p"/>
                          </m:rPr>
                          <a:rPr lang="en-US" sz="2800" b="0" i="0" smtClean="0">
                            <a:solidFill>
                              <a:schemeClr val="accent6"/>
                            </a:solidFill>
                            <a:latin typeface="Cambria Math" panose="02040503050406030204" pitchFamily="18" charset="0"/>
                          </a:rPr>
                          <m:t>Column</m:t>
                        </m:r>
                        <m:r>
                          <a:rPr lang="en-US" sz="2800" b="0" i="0" smtClean="0">
                            <a:solidFill>
                              <a:schemeClr val="accent6"/>
                            </a:solidFill>
                            <a:latin typeface="Cambria Math" panose="02040503050406030204" pitchFamily="18" charset="0"/>
                          </a:rPr>
                          <m:t> </m:t>
                        </m:r>
                        <m:r>
                          <m:rPr>
                            <m:sty m:val="p"/>
                          </m:rPr>
                          <a:rPr lang="en-US" sz="2800" b="0" i="0" smtClean="0">
                            <a:solidFill>
                              <a:schemeClr val="accent6"/>
                            </a:solidFill>
                            <a:latin typeface="Cambria Math" panose="02040503050406030204" pitchFamily="18" charset="0"/>
                          </a:rPr>
                          <m:t>W</m:t>
                        </m:r>
                      </m:e>
                    </m:d>
                  </m:oMath>
                </a14:m>
                <a:endParaRPr lang="en-US" sz="2800" b="0">
                  <a:solidFill>
                    <a:schemeClr val="accent6"/>
                  </a:solidFill>
                  <a:latin typeface="Cambria Math" panose="02040503050406030204" pitchFamily="18" charset="0"/>
                </a:endParaRPr>
              </a:p>
              <a:p>
                <a:r>
                  <a:rPr lang="en-US" sz="3200"/>
                  <a:t>     </a:t>
                </a:r>
              </a:p>
              <a:p>
                <a:r>
                  <a:rPr lang="en-US" sz="3200"/>
                  <a:t>  </a:t>
                </a:r>
                <a:r>
                  <a:rPr lang="en-US" sz="3200">
                    <a:solidFill>
                      <a:srgbClr val="00B050"/>
                    </a:solidFill>
                  </a:rPr>
                  <a:t>$26,851.50 </a:t>
                </a:r>
                <a:r>
                  <a:rPr lang="en-US" sz="2000">
                    <a:solidFill>
                      <a:srgbClr val="00B050"/>
                    </a:solidFill>
                  </a:rPr>
                  <a:t> </a:t>
                </a:r>
                <a:r>
                  <a:rPr lang="en-US" sz="3200">
                    <a:solidFill>
                      <a:srgbClr val="00B050"/>
                    </a:solidFill>
                  </a:rPr>
                  <a:t> </a:t>
                </a:r>
                <a14:m>
                  <m:oMath xmlns:m="http://schemas.openxmlformats.org/officeDocument/2006/math">
                    <m:r>
                      <a:rPr lang="en-US" sz="3200" i="1" smtClean="0">
                        <a:solidFill>
                          <a:srgbClr val="00B050"/>
                        </a:solidFill>
                        <a:latin typeface="Cambria Math" panose="02040503050406030204" pitchFamily="18" charset="0"/>
                        <a:ea typeface="Cambria Math" panose="02040503050406030204" pitchFamily="18" charset="0"/>
                      </a:rPr>
                      <m:t>÷</m:t>
                    </m:r>
                  </m:oMath>
                </a14:m>
                <a:r>
                  <a:rPr lang="en-US" sz="3200"/>
                  <a:t>          </a:t>
                </a:r>
                <a:r>
                  <a:rPr lang="en-US" sz="3200">
                    <a:solidFill>
                      <a:srgbClr val="721F5D"/>
                    </a:solidFill>
                  </a:rPr>
                  <a:t>$13,500         </a:t>
                </a:r>
                <a:r>
                  <a:rPr lang="en-US" sz="3200">
                    <a:latin typeface="Cambria Math" panose="02040503050406030204" pitchFamily="18" charset="0"/>
                    <a:ea typeface="Cambria Math" panose="02040503050406030204" pitchFamily="18" charset="0"/>
                  </a:rPr>
                  <a:t>=</a:t>
                </a:r>
                <a:r>
                  <a:rPr lang="en-US" sz="3200"/>
                  <a:t>      </a:t>
                </a:r>
                <a:r>
                  <a:rPr lang="en-US" sz="3200">
                    <a:solidFill>
                      <a:schemeClr val="accent6"/>
                    </a:solidFill>
                  </a:rPr>
                  <a:t>$1.99 </a:t>
                </a:r>
              </a:p>
            </p:txBody>
          </p:sp>
        </mc:Choice>
        <mc:Fallback xmlns="">
          <p:sp>
            <p:nvSpPr>
              <p:cNvPr id="8" name="TextBox 7">
                <a:extLst>
                  <a:ext uri="{FF2B5EF4-FFF2-40B4-BE49-F238E27FC236}">
                    <a16:creationId xmlns:a16="http://schemas.microsoft.com/office/drawing/2014/main" id="{A2E1E9FB-630E-7251-61AF-BA59B654636E}"/>
                  </a:ext>
                </a:extLst>
              </p:cNvPr>
              <p:cNvSpPr txBox="1">
                <a:spLocks noRot="1" noChangeAspect="1" noMove="1" noResize="1" noEditPoints="1" noAdjustHandles="1" noChangeArrowheads="1" noChangeShapeType="1" noTextEdit="1"/>
              </p:cNvSpPr>
              <p:nvPr/>
            </p:nvSpPr>
            <p:spPr>
              <a:xfrm>
                <a:off x="1085685" y="3171811"/>
                <a:ext cx="9558784" cy="1846659"/>
              </a:xfrm>
              <a:prstGeom prst="rect">
                <a:avLst/>
              </a:prstGeom>
              <a:blipFill>
                <a:blip r:embed="rId4"/>
                <a:stretch>
                  <a:fillRect l="-191" t="-5941" b="-12541"/>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79249B40-D833-DB4C-2836-F99FF6137390}"/>
              </a:ext>
            </a:extLst>
          </p:cNvPr>
          <p:cNvSpPr/>
          <p:nvPr/>
        </p:nvSpPr>
        <p:spPr>
          <a:xfrm>
            <a:off x="7518197" y="1187777"/>
            <a:ext cx="1371279" cy="1232863"/>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B06653-616A-7EEA-6085-6573D860536C}"/>
              </a:ext>
            </a:extLst>
          </p:cNvPr>
          <p:cNvSpPr/>
          <p:nvPr/>
        </p:nvSpPr>
        <p:spPr>
          <a:xfrm>
            <a:off x="3195687" y="1198453"/>
            <a:ext cx="2639505" cy="1222185"/>
          </a:xfrm>
          <a:prstGeom prst="rect">
            <a:avLst/>
          </a:prstGeom>
          <a:noFill/>
          <a:ln w="57150">
            <a:solidFill>
              <a:srgbClr val="721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1247DC84-4EE4-858A-B2E2-B8013CCC5CF6}"/>
              </a:ext>
            </a:extLst>
          </p:cNvPr>
          <p:cNvCxnSpPr>
            <a:cxnSpLocks/>
            <a:stCxn id="13" idx="2"/>
          </p:cNvCxnSpPr>
          <p:nvPr/>
        </p:nvCxnSpPr>
        <p:spPr>
          <a:xfrm>
            <a:off x="4515440" y="2420638"/>
            <a:ext cx="826865" cy="751171"/>
          </a:xfrm>
          <a:prstGeom prst="straightConnector1">
            <a:avLst/>
          </a:prstGeom>
          <a:ln w="57150">
            <a:solidFill>
              <a:srgbClr val="721F5D"/>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91DDBEE-3A95-6B7F-CA89-431B6ADBE899}"/>
              </a:ext>
            </a:extLst>
          </p:cNvPr>
          <p:cNvCxnSpPr>
            <a:cxnSpLocks/>
            <a:stCxn id="4" idx="2"/>
          </p:cNvCxnSpPr>
          <p:nvPr/>
        </p:nvCxnSpPr>
        <p:spPr>
          <a:xfrm>
            <a:off x="6672783" y="2420640"/>
            <a:ext cx="1741394" cy="751169"/>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92860"/>
      </p:ext>
    </p:extLst>
  </p:cSld>
  <p:clrMapOvr>
    <a:masterClrMapping/>
  </p:clrMapOvr>
  <p:transition>
    <p:cut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Rectangle: Rounded Corners 5">
            <a:extLst>
              <a:ext uri="{FF2B5EF4-FFF2-40B4-BE49-F238E27FC236}">
                <a16:creationId xmlns:a16="http://schemas.microsoft.com/office/drawing/2014/main" id="{23A8DD59-E077-8A98-DB55-F0D8320B4FB5}"/>
              </a:ext>
            </a:extLst>
          </p:cNvPr>
          <p:cNvSpPr/>
          <p:nvPr/>
        </p:nvSpPr>
        <p:spPr>
          <a:xfrm>
            <a:off x="6657402" y="4147227"/>
            <a:ext cx="4090083" cy="1648174"/>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u="sng">
                <a:solidFill>
                  <a:schemeClr val="tx1">
                    <a:lumMod val="95000"/>
                    <a:lumOff val="5000"/>
                  </a:schemeClr>
                </a:solidFill>
                <a:latin typeface="Arial"/>
                <a:ea typeface="+mn-lt"/>
                <a:cs typeface="+mn-lt"/>
              </a:rPr>
              <a:t>Entitlement Balance </a:t>
            </a:r>
            <a:r>
              <a:rPr lang="en-US" b="1" u="sng" err="1">
                <a:solidFill>
                  <a:schemeClr val="tx1">
                    <a:lumMod val="95000"/>
                    <a:lumOff val="5000"/>
                  </a:schemeClr>
                </a:solidFill>
                <a:latin typeface="Arial"/>
                <a:ea typeface="+mn-lt"/>
                <a:cs typeface="+mn-lt"/>
              </a:rPr>
              <a:t>Availabl</a:t>
            </a:r>
            <a:br>
              <a:rPr lang="en-US" b="1" u="sng">
                <a:solidFill>
                  <a:schemeClr val="tx1">
                    <a:lumMod val="95000"/>
                    <a:lumOff val="5000"/>
                  </a:schemeClr>
                </a:solidFill>
                <a:latin typeface="Arial"/>
                <a:ea typeface="+mn-lt"/>
                <a:cs typeface="+mn-lt"/>
              </a:rPr>
            </a:br>
            <a:endParaRPr lang="en-US" b="1" u="sng">
              <a:solidFill>
                <a:schemeClr val="tx1">
                  <a:lumMod val="95000"/>
                  <a:lumOff val="5000"/>
                </a:schemeClr>
              </a:solidFill>
              <a:latin typeface="Arial"/>
              <a:ea typeface="+mn-lt"/>
              <a:cs typeface="Arial"/>
            </a:endParaRPr>
          </a:p>
          <a:p>
            <a:pPr algn="ctr"/>
            <a:r>
              <a:rPr lang="en-US" b="1">
                <a:solidFill>
                  <a:schemeClr val="tx1">
                    <a:lumMod val="95000"/>
                    <a:lumOff val="5000"/>
                  </a:schemeClr>
                </a:solidFill>
                <a:latin typeface="Arial"/>
                <a:ea typeface="+mn-lt"/>
                <a:cs typeface="Arial"/>
              </a:rPr>
              <a:t>Amount of entitlement available at the time the item had been requested (requisition).</a:t>
            </a:r>
          </a:p>
        </p:txBody>
      </p:sp>
      <p:pic>
        <p:nvPicPr>
          <p:cNvPr id="10" name="Picture 9" descr="Table&#10;&#10;Description automatically generated">
            <a:extLst>
              <a:ext uri="{FF2B5EF4-FFF2-40B4-BE49-F238E27FC236}">
                <a16:creationId xmlns:a16="http://schemas.microsoft.com/office/drawing/2014/main" id="{F442CDAE-FFF6-DAF6-938D-3771F1F4271D}"/>
              </a:ext>
            </a:extLst>
          </p:cNvPr>
          <p:cNvPicPr>
            <a:picLocks noChangeAspect="1"/>
          </p:cNvPicPr>
          <p:nvPr/>
        </p:nvPicPr>
        <p:blipFill rotWithShape="1">
          <a:blip r:embed="rId3"/>
          <a:srcRect l="42549" b="789"/>
          <a:stretch/>
        </p:blipFill>
        <p:spPr>
          <a:xfrm>
            <a:off x="584462" y="2497017"/>
            <a:ext cx="10817057" cy="1478935"/>
          </a:xfrm>
          <a:prstGeom prst="rect">
            <a:avLst/>
          </a:prstGeom>
          <a:ln w="12700">
            <a:solidFill>
              <a:schemeClr val="tx1"/>
            </a:solidFill>
          </a:ln>
        </p:spPr>
      </p:pic>
      <p:sp>
        <p:nvSpPr>
          <p:cNvPr id="4" name="Rectangle 3">
            <a:extLst>
              <a:ext uri="{FF2B5EF4-FFF2-40B4-BE49-F238E27FC236}">
                <a16:creationId xmlns:a16="http://schemas.microsoft.com/office/drawing/2014/main" id="{4164BA89-72A4-FAF2-4779-8EAB7A07F620}"/>
              </a:ext>
            </a:extLst>
          </p:cNvPr>
          <p:cNvSpPr/>
          <p:nvPr/>
        </p:nvSpPr>
        <p:spPr>
          <a:xfrm>
            <a:off x="7856443" y="2872408"/>
            <a:ext cx="1692003" cy="81932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42826873"/>
      </p:ext>
    </p:extLst>
  </p:cSld>
  <p:clrMapOvr>
    <a:masterClrMapping/>
  </p:clrMapOvr>
  <p:transition>
    <p:cut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584462" y="411783"/>
            <a:ext cx="10720033" cy="638175"/>
          </a:xfrm>
          <a:ln w="28575">
            <a:solidFill>
              <a:schemeClr val="tx1"/>
            </a:solidFill>
          </a:ln>
        </p:spPr>
        <p:txBody>
          <a:bodyPr lIns="91440" tIns="45720" rIns="91440" bIns="45720" anchor="t"/>
          <a:lstStyle/>
          <a:p>
            <a:pPr algn="ctr"/>
            <a:r>
              <a:rPr lang="en-US" sz="4400">
                <a:latin typeface="Arial"/>
                <a:cs typeface="Arial"/>
              </a:rPr>
              <a:t>Running Entitlement Detail Report</a:t>
            </a:r>
            <a:endParaRPr lang="en-US" sz="44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88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pic>
        <p:nvPicPr>
          <p:cNvPr id="10" name="Picture 9" descr="Table&#10;&#10;Description automatically generated">
            <a:extLst>
              <a:ext uri="{FF2B5EF4-FFF2-40B4-BE49-F238E27FC236}">
                <a16:creationId xmlns:a16="http://schemas.microsoft.com/office/drawing/2014/main" id="{99D13BB4-44D8-EDA8-008E-300D26408F4C}"/>
              </a:ext>
            </a:extLst>
          </p:cNvPr>
          <p:cNvPicPr>
            <a:picLocks noChangeAspect="1"/>
          </p:cNvPicPr>
          <p:nvPr/>
        </p:nvPicPr>
        <p:blipFill rotWithShape="1">
          <a:blip r:embed="rId3"/>
          <a:srcRect l="69935" t="4954" b="4348"/>
          <a:stretch/>
        </p:blipFill>
        <p:spPr>
          <a:xfrm>
            <a:off x="584462" y="1574992"/>
            <a:ext cx="6627735" cy="1582943"/>
          </a:xfrm>
          <a:prstGeom prst="rect">
            <a:avLst/>
          </a:prstGeom>
          <a:ln w="12700">
            <a:solidFill>
              <a:schemeClr val="tx1"/>
            </a:solidFill>
          </a:ln>
        </p:spPr>
      </p:pic>
      <p:sp>
        <p:nvSpPr>
          <p:cNvPr id="18" name="Rectangle 17">
            <a:extLst>
              <a:ext uri="{FF2B5EF4-FFF2-40B4-BE49-F238E27FC236}">
                <a16:creationId xmlns:a16="http://schemas.microsoft.com/office/drawing/2014/main" id="{CE5BC9E0-A6E8-CA17-7730-7BFDE4556A36}"/>
              </a:ext>
            </a:extLst>
          </p:cNvPr>
          <p:cNvSpPr/>
          <p:nvPr/>
        </p:nvSpPr>
        <p:spPr>
          <a:xfrm>
            <a:off x="4982823" y="1930411"/>
            <a:ext cx="2229373" cy="1227523"/>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A1D3B3E-BCEB-665B-C3CA-F9327687A711}"/>
                  </a:ext>
                </a:extLst>
              </p:cNvPr>
              <p:cNvSpPr txBox="1"/>
              <p:nvPr/>
            </p:nvSpPr>
            <p:spPr>
              <a:xfrm>
                <a:off x="584462" y="4095638"/>
                <a:ext cx="10854764" cy="1846659"/>
              </a:xfrm>
              <a:prstGeom prst="rect">
                <a:avLst/>
              </a:prstGeom>
              <a:noFill/>
            </p:spPr>
            <p:txBody>
              <a:bodyPr wrap="square" lIns="0" tIns="0" rIns="0" bIns="0" rtlCol="0">
                <a:spAutoFit/>
              </a:bodyPr>
              <a:lstStyle/>
              <a:p>
                <a:r>
                  <a:rPr lang="en-US" sz="2800" b="0" i="0">
                    <a:solidFill>
                      <a:srgbClr val="00B050"/>
                    </a:solidFill>
                    <a:latin typeface="Arial" panose="020B0604020202020204" pitchFamily="34" charset="0"/>
                    <a:cs typeface="Arial" panose="020B0604020202020204" pitchFamily="34" charset="0"/>
                  </a:rPr>
                  <a:t>Ent Amount </a:t>
                </a:r>
                <a:r>
                  <a:rPr lang="en-US" sz="2800" b="0" i="0" err="1">
                    <a:solidFill>
                      <a:srgbClr val="00B050"/>
                    </a:solidFill>
                    <a:latin typeface="Arial" panose="020B0604020202020204" pitchFamily="34" charset="0"/>
                    <a:cs typeface="Arial" panose="020B0604020202020204" pitchFamily="34" charset="0"/>
                  </a:rPr>
                  <a:t>Availabl</a:t>
                </a:r>
                <a:r>
                  <a:rPr lang="en-US" sz="2800">
                    <a:solidFill>
                      <a:srgbClr val="00B050"/>
                    </a:solidFill>
                    <a:latin typeface="Arial" panose="020B0604020202020204" pitchFamily="34" charset="0"/>
                    <a:cs typeface="Arial" panose="020B0604020202020204" pitchFamily="34" charset="0"/>
                  </a:rPr>
                  <a:t> </a:t>
                </a:r>
                <a:r>
                  <a:rPr lang="en-US" sz="2000">
                    <a:solidFill>
                      <a:srgbClr val="00B050"/>
                    </a:solidFill>
                    <a:latin typeface="Arial" panose="020B0604020202020204" pitchFamily="34" charset="0"/>
                    <a:cs typeface="Arial" panose="020B0604020202020204" pitchFamily="34" charset="0"/>
                  </a:rPr>
                  <a:t> </a:t>
                </a:r>
                <a:r>
                  <a:rPr lang="en-US" sz="2800">
                    <a:solidFill>
                      <a:srgbClr val="00B050"/>
                    </a:solidFill>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a:t>
                </a:r>
                <a:r>
                  <a:rPr lang="en-US" sz="2800" b="0" i="0">
                    <a:latin typeface="Arial" panose="020B0604020202020204" pitchFamily="34" charset="0"/>
                    <a:cs typeface="Arial" panose="020B0604020202020204" pitchFamily="34" charset="0"/>
                  </a:rPr>
                  <a:t>      </a:t>
                </a:r>
                <a:r>
                  <a:rPr lang="en-US" sz="2800" b="0" i="0">
                    <a:solidFill>
                      <a:srgbClr val="721F5D"/>
                    </a:solidFill>
                    <a:latin typeface="Arial" panose="020B0604020202020204" pitchFamily="34" charset="0"/>
                    <a:cs typeface="Arial" panose="020B0604020202020204" pitchFamily="34" charset="0"/>
                  </a:rPr>
                  <a:t>Net Value     </a:t>
                </a:r>
                <a:r>
                  <a:rPr lang="en-US" sz="2800" b="0" i="0">
                    <a:latin typeface="Arial" panose="020B0604020202020204" pitchFamily="34" charset="0"/>
                    <a:cs typeface="Arial" panose="020B0604020202020204" pitchFamily="34" charset="0"/>
                  </a:rPr>
                  <a:t>=  </a:t>
                </a:r>
                <a:r>
                  <a:rPr lang="en-US" sz="2800" b="0" i="0">
                    <a:solidFill>
                      <a:schemeClr val="accent6"/>
                    </a:solidFill>
                    <a:latin typeface="Arial" panose="020B0604020202020204" pitchFamily="34" charset="0"/>
                    <a:cs typeface="Arial" panose="020B0604020202020204" pitchFamily="34" charset="0"/>
                  </a:rPr>
                  <a:t>Ent Amount Pending</a:t>
                </a:r>
              </a:p>
              <a:p>
                <a:r>
                  <a:rPr lang="en-US" sz="2800" b="0">
                    <a:latin typeface="Cambria Math" panose="02040503050406030204" pitchFamily="18" charset="0"/>
                    <a:ea typeface="Cambria Math" panose="02040503050406030204" pitchFamily="18" charset="0"/>
                  </a:rPr>
                  <a:t>         </a:t>
                </a:r>
                <a:r>
                  <a:rPr lang="en-US" sz="2800" b="0">
                    <a:solidFill>
                      <a:srgbClr val="00B050"/>
                    </a:solidFill>
                    <a:latin typeface="Cambria Math" panose="02040503050406030204" pitchFamily="18" charset="0"/>
                    <a:ea typeface="Cambria Math" panose="02040503050406030204" pitchFamily="18" charset="0"/>
                  </a:rPr>
                  <a:t>(Column </a:t>
                </a:r>
                <a14:m>
                  <m:oMath xmlns:m="http://schemas.openxmlformats.org/officeDocument/2006/math">
                    <m:r>
                      <m:rPr>
                        <m:sty m:val="p"/>
                      </m:rPr>
                      <a:rPr lang="en-US" sz="2800" b="0" i="0" smtClean="0">
                        <a:solidFill>
                          <a:srgbClr val="00B050"/>
                        </a:solidFill>
                        <a:latin typeface="Cambria Math" panose="02040503050406030204" pitchFamily="18" charset="0"/>
                      </a:rPr>
                      <m:t>Y</m:t>
                    </m:r>
                    <m:r>
                      <a:rPr lang="en-US" sz="2800" b="0" i="0" smtClean="0">
                        <a:solidFill>
                          <a:srgbClr val="00B050"/>
                        </a:solidFill>
                        <a:latin typeface="Cambria Math" panose="02040503050406030204" pitchFamily="18" charset="0"/>
                      </a:rPr>
                      <m:t>)           </m:t>
                    </m:r>
                    <m:r>
                      <a:rPr lang="en-US" sz="280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     </m:t>
                    </m:r>
                    <m:d>
                      <m:dPr>
                        <m:ctrlPr>
                          <a:rPr lang="en-US" sz="2800" b="0" i="1" smtClean="0">
                            <a:solidFill>
                              <a:srgbClr val="721F5D"/>
                            </a:solidFill>
                            <a:latin typeface="Cambria Math" panose="02040503050406030204" pitchFamily="18" charset="0"/>
                          </a:rPr>
                        </m:ctrlPr>
                      </m:dPr>
                      <m:e>
                        <m:r>
                          <m:rPr>
                            <m:sty m:val="p"/>
                          </m:rPr>
                          <a:rPr lang="en-US" sz="2800" b="0" i="0" smtClean="0">
                            <a:solidFill>
                              <a:srgbClr val="721F5D"/>
                            </a:solidFill>
                            <a:latin typeface="Cambria Math" panose="02040503050406030204" pitchFamily="18" charset="0"/>
                          </a:rPr>
                          <m:t>Column</m:t>
                        </m:r>
                        <m:r>
                          <a:rPr lang="en-US" sz="2800" b="0" i="0" smtClean="0">
                            <a:solidFill>
                              <a:srgbClr val="721F5D"/>
                            </a:solidFill>
                            <a:latin typeface="Cambria Math" panose="02040503050406030204" pitchFamily="18" charset="0"/>
                          </a:rPr>
                          <m:t> </m:t>
                        </m:r>
                        <m:r>
                          <m:rPr>
                            <m:sty m:val="p"/>
                          </m:rPr>
                          <a:rPr lang="en-US" sz="2800" b="0" i="0" smtClean="0">
                            <a:solidFill>
                              <a:srgbClr val="721F5D"/>
                            </a:solidFill>
                            <a:latin typeface="Cambria Math" panose="02040503050406030204" pitchFamily="18" charset="0"/>
                          </a:rPr>
                          <m:t>X</m:t>
                        </m:r>
                      </m:e>
                    </m:d>
                    <m:r>
                      <a:rPr lang="en-US" sz="2800" b="0" i="0" smtClean="0">
                        <a:solidFill>
                          <a:schemeClr val="tx1"/>
                        </a:solidFill>
                        <a:latin typeface="Cambria Math" panose="02040503050406030204" pitchFamily="18" charset="0"/>
                      </a:rPr>
                      <m:t>   =         </m:t>
                    </m:r>
                    <m:d>
                      <m:dPr>
                        <m:ctrlPr>
                          <a:rPr lang="en-US" sz="2800" b="0" i="1" smtClean="0">
                            <a:solidFill>
                              <a:schemeClr val="accent6"/>
                            </a:solidFill>
                            <a:latin typeface="Cambria Math" panose="02040503050406030204" pitchFamily="18" charset="0"/>
                          </a:rPr>
                        </m:ctrlPr>
                      </m:dPr>
                      <m:e>
                        <m:r>
                          <m:rPr>
                            <m:sty m:val="p"/>
                          </m:rPr>
                          <a:rPr lang="en-US" sz="2800" b="0" i="0" smtClean="0">
                            <a:solidFill>
                              <a:schemeClr val="accent6"/>
                            </a:solidFill>
                            <a:latin typeface="Cambria Math" panose="02040503050406030204" pitchFamily="18" charset="0"/>
                          </a:rPr>
                          <m:t>Column</m:t>
                        </m:r>
                        <m:r>
                          <a:rPr lang="en-US" sz="2800" b="0" i="0" smtClean="0">
                            <a:solidFill>
                              <a:schemeClr val="accent6"/>
                            </a:solidFill>
                            <a:latin typeface="Cambria Math" panose="02040503050406030204" pitchFamily="18" charset="0"/>
                          </a:rPr>
                          <m:t> </m:t>
                        </m:r>
                        <m:r>
                          <m:rPr>
                            <m:sty m:val="p"/>
                          </m:rPr>
                          <a:rPr lang="en-US" sz="2800" b="0" i="0" smtClean="0">
                            <a:solidFill>
                              <a:schemeClr val="accent6"/>
                            </a:solidFill>
                            <a:latin typeface="Cambria Math" panose="02040503050406030204" pitchFamily="18" charset="0"/>
                          </a:rPr>
                          <m:t>Z</m:t>
                        </m:r>
                      </m:e>
                    </m:d>
                  </m:oMath>
                </a14:m>
                <a:endParaRPr lang="en-US" sz="2800" b="0">
                  <a:solidFill>
                    <a:schemeClr val="accent6"/>
                  </a:solidFill>
                  <a:latin typeface="Cambria Math" panose="02040503050406030204" pitchFamily="18" charset="0"/>
                </a:endParaRPr>
              </a:p>
              <a:p>
                <a:r>
                  <a:rPr lang="en-US" sz="3200"/>
                  <a:t>     </a:t>
                </a:r>
              </a:p>
              <a:p>
                <a:r>
                  <a:rPr lang="en-US" sz="3200"/>
                  <a:t> </a:t>
                </a:r>
                <a:r>
                  <a:rPr lang="en-US" sz="3200">
                    <a:solidFill>
                      <a:srgbClr val="00B050"/>
                    </a:solidFill>
                  </a:rPr>
                  <a:t>$10,348,219.44    </a:t>
                </a:r>
                <a14:m>
                  <m:oMath xmlns:m="http://schemas.openxmlformats.org/officeDocument/2006/math">
                    <m:r>
                      <a:rPr lang="en-US" sz="3200" i="1" smtClean="0">
                        <a:solidFill>
                          <a:schemeClr val="tx1"/>
                        </a:solidFill>
                        <a:latin typeface="Cambria Math" panose="02040503050406030204" pitchFamily="18" charset="0"/>
                        <a:ea typeface="Cambria Math" panose="02040503050406030204" pitchFamily="18" charset="0"/>
                      </a:rPr>
                      <m:t>−</m:t>
                    </m:r>
                  </m:oMath>
                </a14:m>
                <a:r>
                  <a:rPr lang="en-US" sz="3200"/>
                  <a:t>  </a:t>
                </a:r>
                <a:r>
                  <a:rPr lang="en-US" sz="3200">
                    <a:solidFill>
                      <a:srgbClr val="721F5D"/>
                    </a:solidFill>
                  </a:rPr>
                  <a:t>$26,851.50  </a:t>
                </a:r>
                <a:r>
                  <a:rPr lang="en-US" sz="3200">
                    <a:latin typeface="Cambria Math" panose="02040503050406030204" pitchFamily="18" charset="0"/>
                    <a:ea typeface="Cambria Math" panose="02040503050406030204" pitchFamily="18" charset="0"/>
                  </a:rPr>
                  <a:t>=</a:t>
                </a:r>
                <a:r>
                  <a:rPr lang="en-US" sz="3200"/>
                  <a:t>   </a:t>
                </a:r>
                <a:r>
                  <a:rPr lang="en-US" sz="3200">
                    <a:solidFill>
                      <a:schemeClr val="accent6"/>
                    </a:solidFill>
                  </a:rPr>
                  <a:t>$10,321,367.94 </a:t>
                </a:r>
              </a:p>
            </p:txBody>
          </p:sp>
        </mc:Choice>
        <mc:Fallback xmlns="">
          <p:sp>
            <p:nvSpPr>
              <p:cNvPr id="19" name="TextBox 18">
                <a:extLst>
                  <a:ext uri="{FF2B5EF4-FFF2-40B4-BE49-F238E27FC236}">
                    <a16:creationId xmlns:a16="http://schemas.microsoft.com/office/drawing/2014/main" id="{5A1D3B3E-BCEB-665B-C3CA-F9327687A711}"/>
                  </a:ext>
                </a:extLst>
              </p:cNvPr>
              <p:cNvSpPr txBox="1">
                <a:spLocks noRot="1" noChangeAspect="1" noMove="1" noResize="1" noEditPoints="1" noAdjustHandles="1" noChangeArrowheads="1" noChangeShapeType="1" noTextEdit="1"/>
              </p:cNvSpPr>
              <p:nvPr/>
            </p:nvSpPr>
            <p:spPr>
              <a:xfrm>
                <a:off x="584462" y="4095638"/>
                <a:ext cx="10854764" cy="1846659"/>
              </a:xfrm>
              <a:prstGeom prst="rect">
                <a:avLst/>
              </a:prstGeom>
              <a:blipFill>
                <a:blip r:embed="rId4"/>
                <a:stretch>
                  <a:fillRect l="-2021" t="-5941" b="-12211"/>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0303A3E3-3D00-2C01-A528-1DF98A2DA7E8}"/>
              </a:ext>
            </a:extLst>
          </p:cNvPr>
          <p:cNvSpPr/>
          <p:nvPr/>
        </p:nvSpPr>
        <p:spPr>
          <a:xfrm>
            <a:off x="3061215" y="1930411"/>
            <a:ext cx="1895826" cy="1232863"/>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6F8F22-C54F-D200-169E-F2600DB4F3F5}"/>
              </a:ext>
            </a:extLst>
          </p:cNvPr>
          <p:cNvSpPr/>
          <p:nvPr/>
        </p:nvSpPr>
        <p:spPr>
          <a:xfrm>
            <a:off x="1896975" y="1935750"/>
            <a:ext cx="1138457" cy="1222185"/>
          </a:xfrm>
          <a:prstGeom prst="rect">
            <a:avLst/>
          </a:prstGeom>
          <a:noFill/>
          <a:ln w="57150">
            <a:solidFill>
              <a:srgbClr val="721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F2E690EB-D856-F9A9-4768-75C14233CD50}"/>
              </a:ext>
            </a:extLst>
          </p:cNvPr>
          <p:cNvCxnSpPr>
            <a:cxnSpLocks/>
            <a:stCxn id="20" idx="2"/>
          </p:cNvCxnSpPr>
          <p:nvPr/>
        </p:nvCxnSpPr>
        <p:spPr>
          <a:xfrm flipH="1">
            <a:off x="2466203" y="3163274"/>
            <a:ext cx="1542925" cy="994658"/>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0A19A0B-D329-A357-32E7-B887B617A930}"/>
              </a:ext>
            </a:extLst>
          </p:cNvPr>
          <p:cNvCxnSpPr>
            <a:cxnSpLocks/>
            <a:stCxn id="18" idx="2"/>
          </p:cNvCxnSpPr>
          <p:nvPr/>
        </p:nvCxnSpPr>
        <p:spPr>
          <a:xfrm>
            <a:off x="6097510" y="3157934"/>
            <a:ext cx="1519348" cy="92703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AEDDB9C4-7206-7F2F-9D34-C3B9238F0760}"/>
              </a:ext>
            </a:extLst>
          </p:cNvPr>
          <p:cNvSpPr/>
          <p:nvPr/>
        </p:nvSpPr>
        <p:spPr>
          <a:xfrm>
            <a:off x="7397901" y="1441284"/>
            <a:ext cx="4209637" cy="2263230"/>
          </a:xfrm>
          <a:prstGeom prst="roundRect">
            <a:avLst/>
          </a:prstGeom>
          <a:solidFill>
            <a:schemeClr val="accent6"/>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u="sng" dirty="0">
                <a:solidFill>
                  <a:schemeClr val="tx1">
                    <a:lumMod val="95000"/>
                    <a:lumOff val="5000"/>
                  </a:schemeClr>
                </a:solidFill>
                <a:latin typeface="Arial"/>
                <a:ea typeface="+mn-lt"/>
                <a:cs typeface="Arial"/>
              </a:rPr>
              <a:t>Ent. Amount Pending</a:t>
            </a:r>
          </a:p>
          <a:p>
            <a:pPr algn="ctr"/>
            <a:endParaRPr lang="en-US" b="1" i="1" dirty="0">
              <a:solidFill>
                <a:schemeClr val="tx1">
                  <a:lumMod val="95000"/>
                  <a:lumOff val="5000"/>
                </a:schemeClr>
              </a:solidFill>
              <a:latin typeface="Arial"/>
              <a:ea typeface="+mn-lt"/>
              <a:cs typeface="Arial"/>
            </a:endParaRPr>
          </a:p>
          <a:p>
            <a:pPr algn="ctr"/>
            <a:r>
              <a:rPr lang="en-US" b="1" i="1" dirty="0">
                <a:solidFill>
                  <a:schemeClr val="bg1"/>
                </a:solidFill>
                <a:latin typeface="Arial"/>
                <a:ea typeface="+mn-lt"/>
                <a:cs typeface="Arial"/>
              </a:rPr>
              <a:t>Ent. Amount Pending </a:t>
            </a:r>
            <a:r>
              <a:rPr lang="en-US" b="1" dirty="0">
                <a:solidFill>
                  <a:schemeClr val="tx1"/>
                </a:solidFill>
                <a:latin typeface="Arial"/>
                <a:ea typeface="+mn-lt"/>
                <a:cs typeface="Arial"/>
              </a:rPr>
              <a:t>calculated by taking </a:t>
            </a:r>
            <a:r>
              <a:rPr lang="en-US" b="1" i="1" dirty="0">
                <a:solidFill>
                  <a:schemeClr val="bg1"/>
                </a:solidFill>
                <a:latin typeface="Arial"/>
                <a:ea typeface="+mn-lt"/>
                <a:cs typeface="Arial"/>
              </a:rPr>
              <a:t>the Ent Amount </a:t>
            </a:r>
            <a:r>
              <a:rPr lang="en-US" b="1" i="1" dirty="0" err="1">
                <a:solidFill>
                  <a:schemeClr val="bg1"/>
                </a:solidFill>
                <a:latin typeface="Arial"/>
                <a:ea typeface="+mn-lt"/>
                <a:cs typeface="Arial"/>
              </a:rPr>
              <a:t>Availabl</a:t>
            </a:r>
            <a:r>
              <a:rPr lang="en-US" b="1" i="1" dirty="0">
                <a:solidFill>
                  <a:schemeClr val="bg1"/>
                </a:solidFill>
                <a:latin typeface="Arial"/>
                <a:ea typeface="+mn-lt"/>
                <a:cs typeface="Arial"/>
              </a:rPr>
              <a:t>  </a:t>
            </a:r>
            <a:r>
              <a:rPr lang="en-US" b="1" dirty="0">
                <a:solidFill>
                  <a:schemeClr val="tx1">
                    <a:lumMod val="95000"/>
                    <a:lumOff val="5000"/>
                  </a:schemeClr>
                </a:solidFill>
                <a:latin typeface="Arial"/>
                <a:ea typeface="+mn-lt"/>
                <a:cs typeface="Arial"/>
              </a:rPr>
              <a:t>at the time the material was requested </a:t>
            </a:r>
            <a:r>
              <a:rPr lang="en-US" b="1" dirty="0">
                <a:solidFill>
                  <a:schemeClr val="bg1"/>
                </a:solidFill>
                <a:latin typeface="Arial"/>
                <a:ea typeface="+mn-lt"/>
                <a:cs typeface="Arial"/>
              </a:rPr>
              <a:t>minus the</a:t>
            </a:r>
            <a:r>
              <a:rPr lang="en-US" b="1" dirty="0">
                <a:solidFill>
                  <a:schemeClr val="tx1">
                    <a:lumMod val="95000"/>
                    <a:lumOff val="5000"/>
                  </a:schemeClr>
                </a:solidFill>
                <a:latin typeface="Arial"/>
                <a:ea typeface="+mn-lt"/>
                <a:cs typeface="Arial"/>
              </a:rPr>
              <a:t> </a:t>
            </a:r>
            <a:r>
              <a:rPr lang="en-US" b="1" i="1" dirty="0">
                <a:solidFill>
                  <a:schemeClr val="bg1"/>
                </a:solidFill>
                <a:latin typeface="Arial"/>
                <a:ea typeface="+mn-lt"/>
                <a:cs typeface="Arial"/>
              </a:rPr>
              <a:t>Net Value </a:t>
            </a:r>
            <a:r>
              <a:rPr lang="en-US" b="1" dirty="0">
                <a:solidFill>
                  <a:schemeClr val="tx1">
                    <a:lumMod val="95000"/>
                    <a:lumOff val="5000"/>
                  </a:schemeClr>
                </a:solidFill>
                <a:latin typeface="Arial"/>
                <a:ea typeface="+mn-lt"/>
                <a:cs typeface="Arial"/>
              </a:rPr>
              <a:t>of that material</a:t>
            </a:r>
            <a:endParaRPr lang="en-US" b="1" dirty="0">
              <a:solidFill>
                <a:schemeClr val="tx1">
                  <a:lumMod val="95000"/>
                  <a:lumOff val="5000"/>
                </a:schemeClr>
              </a:solidFill>
              <a:latin typeface="Arial"/>
              <a:ea typeface="+mn-lt"/>
              <a:cs typeface="+mn-lt"/>
            </a:endParaRPr>
          </a:p>
        </p:txBody>
      </p:sp>
    </p:spTree>
    <p:extLst>
      <p:ext uri="{BB962C8B-B14F-4D97-AF65-F5344CB8AC3E}">
        <p14:creationId xmlns:p14="http://schemas.microsoft.com/office/powerpoint/2010/main" val="890206332"/>
      </p:ext>
    </p:extLst>
  </p:cSld>
  <p:clrMapOvr>
    <a:masterClrMapping/>
  </p:clrMapOvr>
  <p:transition>
    <p:cut thruBlk="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5"/>
          <p:cNvSpPr txBox="1">
            <a:spLocks/>
          </p:cNvSpPr>
          <p:nvPr/>
        </p:nvSpPr>
        <p:spPr bwMode="gray">
          <a:xfrm>
            <a:off x="11456399" y="-144100"/>
            <a:ext cx="698499" cy="639739"/>
          </a:xfrm>
          <a:prstGeom prst="rect">
            <a:avLst/>
          </a:prstGeom>
        </p:spPr>
        <p:txBody>
          <a:bodyPr vert="horz" lIns="76200" tIns="38100" rIns="76200" bIns="38100" rtlCol="0" anchor="b"/>
          <a:lstStyle>
            <a:defPPr>
              <a:defRPr lang="id-ID"/>
            </a:defPPr>
            <a:lvl1pPr marL="0" algn="ctr" defTabSz="914400" rtl="0" eaLnBrk="1" latinLnBrk="0" hangingPunct="1">
              <a:defRPr sz="2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79449E-6FBB-2343-B3AE-D1EFA46A6E77}" type="slidenum">
              <a:rPr lang="en-US" sz="2333">
                <a:latin typeface="Rockwell Light" panose="02040303020102020203" pitchFamily="18" charset="0"/>
              </a:rPr>
              <a:pPr/>
              <a:t>89</a:t>
            </a:fld>
            <a:endParaRPr lang="en-US" sz="2333">
              <a:latin typeface="Rockwell Light" panose="02040303020102020203" pitchFamily="18" charset="0"/>
            </a:endParaRPr>
          </a:p>
        </p:txBody>
      </p:sp>
      <p:sp>
        <p:nvSpPr>
          <p:cNvPr id="19" name="Slide Number Placeholder 18">
            <a:extLst>
              <a:ext uri="{FF2B5EF4-FFF2-40B4-BE49-F238E27FC236}">
                <a16:creationId xmlns:a16="http://schemas.microsoft.com/office/drawing/2014/main" id="{9483B8D0-54A7-43D4-8507-FDB50B3EF945}"/>
              </a:ext>
            </a:extLst>
          </p:cNvPr>
          <p:cNvSpPr>
            <a:spLocks noGrp="1"/>
          </p:cNvSpPr>
          <p:nvPr>
            <p:ph type="sldNum" sz="quarter" idx="13"/>
          </p:nvPr>
        </p:nvSpPr>
        <p:spPr/>
        <p:txBody>
          <a:bodyPr/>
          <a:lstStyle/>
          <a:p>
            <a:fld id="{4179449E-6FBB-2343-B3AE-D1EFA46A6E77}" type="slidenum">
              <a:rPr lang="en-US" smtClean="0"/>
              <a:pPr/>
              <a:t>89</a:t>
            </a:fld>
            <a:endParaRPr lang="en-US"/>
          </a:p>
        </p:txBody>
      </p:sp>
      <p:sp>
        <p:nvSpPr>
          <p:cNvPr id="12" name="Rectangle 11">
            <a:extLst>
              <a:ext uri="{FF2B5EF4-FFF2-40B4-BE49-F238E27FC236}">
                <a16:creationId xmlns:a16="http://schemas.microsoft.com/office/drawing/2014/main" id="{504739B5-84C6-9F47-ABD3-0B7372C33D3B}"/>
              </a:ext>
            </a:extLst>
          </p:cNvPr>
          <p:cNvSpPr/>
          <p:nvPr/>
        </p:nvSpPr>
        <p:spPr>
          <a:xfrm>
            <a:off x="0" y="6223620"/>
            <a:ext cx="11809965" cy="582168"/>
          </a:xfrm>
          <a:prstGeom prst="rect">
            <a:avLst/>
          </a:prstGeom>
          <a:solidFill>
            <a:srgbClr val="66B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17">
              <a:latin typeface="Rockwell Light" panose="02040303020102020203" pitchFamily="18" charset="0"/>
            </a:endParaRPr>
          </a:p>
        </p:txBody>
      </p:sp>
      <p:sp>
        <p:nvSpPr>
          <p:cNvPr id="13" name="Rectangle 12">
            <a:extLst>
              <a:ext uri="{FF2B5EF4-FFF2-40B4-BE49-F238E27FC236}">
                <a16:creationId xmlns:a16="http://schemas.microsoft.com/office/drawing/2014/main" id="{5AC066B6-D976-A44C-ACF4-1891F312EBC4}"/>
              </a:ext>
            </a:extLst>
          </p:cNvPr>
          <p:cNvSpPr/>
          <p:nvPr/>
        </p:nvSpPr>
        <p:spPr>
          <a:xfrm>
            <a:off x="187701" y="6057486"/>
            <a:ext cx="12010224" cy="293046"/>
          </a:xfrm>
          <a:prstGeom prst="rect">
            <a:avLst/>
          </a:prstGeom>
          <a:solidFill>
            <a:srgbClr val="EF4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17">
              <a:latin typeface="Rockwell Light" panose="02040303020102020203" pitchFamily="18" charset="0"/>
            </a:endParaRPr>
          </a:p>
        </p:txBody>
      </p:sp>
      <p:sp>
        <p:nvSpPr>
          <p:cNvPr id="14" name="Rectangle 17">
            <a:extLst>
              <a:ext uri="{FF2B5EF4-FFF2-40B4-BE49-F238E27FC236}">
                <a16:creationId xmlns:a16="http://schemas.microsoft.com/office/drawing/2014/main" id="{A356EC3C-0D80-A44C-B27C-466F0F231660}"/>
              </a:ext>
            </a:extLst>
          </p:cNvPr>
          <p:cNvSpPr/>
          <p:nvPr/>
        </p:nvSpPr>
        <p:spPr>
          <a:xfrm rot="10800000">
            <a:off x="4463907" y="6220533"/>
            <a:ext cx="7728093" cy="508524"/>
          </a:xfrm>
          <a:custGeom>
            <a:avLst/>
            <a:gdLst>
              <a:gd name="connsiteX0" fmla="*/ 0 w 4076054"/>
              <a:gd name="connsiteY0" fmla="*/ 0 h 2263300"/>
              <a:gd name="connsiteX1" fmla="*/ 4076054 w 4076054"/>
              <a:gd name="connsiteY1" fmla="*/ 0 h 2263300"/>
              <a:gd name="connsiteX2" fmla="*/ 4076054 w 4076054"/>
              <a:gd name="connsiteY2" fmla="*/ 2263300 h 2263300"/>
              <a:gd name="connsiteX3" fmla="*/ 0 w 4076054"/>
              <a:gd name="connsiteY3" fmla="*/ 2263300 h 2263300"/>
              <a:gd name="connsiteX4" fmla="*/ 0 w 4076054"/>
              <a:gd name="connsiteY4" fmla="*/ 0 h 2263300"/>
              <a:gd name="connsiteX0" fmla="*/ 0 w 4076054"/>
              <a:gd name="connsiteY0" fmla="*/ 0 h 2263300"/>
              <a:gd name="connsiteX1" fmla="*/ 4076054 w 4076054"/>
              <a:gd name="connsiteY1" fmla="*/ 0 h 2263300"/>
              <a:gd name="connsiteX2" fmla="*/ 3551121 w 4076054"/>
              <a:gd name="connsiteY2" fmla="*/ 2263300 h 2263300"/>
              <a:gd name="connsiteX3" fmla="*/ 0 w 4076054"/>
              <a:gd name="connsiteY3" fmla="*/ 2263300 h 2263300"/>
              <a:gd name="connsiteX4" fmla="*/ 0 w 4076054"/>
              <a:gd name="connsiteY4" fmla="*/ 0 h 2263300"/>
              <a:gd name="connsiteX0" fmla="*/ 0 w 3985743"/>
              <a:gd name="connsiteY0" fmla="*/ 0 h 2263300"/>
              <a:gd name="connsiteX1" fmla="*/ 3985743 w 3985743"/>
              <a:gd name="connsiteY1" fmla="*/ 0 h 2263300"/>
              <a:gd name="connsiteX2" fmla="*/ 3551121 w 3985743"/>
              <a:gd name="connsiteY2" fmla="*/ 2263300 h 2263300"/>
              <a:gd name="connsiteX3" fmla="*/ 0 w 3985743"/>
              <a:gd name="connsiteY3" fmla="*/ 2263300 h 2263300"/>
              <a:gd name="connsiteX4" fmla="*/ 0 w 3985743"/>
              <a:gd name="connsiteY4" fmla="*/ 0 h 2263300"/>
              <a:gd name="connsiteX0" fmla="*/ 0 w 3985743"/>
              <a:gd name="connsiteY0" fmla="*/ 0 h 2263300"/>
              <a:gd name="connsiteX1" fmla="*/ 3985743 w 3985743"/>
              <a:gd name="connsiteY1" fmla="*/ 0 h 2263300"/>
              <a:gd name="connsiteX2" fmla="*/ 3568054 w 3985743"/>
              <a:gd name="connsiteY2" fmla="*/ 2263300 h 2263300"/>
              <a:gd name="connsiteX3" fmla="*/ 0 w 3985743"/>
              <a:gd name="connsiteY3" fmla="*/ 2263300 h 2263300"/>
              <a:gd name="connsiteX4" fmla="*/ 0 w 3985743"/>
              <a:gd name="connsiteY4" fmla="*/ 0 h 226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743" h="2263300">
                <a:moveTo>
                  <a:pt x="0" y="0"/>
                </a:moveTo>
                <a:lnTo>
                  <a:pt x="3985743" y="0"/>
                </a:lnTo>
                <a:lnTo>
                  <a:pt x="3568054" y="2263300"/>
                </a:lnTo>
                <a:lnTo>
                  <a:pt x="0" y="2263300"/>
                </a:lnTo>
                <a:lnTo>
                  <a:pt x="0" y="0"/>
                </a:lnTo>
                <a:close/>
              </a:path>
            </a:pathLst>
          </a:cu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17">
              <a:latin typeface="Rockwell Light" panose="02040303020102020203" pitchFamily="18" charset="0"/>
            </a:endParaRPr>
          </a:p>
        </p:txBody>
      </p:sp>
      <p:pic>
        <p:nvPicPr>
          <p:cNvPr id="15" name="Picture Placeholder 2">
            <a:extLst>
              <a:ext uri="{FF2B5EF4-FFF2-40B4-BE49-F238E27FC236}">
                <a16:creationId xmlns:a16="http://schemas.microsoft.com/office/drawing/2014/main" id="{6770B429-068C-B044-97A2-5BD973231D10}"/>
              </a:ext>
            </a:extLst>
          </p:cNvPr>
          <p:cNvPicPr>
            <a:picLocks noChangeAspect="1"/>
          </p:cNvPicPr>
          <p:nvPr/>
        </p:nvPicPr>
        <p:blipFill rotWithShape="1">
          <a:blip r:embed="rId3">
            <a:extLst>
              <a:ext uri="{28A0092B-C50C-407E-A947-70E740481C1C}">
                <a14:useLocalDpi xmlns:a14="http://schemas.microsoft.com/office/drawing/2010/main" val="0"/>
              </a:ext>
            </a:extLst>
          </a:blip>
          <a:srcRect l="22174" t="1219" r="38438" b="-406"/>
          <a:stretch/>
        </p:blipFill>
        <p:spPr>
          <a:xfrm flipH="1">
            <a:off x="6821529" y="784331"/>
            <a:ext cx="4922378" cy="4686299"/>
          </a:xfrm>
          <a:prstGeom prst="rect">
            <a:avLst/>
          </a:prstGeom>
        </p:spPr>
      </p:pic>
      <p:pic>
        <p:nvPicPr>
          <p:cNvPr id="11" name="Picture Placeholder 14">
            <a:extLst>
              <a:ext uri="{FF2B5EF4-FFF2-40B4-BE49-F238E27FC236}">
                <a16:creationId xmlns:a16="http://schemas.microsoft.com/office/drawing/2014/main" id="{E00872D8-0426-B640-93F0-655D73B2A3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5085" t="9771" r="5478" b="947"/>
          <a:stretch/>
        </p:blipFill>
        <p:spPr>
          <a:xfrm flipH="1">
            <a:off x="6821529" y="781749"/>
            <a:ext cx="4922378" cy="4691968"/>
          </a:xfrm>
          <a:prstGeom prst="rect">
            <a:avLst/>
          </a:prstGeom>
        </p:spPr>
      </p:pic>
      <p:sp>
        <p:nvSpPr>
          <p:cNvPr id="7" name="Rectangle: Rounded Corners 6">
            <a:extLst>
              <a:ext uri="{FF2B5EF4-FFF2-40B4-BE49-F238E27FC236}">
                <a16:creationId xmlns:a16="http://schemas.microsoft.com/office/drawing/2014/main" id="{E82CBABB-8589-07D6-338E-6CA0F59911F8}"/>
              </a:ext>
            </a:extLst>
          </p:cNvPr>
          <p:cNvSpPr/>
          <p:nvPr/>
        </p:nvSpPr>
        <p:spPr>
          <a:xfrm>
            <a:off x="486642" y="884959"/>
            <a:ext cx="6000748" cy="4139043"/>
          </a:xfrm>
          <a:prstGeom prst="roundRect">
            <a:avLst/>
          </a:prstGeom>
          <a:solidFill>
            <a:schemeClr val="accent5"/>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4000" b="1">
                <a:solidFill>
                  <a:schemeClr val="tx1"/>
                </a:solidFill>
                <a:latin typeface="Arial"/>
                <a:cs typeface="Arial"/>
              </a:rPr>
            </a:br>
            <a:r>
              <a:rPr lang="en-US" sz="4000" b="1">
                <a:solidFill>
                  <a:schemeClr val="tx1"/>
                </a:solidFill>
                <a:latin typeface="Arial"/>
                <a:cs typeface="Arial"/>
              </a:rPr>
              <a:t>KNOWLEDGE </a:t>
            </a:r>
            <a:br>
              <a:rPr lang="en-US" sz="4000" b="1">
                <a:solidFill>
                  <a:schemeClr val="tx1"/>
                </a:solidFill>
                <a:latin typeface="Arial"/>
                <a:cs typeface="Arial"/>
              </a:rPr>
            </a:br>
            <a:r>
              <a:rPr lang="en-US" sz="4000" b="1">
                <a:solidFill>
                  <a:schemeClr val="tx1"/>
                </a:solidFill>
                <a:latin typeface="Arial"/>
                <a:cs typeface="Arial"/>
              </a:rPr>
              <a:t>CHECK</a:t>
            </a:r>
            <a:endParaRPr lang="en-US" sz="4000">
              <a:solidFill>
                <a:schemeClr val="tx1"/>
              </a:solidFill>
              <a:ea typeface="+mn-lt"/>
              <a:cs typeface="+mn-lt"/>
            </a:endParaRPr>
          </a:p>
          <a:p>
            <a:pPr algn="ctr"/>
            <a:endParaRPr lang="en-US"/>
          </a:p>
        </p:txBody>
      </p:sp>
    </p:spTree>
    <p:extLst>
      <p:ext uri="{BB962C8B-B14F-4D97-AF65-F5344CB8AC3E}">
        <p14:creationId xmlns:p14="http://schemas.microsoft.com/office/powerpoint/2010/main" val="309772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9">
            <a:extLst>
              <a:ext uri="{FF2B5EF4-FFF2-40B4-BE49-F238E27FC236}">
                <a16:creationId xmlns:a16="http://schemas.microsoft.com/office/drawing/2014/main" id="{A91CCA91-BE95-48F5-9AC8-72602D91E5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177"/>
          <a:stretch/>
        </p:blipFill>
        <p:spPr>
          <a:xfrm flipH="1">
            <a:off x="79500" y="472415"/>
            <a:ext cx="5534655" cy="5928386"/>
          </a:xfrm>
          <a:prstGeom prst="rect">
            <a:avLst/>
          </a:prstGeom>
        </p:spPr>
      </p:pic>
      <p:sp>
        <p:nvSpPr>
          <p:cNvPr id="3" name="Rectangle 2">
            <a:extLst>
              <a:ext uri="{FF2B5EF4-FFF2-40B4-BE49-F238E27FC236}">
                <a16:creationId xmlns:a16="http://schemas.microsoft.com/office/drawing/2014/main" id="{EC1820AF-1498-4D86-9CE4-4AA1F227BE76}"/>
              </a:ext>
            </a:extLst>
          </p:cNvPr>
          <p:cNvSpPr/>
          <p:nvPr/>
        </p:nvSpPr>
        <p:spPr>
          <a:xfrm>
            <a:off x="5585283" y="472415"/>
            <a:ext cx="6157538" cy="5928386"/>
          </a:xfrm>
          <a:prstGeom prst="rect">
            <a:avLst/>
          </a:prstGeom>
          <a:solidFill>
            <a:srgbClr val="036A3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288000" bIns="45720" rtlCol="0" anchor="ctr"/>
          <a:lstStyle/>
          <a:p>
            <a:pPr>
              <a:spcAft>
                <a:spcPts val="600"/>
              </a:spcAft>
            </a:pPr>
            <a:endParaRPr lang="en-US" sz="3600" b="1">
              <a:solidFill>
                <a:srgbClr val="FFFFFF"/>
              </a:solidFill>
              <a:highlight>
                <a:srgbClr val="008000"/>
              </a:highlight>
              <a:latin typeface="Rockwell" panose="02060603020205020403" pitchFamily="18" charset="0"/>
            </a:endParaRPr>
          </a:p>
        </p:txBody>
      </p:sp>
      <p:sp>
        <p:nvSpPr>
          <p:cNvPr id="4" name="Slide Number Placeholder 3">
            <a:extLst>
              <a:ext uri="{FF2B5EF4-FFF2-40B4-BE49-F238E27FC236}">
                <a16:creationId xmlns:a16="http://schemas.microsoft.com/office/drawing/2014/main" id="{38BA26E8-37A3-47A7-B62C-82E341AAAE23}"/>
              </a:ext>
            </a:extLst>
          </p:cNvPr>
          <p:cNvSpPr>
            <a:spLocks noGrp="1"/>
          </p:cNvSpPr>
          <p:nvPr>
            <p:ph type="sldNum" sz="quarter" idx="16"/>
          </p:nvPr>
        </p:nvSpPr>
        <p:spPr/>
        <p:txBody>
          <a:bodyPr/>
          <a:lstStyle/>
          <a:p>
            <a:fld id="{4179449E-6FBB-2343-B3AE-D1EFA46A6E77}" type="slidenum">
              <a:rPr lang="en-US" dirty="0" smtClean="0"/>
              <a:pPr/>
              <a:t>9</a:t>
            </a:fld>
            <a:endParaRPr lang="en-US"/>
          </a:p>
        </p:txBody>
      </p:sp>
      <p:sp>
        <p:nvSpPr>
          <p:cNvPr id="13" name="Text Placeholder 12">
            <a:extLst>
              <a:ext uri="{FF2B5EF4-FFF2-40B4-BE49-F238E27FC236}">
                <a16:creationId xmlns:a16="http://schemas.microsoft.com/office/drawing/2014/main" id="{00B7AA02-708D-4F5B-BC4C-4671B53D5A7B}"/>
              </a:ext>
            </a:extLst>
          </p:cNvPr>
          <p:cNvSpPr>
            <a:spLocks noGrp="1"/>
          </p:cNvSpPr>
          <p:nvPr>
            <p:ph type="body" sz="quarter" idx="10"/>
          </p:nvPr>
        </p:nvSpPr>
        <p:spPr>
          <a:xfrm>
            <a:off x="5611664" y="752822"/>
            <a:ext cx="6056547" cy="1253642"/>
          </a:xfrm>
        </p:spPr>
        <p:txBody>
          <a:bodyPr lIns="91440" tIns="45720" rIns="91440" bIns="45720" anchor="t"/>
          <a:lstStyle/>
          <a:p>
            <a:r>
              <a:rPr lang="en-US">
                <a:latin typeface="Arial"/>
                <a:cs typeface="Arial"/>
              </a:rPr>
              <a:t>TX-UNPS to WBSCM Terms and Acronyms</a:t>
            </a:r>
            <a:endParaRPr lang="en-US"/>
          </a:p>
        </p:txBody>
      </p:sp>
      <p:graphicFrame>
        <p:nvGraphicFramePr>
          <p:cNvPr id="5" name="Table 5">
            <a:extLst>
              <a:ext uri="{FF2B5EF4-FFF2-40B4-BE49-F238E27FC236}">
                <a16:creationId xmlns:a16="http://schemas.microsoft.com/office/drawing/2014/main" id="{9FBD8DE8-96BF-DF2B-F348-31F8BB789453}"/>
              </a:ext>
            </a:extLst>
          </p:cNvPr>
          <p:cNvGraphicFramePr>
            <a:graphicFrameLocks noGrp="1"/>
          </p:cNvGraphicFramePr>
          <p:nvPr>
            <p:extLst>
              <p:ext uri="{D42A27DB-BD31-4B8C-83A1-F6EECF244321}">
                <p14:modId xmlns:p14="http://schemas.microsoft.com/office/powerpoint/2010/main" val="4203826019"/>
              </p:ext>
            </p:extLst>
          </p:nvPr>
        </p:nvGraphicFramePr>
        <p:xfrm>
          <a:off x="6086659" y="1934746"/>
          <a:ext cx="5314860" cy="4132406"/>
        </p:xfrm>
        <a:graphic>
          <a:graphicData uri="http://schemas.openxmlformats.org/drawingml/2006/table">
            <a:tbl>
              <a:tblPr firstRow="1" bandRow="1">
                <a:tableStyleId>{5C22544A-7EE6-4342-B048-85BDC9FD1C3A}</a:tableStyleId>
              </a:tblPr>
              <a:tblGrid>
                <a:gridCol w="2657430">
                  <a:extLst>
                    <a:ext uri="{9D8B030D-6E8A-4147-A177-3AD203B41FA5}">
                      <a16:colId xmlns:a16="http://schemas.microsoft.com/office/drawing/2014/main" val="390858534"/>
                    </a:ext>
                  </a:extLst>
                </a:gridCol>
                <a:gridCol w="2657430">
                  <a:extLst>
                    <a:ext uri="{9D8B030D-6E8A-4147-A177-3AD203B41FA5}">
                      <a16:colId xmlns:a16="http://schemas.microsoft.com/office/drawing/2014/main" val="3411192046"/>
                    </a:ext>
                  </a:extLst>
                </a:gridCol>
              </a:tblGrid>
              <a:tr h="940509">
                <a:tc>
                  <a:txBody>
                    <a:bodyPr/>
                    <a:lstStyle/>
                    <a:p>
                      <a:pPr lvl="0" algn="ctr">
                        <a:buNone/>
                      </a:pPr>
                      <a:endParaRPr lang="en-US">
                        <a:solidFill>
                          <a:schemeClr val="tx1"/>
                        </a:solidFill>
                        <a:latin typeface="Arial"/>
                      </a:endParaRPr>
                    </a:p>
                    <a:p>
                      <a:pPr lvl="0" algn="ctr">
                        <a:buNone/>
                      </a:pPr>
                      <a:r>
                        <a:rPr lang="en-US">
                          <a:solidFill>
                            <a:schemeClr val="tx1"/>
                          </a:solidFill>
                          <a:latin typeface="Arial"/>
                        </a:rPr>
                        <a:t>TX-UNPS</a:t>
                      </a:r>
                    </a:p>
                  </a:txBody>
                  <a:tcPr anchor="ctr">
                    <a:lnL w="28575">
                      <a:solidFill>
                        <a:schemeClr val="tx1">
                          <a:lumMod val="95000"/>
                          <a:lumOff val="5000"/>
                        </a:schemeClr>
                      </a:solidFill>
                    </a:lnL>
                    <a:lnR w="28575">
                      <a:solidFill>
                        <a:schemeClr val="tx1">
                          <a:lumMod val="95000"/>
                          <a:lumOff val="5000"/>
                        </a:schemeClr>
                      </a:solidFill>
                    </a:lnR>
                    <a:lnT w="28575">
                      <a:solidFill>
                        <a:schemeClr val="tx1">
                          <a:lumMod val="95000"/>
                          <a:lumOff val="5000"/>
                        </a:schemeClr>
                      </a:solidFill>
                    </a:lnT>
                    <a:lnB w="28575">
                      <a:solidFill>
                        <a:schemeClr val="tx1">
                          <a:lumMod val="95000"/>
                          <a:lumOff val="5000"/>
                        </a:schemeClr>
                      </a:solidFill>
                    </a:lnB>
                    <a:solidFill>
                      <a:schemeClr val="bg1">
                        <a:lumMod val="75000"/>
                      </a:schemeClr>
                    </a:solidFill>
                  </a:tcPr>
                </a:tc>
                <a:tc>
                  <a:txBody>
                    <a:bodyPr/>
                    <a:lstStyle/>
                    <a:p>
                      <a:pPr algn="ctr"/>
                      <a:r>
                        <a:rPr lang="en-US">
                          <a:solidFill>
                            <a:schemeClr val="tx1"/>
                          </a:solidFill>
                          <a:latin typeface="Arial"/>
                        </a:rPr>
                        <a:t>Web-Based Supply Chain Management (WBSCM)</a:t>
                      </a:r>
                    </a:p>
                  </a:txBody>
                  <a:tcPr anchor="ctr">
                    <a:lnL w="28575">
                      <a:solidFill>
                        <a:schemeClr val="tx1">
                          <a:lumMod val="95000"/>
                          <a:lumOff val="5000"/>
                        </a:schemeClr>
                      </a:solidFill>
                    </a:lnL>
                    <a:lnR w="28575">
                      <a:solidFill>
                        <a:schemeClr val="tx1">
                          <a:lumMod val="95000"/>
                          <a:lumOff val="5000"/>
                        </a:schemeClr>
                      </a:solidFill>
                    </a:lnR>
                    <a:lnT w="28575">
                      <a:solidFill>
                        <a:schemeClr val="tx1">
                          <a:lumMod val="95000"/>
                          <a:lumOff val="5000"/>
                        </a:schemeClr>
                      </a:solidFill>
                    </a:lnT>
                    <a:lnB w="28575">
                      <a:solidFill>
                        <a:schemeClr val="tx1">
                          <a:lumMod val="95000"/>
                          <a:lumOff val="5000"/>
                        </a:schemeClr>
                      </a:solidFill>
                    </a:lnB>
                    <a:solidFill>
                      <a:schemeClr val="bg1">
                        <a:lumMod val="75000"/>
                      </a:schemeClr>
                    </a:solidFill>
                  </a:tcPr>
                </a:tc>
                <a:extLst>
                  <a:ext uri="{0D108BD9-81ED-4DB2-BD59-A6C34878D82A}">
                    <a16:rowId xmlns:a16="http://schemas.microsoft.com/office/drawing/2014/main" val="1073020271"/>
                  </a:ext>
                </a:extLst>
              </a:tr>
              <a:tr h="688321">
                <a:tc>
                  <a:txBody>
                    <a:bodyPr/>
                    <a:lstStyle/>
                    <a:p>
                      <a:pPr lvl="0" algn="ctr">
                        <a:buNone/>
                      </a:pPr>
                      <a:r>
                        <a:rPr lang="en-US" sz="1600" b="0" i="0" u="none" strike="noStrike" noProof="0">
                          <a:latin typeface="Arial"/>
                        </a:rPr>
                        <a:t>Contracting Entity (CE)</a:t>
                      </a:r>
                      <a:endParaRPr lang="en-US" sz="1600">
                        <a:latin typeface="Arial"/>
                      </a:endParaRPr>
                    </a:p>
                  </a:txBody>
                  <a:tcPr anchor="ctr">
                    <a:lnL w="28575">
                      <a:solidFill>
                        <a:schemeClr val="tx1">
                          <a:lumMod val="95000"/>
                          <a:lumOff val="5000"/>
                        </a:schemeClr>
                      </a:solidFill>
                    </a:lnL>
                    <a:lnR w="28575">
                      <a:solidFill>
                        <a:schemeClr val="tx1">
                          <a:lumMod val="95000"/>
                          <a:lumOff val="5000"/>
                        </a:schemeClr>
                      </a:solidFill>
                    </a:lnR>
                    <a:lnT w="28575">
                      <a:solidFill>
                        <a:schemeClr val="tx1">
                          <a:lumMod val="95000"/>
                          <a:lumOff val="5000"/>
                        </a:schemeClr>
                      </a:solidFill>
                    </a:lnT>
                    <a:lnB w="28575">
                      <a:solidFill>
                        <a:schemeClr val="tx1">
                          <a:lumMod val="95000"/>
                          <a:lumOff val="5000"/>
                        </a:schemeClr>
                      </a:solidFill>
                    </a:lnB>
                  </a:tcPr>
                </a:tc>
                <a:tc>
                  <a:txBody>
                    <a:bodyPr/>
                    <a:lstStyle/>
                    <a:p>
                      <a:pPr lvl="0" algn="ctr">
                        <a:buNone/>
                      </a:pPr>
                      <a:r>
                        <a:rPr lang="en-US" sz="1600" b="0" i="0" u="none" strike="noStrike" noProof="0">
                          <a:latin typeface="Arial"/>
                        </a:rPr>
                        <a:t>Recipient Agency (RA)</a:t>
                      </a:r>
                      <a:endParaRPr lang="en-US" sz="1600">
                        <a:latin typeface="Arial"/>
                      </a:endParaRPr>
                    </a:p>
                  </a:txBody>
                  <a:tcPr anchor="ctr">
                    <a:lnL w="28575">
                      <a:solidFill>
                        <a:schemeClr val="tx1">
                          <a:lumMod val="95000"/>
                          <a:lumOff val="5000"/>
                        </a:schemeClr>
                      </a:solidFill>
                    </a:lnL>
                    <a:lnR w="28575">
                      <a:solidFill>
                        <a:schemeClr val="tx1">
                          <a:lumMod val="95000"/>
                          <a:lumOff val="5000"/>
                        </a:schemeClr>
                      </a:solidFill>
                    </a:lnR>
                    <a:lnT w="28575">
                      <a:solidFill>
                        <a:schemeClr val="tx1">
                          <a:lumMod val="95000"/>
                          <a:lumOff val="5000"/>
                        </a:schemeClr>
                      </a:solidFill>
                    </a:lnT>
                    <a:lnB w="28575">
                      <a:solidFill>
                        <a:schemeClr val="tx1">
                          <a:lumMod val="95000"/>
                          <a:lumOff val="5000"/>
                        </a:schemeClr>
                      </a:solidFill>
                    </a:lnB>
                  </a:tcPr>
                </a:tc>
                <a:extLst>
                  <a:ext uri="{0D108BD9-81ED-4DB2-BD59-A6C34878D82A}">
                    <a16:rowId xmlns:a16="http://schemas.microsoft.com/office/drawing/2014/main" val="4262677958"/>
                  </a:ext>
                </a:extLst>
              </a:tr>
              <a:tr h="966860">
                <a:tc>
                  <a:txBody>
                    <a:bodyPr/>
                    <a:lstStyle/>
                    <a:p>
                      <a:pPr lvl="0" algn="ctr">
                        <a:buNone/>
                      </a:pPr>
                      <a:r>
                        <a:rPr lang="en-US" sz="1600" b="0" i="0" u="none" strike="noStrike" noProof="0">
                          <a:latin typeface="Arial"/>
                        </a:rPr>
                        <a:t>Texas Department of Agriculture </a:t>
                      </a:r>
                      <a:br>
                        <a:rPr lang="en-US" sz="1600" b="0" i="0" u="none" strike="noStrike" noProof="0">
                          <a:latin typeface="Arial"/>
                        </a:rPr>
                      </a:br>
                      <a:r>
                        <a:rPr lang="en-US" sz="1600" b="0" i="0" u="none" strike="noStrike" noProof="0">
                          <a:latin typeface="Arial"/>
                        </a:rPr>
                        <a:t>(TDA)</a:t>
                      </a:r>
                    </a:p>
                  </a:txBody>
                  <a:tcPr anchor="ctr">
                    <a:lnL w="28575">
                      <a:solidFill>
                        <a:schemeClr val="tx1">
                          <a:lumMod val="95000"/>
                          <a:lumOff val="5000"/>
                        </a:schemeClr>
                      </a:solidFill>
                    </a:lnL>
                    <a:lnR w="28575">
                      <a:solidFill>
                        <a:schemeClr val="tx1">
                          <a:lumMod val="95000"/>
                          <a:lumOff val="5000"/>
                        </a:schemeClr>
                      </a:solidFill>
                    </a:lnR>
                    <a:lnT w="28575">
                      <a:solidFill>
                        <a:schemeClr val="tx1">
                          <a:lumMod val="95000"/>
                          <a:lumOff val="5000"/>
                        </a:schemeClr>
                      </a:solidFill>
                    </a:lnT>
                    <a:lnB w="28575">
                      <a:solidFill>
                        <a:schemeClr val="tx1">
                          <a:lumMod val="95000"/>
                          <a:lumOff val="5000"/>
                        </a:schemeClr>
                      </a:solidFill>
                    </a:lnB>
                  </a:tcPr>
                </a:tc>
                <a:tc>
                  <a:txBody>
                    <a:bodyPr/>
                    <a:lstStyle/>
                    <a:p>
                      <a:pPr lvl="0" algn="ctr">
                        <a:buNone/>
                      </a:pPr>
                      <a:r>
                        <a:rPr lang="en-US" sz="1600" b="0" i="0" u="none" strike="noStrike" noProof="0">
                          <a:latin typeface="Arial"/>
                        </a:rPr>
                        <a:t>State Distributing Agency </a:t>
                      </a:r>
                      <a:endParaRPr lang="en-US" sz="1600"/>
                    </a:p>
                    <a:p>
                      <a:pPr lvl="0" algn="ctr">
                        <a:buNone/>
                      </a:pPr>
                      <a:r>
                        <a:rPr lang="en-US" sz="1600" b="0" i="0" u="none" strike="noStrike" noProof="0">
                          <a:latin typeface="Arial"/>
                        </a:rPr>
                        <a:t>(SDA)</a:t>
                      </a:r>
                      <a:endParaRPr lang="en-US" sz="1600"/>
                    </a:p>
                  </a:txBody>
                  <a:tcPr anchor="ctr">
                    <a:lnL w="28575">
                      <a:solidFill>
                        <a:schemeClr val="tx1">
                          <a:lumMod val="95000"/>
                          <a:lumOff val="5000"/>
                        </a:schemeClr>
                      </a:solidFill>
                    </a:lnL>
                    <a:lnR w="28575">
                      <a:solidFill>
                        <a:schemeClr val="tx1">
                          <a:lumMod val="95000"/>
                          <a:lumOff val="5000"/>
                        </a:schemeClr>
                      </a:solidFill>
                    </a:lnR>
                    <a:lnT w="28575">
                      <a:solidFill>
                        <a:schemeClr val="tx1">
                          <a:lumMod val="95000"/>
                          <a:lumOff val="5000"/>
                        </a:schemeClr>
                      </a:solidFill>
                    </a:lnT>
                    <a:lnB w="28575">
                      <a:solidFill>
                        <a:schemeClr val="tx1">
                          <a:lumMod val="95000"/>
                          <a:lumOff val="5000"/>
                        </a:schemeClr>
                      </a:solidFill>
                    </a:lnB>
                  </a:tcPr>
                </a:tc>
                <a:extLst>
                  <a:ext uri="{0D108BD9-81ED-4DB2-BD59-A6C34878D82A}">
                    <a16:rowId xmlns:a16="http://schemas.microsoft.com/office/drawing/2014/main" val="548514204"/>
                  </a:ext>
                </a:extLst>
              </a:tr>
              <a:tr h="576268">
                <a:tc>
                  <a:txBody>
                    <a:bodyPr/>
                    <a:lstStyle/>
                    <a:p>
                      <a:pPr lvl="0" algn="ctr">
                        <a:buNone/>
                      </a:pPr>
                      <a:r>
                        <a:rPr lang="en-US" sz="1600" b="0" i="0" u="none" strike="noStrike" noProof="0">
                          <a:latin typeface="Arial"/>
                        </a:rPr>
                        <a:t>Operations</a:t>
                      </a:r>
                    </a:p>
                  </a:txBody>
                  <a:tcPr anchor="ctr">
                    <a:lnL w="28575">
                      <a:solidFill>
                        <a:schemeClr val="tx1">
                          <a:lumMod val="95000"/>
                          <a:lumOff val="5000"/>
                        </a:schemeClr>
                      </a:solidFill>
                    </a:lnL>
                    <a:lnR w="28575">
                      <a:solidFill>
                        <a:schemeClr val="tx1">
                          <a:lumMod val="95000"/>
                          <a:lumOff val="5000"/>
                        </a:schemeClr>
                      </a:solidFill>
                    </a:lnR>
                    <a:lnT w="28575">
                      <a:solidFill>
                        <a:schemeClr val="tx1">
                          <a:lumMod val="95000"/>
                          <a:lumOff val="5000"/>
                        </a:schemeClr>
                      </a:solidFill>
                    </a:lnT>
                    <a:lnB w="28575">
                      <a:solidFill>
                        <a:schemeClr val="tx1">
                          <a:lumMod val="95000"/>
                          <a:lumOff val="5000"/>
                        </a:schemeClr>
                      </a:solidFill>
                    </a:lnB>
                  </a:tcPr>
                </a:tc>
                <a:tc>
                  <a:txBody>
                    <a:bodyPr/>
                    <a:lstStyle/>
                    <a:p>
                      <a:pPr lvl="0" algn="ctr">
                        <a:buNone/>
                      </a:pPr>
                      <a:r>
                        <a:rPr lang="en-US" sz="1600" b="0" i="0" u="none" strike="noStrike" noProof="0">
                          <a:latin typeface="Arial"/>
                        </a:rPr>
                        <a:t>Transactions</a:t>
                      </a:r>
                      <a:endParaRPr lang="en-US" sz="1600">
                        <a:latin typeface="Arial"/>
                      </a:endParaRPr>
                    </a:p>
                  </a:txBody>
                  <a:tcPr anchor="ctr">
                    <a:lnL w="28575">
                      <a:solidFill>
                        <a:schemeClr val="tx1">
                          <a:lumMod val="95000"/>
                          <a:lumOff val="5000"/>
                        </a:schemeClr>
                      </a:solidFill>
                    </a:lnL>
                    <a:lnR w="28575">
                      <a:solidFill>
                        <a:schemeClr val="tx1">
                          <a:lumMod val="95000"/>
                          <a:lumOff val="5000"/>
                        </a:schemeClr>
                      </a:solidFill>
                    </a:lnR>
                    <a:lnT w="28575">
                      <a:solidFill>
                        <a:schemeClr val="tx1">
                          <a:lumMod val="95000"/>
                          <a:lumOff val="5000"/>
                        </a:schemeClr>
                      </a:solidFill>
                    </a:lnT>
                    <a:lnB w="28575">
                      <a:solidFill>
                        <a:schemeClr val="tx1">
                          <a:lumMod val="95000"/>
                          <a:lumOff val="5000"/>
                        </a:schemeClr>
                      </a:solidFill>
                    </a:lnB>
                  </a:tcPr>
                </a:tc>
                <a:extLst>
                  <a:ext uri="{0D108BD9-81ED-4DB2-BD59-A6C34878D82A}">
                    <a16:rowId xmlns:a16="http://schemas.microsoft.com/office/drawing/2014/main" val="1547818265"/>
                  </a:ext>
                </a:extLst>
              </a:tr>
              <a:tr h="480224">
                <a:tc>
                  <a:txBody>
                    <a:bodyPr/>
                    <a:lstStyle/>
                    <a:p>
                      <a:pPr lvl="0" algn="ctr">
                        <a:buNone/>
                      </a:pPr>
                      <a:r>
                        <a:rPr lang="en-US" sz="1600" b="0" i="0" u="none" strike="noStrike" noProof="0">
                          <a:latin typeface="Arial"/>
                        </a:rPr>
                        <a:t>Survey</a:t>
                      </a:r>
                      <a:endParaRPr lang="en-US" sz="1600">
                        <a:latin typeface="Arial"/>
                      </a:endParaRPr>
                    </a:p>
                  </a:txBody>
                  <a:tcPr anchor="ctr">
                    <a:lnL w="28575">
                      <a:solidFill>
                        <a:schemeClr val="tx1">
                          <a:lumMod val="95000"/>
                          <a:lumOff val="5000"/>
                        </a:schemeClr>
                      </a:solidFill>
                    </a:lnL>
                    <a:lnR w="28575">
                      <a:solidFill>
                        <a:schemeClr val="tx1">
                          <a:lumMod val="95000"/>
                          <a:lumOff val="5000"/>
                        </a:schemeClr>
                      </a:solidFill>
                    </a:lnR>
                    <a:lnT w="28575">
                      <a:solidFill>
                        <a:schemeClr val="tx1">
                          <a:lumMod val="95000"/>
                          <a:lumOff val="5000"/>
                        </a:schemeClr>
                      </a:solidFill>
                    </a:lnT>
                    <a:lnB w="28575" cap="flat" cmpd="sng" algn="ctr">
                      <a:solidFill>
                        <a:schemeClr val="tx1">
                          <a:lumMod val="95000"/>
                          <a:lumOff val="5000"/>
                        </a:schemeClr>
                      </a:solidFill>
                      <a:prstDash val="solid"/>
                      <a:round/>
                      <a:headEnd type="none" w="med" len="med"/>
                      <a:tailEnd type="none" w="med" len="med"/>
                    </a:lnB>
                  </a:tcPr>
                </a:tc>
                <a:tc>
                  <a:txBody>
                    <a:bodyPr/>
                    <a:lstStyle/>
                    <a:p>
                      <a:pPr lvl="0" algn="ctr">
                        <a:buNone/>
                      </a:pPr>
                      <a:r>
                        <a:rPr lang="en-US" sz="1600" b="0" i="0" u="none" strike="noStrike" noProof="0">
                          <a:latin typeface="Arial"/>
                        </a:rPr>
                        <a:t>Catalog</a:t>
                      </a:r>
                      <a:endParaRPr lang="en-US" sz="1600">
                        <a:latin typeface="Arial"/>
                      </a:endParaRPr>
                    </a:p>
                  </a:txBody>
                  <a:tcPr anchor="ctr">
                    <a:lnL w="28575">
                      <a:solidFill>
                        <a:schemeClr val="tx1">
                          <a:lumMod val="95000"/>
                          <a:lumOff val="5000"/>
                        </a:schemeClr>
                      </a:solidFill>
                    </a:lnL>
                    <a:lnR w="28575">
                      <a:solidFill>
                        <a:schemeClr val="tx1">
                          <a:lumMod val="95000"/>
                          <a:lumOff val="5000"/>
                        </a:schemeClr>
                      </a:solidFill>
                    </a:lnR>
                    <a:lnT w="28575">
                      <a:solidFill>
                        <a:schemeClr val="tx1">
                          <a:lumMod val="95000"/>
                          <a:lumOff val="5000"/>
                        </a:schemeClr>
                      </a:solidFill>
                    </a:lnT>
                    <a:lnB w="28575"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863772620"/>
                  </a:ext>
                </a:extLst>
              </a:tr>
              <a:tr h="480224">
                <a:tc>
                  <a:txBody>
                    <a:bodyPr/>
                    <a:lstStyle/>
                    <a:p>
                      <a:pPr lvl="0" algn="ctr">
                        <a:buNone/>
                      </a:pPr>
                      <a:r>
                        <a:rPr lang="en-US" sz="1600">
                          <a:latin typeface="Arial"/>
                        </a:rPr>
                        <a:t>Brown Box</a:t>
                      </a:r>
                    </a:p>
                  </a:txBody>
                  <a:tcPr anchor="ctr">
                    <a:lnL w="28575">
                      <a:solidFill>
                        <a:schemeClr val="tx1">
                          <a:lumMod val="95000"/>
                          <a:lumOff val="5000"/>
                        </a:schemeClr>
                      </a:solidFill>
                    </a:lnL>
                    <a:lnR w="28575" cap="flat" cmpd="sng" algn="ctr">
                      <a:solidFill>
                        <a:schemeClr val="tx1">
                          <a:lumMod val="95000"/>
                          <a:lumOff val="5000"/>
                        </a:schemeClr>
                      </a:solidFill>
                      <a:prstDash val="solid"/>
                      <a:round/>
                      <a:headEnd type="none" w="med" len="med"/>
                      <a:tailEnd type="none" w="med" len="med"/>
                    </a:lnR>
                    <a:lnT w="28575">
                      <a:solidFill>
                        <a:schemeClr val="tx1">
                          <a:lumMod val="95000"/>
                          <a:lumOff val="5000"/>
                        </a:schemeClr>
                      </a:solidFill>
                    </a:lnT>
                    <a:lnB w="28575">
                      <a:solidFill>
                        <a:schemeClr val="tx1">
                          <a:lumMod val="95000"/>
                          <a:lumOff val="5000"/>
                        </a:schemeClr>
                      </a:solidFill>
                    </a:lnB>
                  </a:tcPr>
                </a:tc>
                <a:tc>
                  <a:txBody>
                    <a:bodyPr/>
                    <a:lstStyle/>
                    <a:p>
                      <a:pPr lvl="0" algn="ctr">
                        <a:buNone/>
                      </a:pPr>
                      <a:r>
                        <a:rPr lang="en-US" sz="1600">
                          <a:latin typeface="Arial"/>
                        </a:rPr>
                        <a:t>Direct Delivery</a:t>
                      </a:r>
                    </a:p>
                  </a:txBody>
                  <a:tcPr anchor="ctr">
                    <a:lnL w="28575" cap="flat" cmpd="sng" algn="ctr">
                      <a:solidFill>
                        <a:schemeClr val="tx1">
                          <a:lumMod val="95000"/>
                          <a:lumOff val="5000"/>
                        </a:schemeClr>
                      </a:solidFill>
                      <a:prstDash val="solid"/>
                      <a:round/>
                      <a:headEnd type="none" w="med" len="med"/>
                      <a:tailEnd type="none" w="med" len="med"/>
                    </a:lnL>
                    <a:lnR w="28575">
                      <a:solidFill>
                        <a:schemeClr val="tx1">
                          <a:lumMod val="95000"/>
                          <a:lumOff val="5000"/>
                        </a:schemeClr>
                      </a:solidFill>
                    </a:lnR>
                    <a:lnT w="28575">
                      <a:solidFill>
                        <a:schemeClr val="tx1">
                          <a:lumMod val="95000"/>
                          <a:lumOff val="5000"/>
                        </a:schemeClr>
                      </a:solidFill>
                    </a:lnT>
                    <a:lnB w="28575">
                      <a:solidFill>
                        <a:schemeClr val="tx1">
                          <a:lumMod val="95000"/>
                          <a:lumOff val="5000"/>
                        </a:schemeClr>
                      </a:solidFill>
                    </a:lnB>
                  </a:tcPr>
                </a:tc>
                <a:extLst>
                  <a:ext uri="{0D108BD9-81ED-4DB2-BD59-A6C34878D82A}">
                    <a16:rowId xmlns:a16="http://schemas.microsoft.com/office/drawing/2014/main" val="1259766225"/>
                  </a:ext>
                </a:extLst>
              </a:tr>
            </a:tbl>
          </a:graphicData>
        </a:graphic>
      </p:graphicFrame>
    </p:spTree>
    <p:extLst>
      <p:ext uri="{BB962C8B-B14F-4D97-AF65-F5344CB8AC3E}">
        <p14:creationId xmlns:p14="http://schemas.microsoft.com/office/powerpoint/2010/main" val="13299754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latin typeface="Arial"/>
                <a:cs typeface="Arial"/>
              </a:rPr>
              <a:t>WBSCM Entitlement Knowledge Check </a:t>
            </a: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90</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24" name="TextBox 23">
            <a:extLst>
              <a:ext uri="{FF2B5EF4-FFF2-40B4-BE49-F238E27FC236}">
                <a16:creationId xmlns:a16="http://schemas.microsoft.com/office/drawing/2014/main" id="{B790FBBA-21C3-7014-6AF8-BB98B12CDAC2}"/>
              </a:ext>
            </a:extLst>
          </p:cNvPr>
          <p:cNvSpPr txBox="1"/>
          <p:nvPr/>
        </p:nvSpPr>
        <p:spPr>
          <a:xfrm>
            <a:off x="2888673" y="1477241"/>
            <a:ext cx="59557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b="1"/>
          </a:p>
        </p:txBody>
      </p:sp>
      <p:sp>
        <p:nvSpPr>
          <p:cNvPr id="3" name="TextBox 2">
            <a:extLst>
              <a:ext uri="{FF2B5EF4-FFF2-40B4-BE49-F238E27FC236}">
                <a16:creationId xmlns:a16="http://schemas.microsoft.com/office/drawing/2014/main" id="{8B3E85DA-5D17-9D03-A690-DCD734493CBC}"/>
              </a:ext>
            </a:extLst>
          </p:cNvPr>
          <p:cNvSpPr txBox="1"/>
          <p:nvPr/>
        </p:nvSpPr>
        <p:spPr>
          <a:xfrm>
            <a:off x="618565" y="1013013"/>
            <a:ext cx="10614211" cy="4154984"/>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Arial"/>
                <a:cs typeface="Arial"/>
              </a:rPr>
              <a:t>Question:</a:t>
            </a:r>
            <a:r>
              <a:rPr lang="en-US" sz="2400">
                <a:latin typeface="Arial"/>
                <a:cs typeface="Arial"/>
              </a:rPr>
              <a:t> </a:t>
            </a:r>
            <a:br>
              <a:rPr lang="en-US" sz="2400">
                <a:latin typeface="Arial"/>
                <a:cs typeface="Arial"/>
              </a:rPr>
            </a:br>
            <a:r>
              <a:rPr lang="en-US" sz="2400">
                <a:latin typeface="Arial"/>
                <a:ea typeface="+mn-lt"/>
                <a:cs typeface="Arial"/>
              </a:rPr>
              <a:t>An RA</a:t>
            </a:r>
            <a:r>
              <a:rPr lang="en-US" sz="2400">
                <a:latin typeface="Arial"/>
                <a:ea typeface="+mn-lt"/>
                <a:cs typeface="+mn-lt"/>
              </a:rPr>
              <a:t> (Recipient Agency) is trying to find the </a:t>
            </a:r>
            <a:r>
              <a:rPr lang="en-US" sz="2400" i="1">
                <a:latin typeface="Arial"/>
                <a:ea typeface="+mn-lt"/>
                <a:cs typeface="+mn-lt"/>
              </a:rPr>
              <a:t>Entitlement Amount Available</a:t>
            </a:r>
            <a:r>
              <a:rPr lang="en-US" sz="2400">
                <a:latin typeface="Arial"/>
                <a:ea typeface="+mn-lt"/>
                <a:cs typeface="+mn-lt"/>
              </a:rPr>
              <a:t> for requisition purposes. What is the best action to take? </a:t>
            </a:r>
            <a:endParaRPr lang="en-US" sz="2400">
              <a:latin typeface="Arial"/>
              <a:cs typeface="Arial"/>
            </a:endParaRPr>
          </a:p>
          <a:p>
            <a:endParaRPr lang="en-US" sz="2400">
              <a:latin typeface="Arial"/>
              <a:cs typeface="Arial"/>
            </a:endParaRPr>
          </a:p>
          <a:p>
            <a:r>
              <a:rPr lang="en-US" sz="2400">
                <a:latin typeface="Arial"/>
                <a:cs typeface="Arial"/>
              </a:rPr>
              <a:t>A. Download a PDF Entitlement Summary Report</a:t>
            </a:r>
          </a:p>
          <a:p>
            <a:endParaRPr lang="en-US" sz="2400">
              <a:latin typeface="Arial"/>
              <a:cs typeface="Arial"/>
            </a:endParaRPr>
          </a:p>
          <a:p>
            <a:r>
              <a:rPr lang="en-US" sz="2400">
                <a:latin typeface="Arial"/>
                <a:cs typeface="Arial"/>
              </a:rPr>
              <a:t>B. Download a PDF Entitlement Detail Report</a:t>
            </a:r>
          </a:p>
          <a:p>
            <a:endParaRPr lang="en-US" sz="2400">
              <a:latin typeface="Arial"/>
              <a:cs typeface="Arial"/>
            </a:endParaRPr>
          </a:p>
          <a:p>
            <a:r>
              <a:rPr lang="en-US" sz="2400">
                <a:latin typeface="Arial"/>
                <a:cs typeface="Arial"/>
              </a:rPr>
              <a:t>C. Download an Entitlement Summary Report in Excel</a:t>
            </a:r>
            <a:br>
              <a:rPr lang="en-US" sz="2400">
                <a:latin typeface="Arial"/>
                <a:cs typeface="Arial"/>
              </a:rPr>
            </a:br>
            <a:endParaRPr lang="en-US" sz="2400">
              <a:latin typeface="Arial"/>
              <a:cs typeface="Arial"/>
            </a:endParaRPr>
          </a:p>
          <a:p>
            <a:r>
              <a:rPr lang="en-US" sz="2400">
                <a:latin typeface="Arial"/>
                <a:cs typeface="Arial"/>
              </a:rPr>
              <a:t>D. Download an Entitlement Detail Report in Excel</a:t>
            </a:r>
          </a:p>
        </p:txBody>
      </p:sp>
      <p:sp>
        <p:nvSpPr>
          <p:cNvPr id="7" name="Rectangle: Rounded Corners 6">
            <a:extLst>
              <a:ext uri="{FF2B5EF4-FFF2-40B4-BE49-F238E27FC236}">
                <a16:creationId xmlns:a16="http://schemas.microsoft.com/office/drawing/2014/main" id="{6CFDB7AD-CFD1-2FD6-4EAC-C460DDC53C32}"/>
              </a:ext>
            </a:extLst>
          </p:cNvPr>
          <p:cNvSpPr/>
          <p:nvPr/>
        </p:nvSpPr>
        <p:spPr>
          <a:xfrm>
            <a:off x="1188395" y="5187825"/>
            <a:ext cx="1278257" cy="976411"/>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A</a:t>
            </a:r>
          </a:p>
          <a:p>
            <a:pPr algn="ctr"/>
            <a:endParaRPr lang="en-US"/>
          </a:p>
        </p:txBody>
      </p:sp>
      <p:sp>
        <p:nvSpPr>
          <p:cNvPr id="8" name="Rectangle: Rounded Corners 7">
            <a:extLst>
              <a:ext uri="{FF2B5EF4-FFF2-40B4-BE49-F238E27FC236}">
                <a16:creationId xmlns:a16="http://schemas.microsoft.com/office/drawing/2014/main" id="{D0493C89-C092-C77E-544E-919C14770E89}"/>
              </a:ext>
            </a:extLst>
          </p:cNvPr>
          <p:cNvSpPr/>
          <p:nvPr/>
        </p:nvSpPr>
        <p:spPr>
          <a:xfrm>
            <a:off x="3664030" y="5185461"/>
            <a:ext cx="1270150" cy="976411"/>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B</a:t>
            </a:r>
          </a:p>
          <a:p>
            <a:pPr algn="ctr"/>
            <a:endParaRPr lang="en-US"/>
          </a:p>
        </p:txBody>
      </p:sp>
      <p:sp>
        <p:nvSpPr>
          <p:cNvPr id="10" name="Rectangle: Rounded Corners 9">
            <a:extLst>
              <a:ext uri="{FF2B5EF4-FFF2-40B4-BE49-F238E27FC236}">
                <a16:creationId xmlns:a16="http://schemas.microsoft.com/office/drawing/2014/main" id="{FE2A3780-587B-0B20-F18D-DE56F51E8F4B}"/>
              </a:ext>
            </a:extLst>
          </p:cNvPr>
          <p:cNvSpPr/>
          <p:nvPr/>
        </p:nvSpPr>
        <p:spPr>
          <a:xfrm>
            <a:off x="6528346" y="5169249"/>
            <a:ext cx="1286363" cy="952092"/>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C</a:t>
            </a:r>
          </a:p>
          <a:p>
            <a:pPr algn="ctr"/>
            <a:endParaRPr lang="en-US"/>
          </a:p>
        </p:txBody>
      </p:sp>
      <p:sp>
        <p:nvSpPr>
          <p:cNvPr id="4" name="Rectangle: Rounded Corners 3">
            <a:extLst>
              <a:ext uri="{FF2B5EF4-FFF2-40B4-BE49-F238E27FC236}">
                <a16:creationId xmlns:a16="http://schemas.microsoft.com/office/drawing/2014/main" id="{CE4C9829-7DC7-0AB1-AC50-B33DACCD1E04}"/>
              </a:ext>
            </a:extLst>
          </p:cNvPr>
          <p:cNvSpPr/>
          <p:nvPr/>
        </p:nvSpPr>
        <p:spPr>
          <a:xfrm>
            <a:off x="9333154" y="5153035"/>
            <a:ext cx="1286363" cy="952092"/>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D</a:t>
            </a:r>
          </a:p>
          <a:p>
            <a:pPr algn="ctr"/>
            <a:endParaRPr lang="en-US"/>
          </a:p>
        </p:txBody>
      </p:sp>
    </p:spTree>
    <p:extLst>
      <p:ext uri="{BB962C8B-B14F-4D97-AF65-F5344CB8AC3E}">
        <p14:creationId xmlns:p14="http://schemas.microsoft.com/office/powerpoint/2010/main" val="1949917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solidFill>
                  <a:schemeClr val="tx1"/>
                </a:solidFill>
                <a:latin typeface="Arial"/>
                <a:cs typeface="Arial"/>
              </a:rPr>
              <a:t>Knowledge Check: </a:t>
            </a:r>
            <a:endParaRPr lang="en-US" sz="3200">
              <a:solidFill>
                <a:schemeClr val="tx1"/>
              </a:solidFill>
            </a:endParaRPr>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91</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6" name="TextBox 5">
            <a:extLst>
              <a:ext uri="{FF2B5EF4-FFF2-40B4-BE49-F238E27FC236}">
                <a16:creationId xmlns:a16="http://schemas.microsoft.com/office/drawing/2014/main" id="{DADD2B5D-2B6C-50C7-96CF-37604674E74B}"/>
              </a:ext>
            </a:extLst>
          </p:cNvPr>
          <p:cNvSpPr txBox="1"/>
          <p:nvPr/>
        </p:nvSpPr>
        <p:spPr>
          <a:xfrm>
            <a:off x="174080" y="5323541"/>
            <a:ext cx="7083429"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7030A0"/>
                </a:solidFill>
                <a:ea typeface="+mn-lt"/>
                <a:cs typeface="+mn-lt"/>
              </a:rPr>
              <a:t>https://forms.office.com/r/CeMKSRzfwn</a:t>
            </a:r>
            <a:endParaRPr lang="en-US" b="1">
              <a:solidFill>
                <a:srgbClr val="7030A0"/>
              </a:solidFill>
            </a:endParaRPr>
          </a:p>
          <a:p>
            <a:endParaRPr lang="en-US">
              <a:solidFill>
                <a:srgbClr val="000000"/>
              </a:solidFill>
            </a:endParaRPr>
          </a:p>
        </p:txBody>
      </p:sp>
      <p:sp>
        <p:nvSpPr>
          <p:cNvPr id="8" name="TextBox 7">
            <a:extLst>
              <a:ext uri="{FF2B5EF4-FFF2-40B4-BE49-F238E27FC236}">
                <a16:creationId xmlns:a16="http://schemas.microsoft.com/office/drawing/2014/main" id="{DCD8BBA0-DD62-9F08-55EA-92704267E9F8}"/>
              </a:ext>
            </a:extLst>
          </p:cNvPr>
          <p:cNvSpPr txBox="1"/>
          <p:nvPr/>
        </p:nvSpPr>
        <p:spPr>
          <a:xfrm>
            <a:off x="898161" y="1074295"/>
            <a:ext cx="490615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Arial"/>
              </a:rPr>
              <a:t>Scan QR Code or visit the Link below to access the Knowledge Check</a:t>
            </a:r>
            <a:endParaRPr lang="en-US" sz="2800"/>
          </a:p>
        </p:txBody>
      </p:sp>
      <p:pic>
        <p:nvPicPr>
          <p:cNvPr id="10" name="Picture 11" descr="A person sitting on a chair using a computer&#10;&#10;Description automatically generated">
            <a:extLst>
              <a:ext uri="{FF2B5EF4-FFF2-40B4-BE49-F238E27FC236}">
                <a16:creationId xmlns:a16="http://schemas.microsoft.com/office/drawing/2014/main" id="{79B9512D-6E96-006D-8499-C64BB41A6643}"/>
              </a:ext>
            </a:extLst>
          </p:cNvPr>
          <p:cNvPicPr>
            <a:picLocks noChangeAspect="1"/>
          </p:cNvPicPr>
          <p:nvPr/>
        </p:nvPicPr>
        <p:blipFill>
          <a:blip r:embed="rId3"/>
          <a:stretch>
            <a:fillRect/>
          </a:stretch>
        </p:blipFill>
        <p:spPr>
          <a:xfrm>
            <a:off x="6311891" y="1450194"/>
            <a:ext cx="5628805" cy="3444724"/>
          </a:xfrm>
          <a:prstGeom prst="rect">
            <a:avLst/>
          </a:prstGeom>
        </p:spPr>
      </p:pic>
      <p:pic>
        <p:nvPicPr>
          <p:cNvPr id="4" name="Picture 4" descr="A qr code with a few squares&#10;&#10;Description automatically generated">
            <a:extLst>
              <a:ext uri="{FF2B5EF4-FFF2-40B4-BE49-F238E27FC236}">
                <a16:creationId xmlns:a16="http://schemas.microsoft.com/office/drawing/2014/main" id="{2FA3DE39-F464-5000-0AAB-D1C7F3091EBE}"/>
              </a:ext>
            </a:extLst>
          </p:cNvPr>
          <p:cNvPicPr>
            <a:picLocks noChangeAspect="1"/>
          </p:cNvPicPr>
          <p:nvPr/>
        </p:nvPicPr>
        <p:blipFill>
          <a:blip r:embed="rId4"/>
          <a:stretch>
            <a:fillRect/>
          </a:stretch>
        </p:blipFill>
        <p:spPr>
          <a:xfrm>
            <a:off x="2109394" y="2653972"/>
            <a:ext cx="2576236" cy="2664716"/>
          </a:xfrm>
          <a:prstGeom prst="rect">
            <a:avLst/>
          </a:prstGeom>
        </p:spPr>
      </p:pic>
    </p:spTree>
    <p:extLst>
      <p:ext uri="{BB962C8B-B14F-4D97-AF65-F5344CB8AC3E}">
        <p14:creationId xmlns:p14="http://schemas.microsoft.com/office/powerpoint/2010/main" val="3447917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latin typeface="Arial"/>
                <a:cs typeface="Arial"/>
              </a:rPr>
              <a:t>WBSCM Entitlement Knowledge Check </a:t>
            </a: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92</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8B3E85DA-5D17-9D03-A690-DCD734493CBC}"/>
              </a:ext>
            </a:extLst>
          </p:cNvPr>
          <p:cNvSpPr txBox="1"/>
          <p:nvPr/>
        </p:nvSpPr>
        <p:spPr>
          <a:xfrm>
            <a:off x="559034" y="2548919"/>
            <a:ext cx="10626117" cy="276998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mn-lt"/>
                <a:cs typeface="+mn-lt"/>
              </a:rPr>
              <a:t>A. Download a PDF Entitlement Summary Report</a:t>
            </a:r>
            <a:endParaRPr lang="en-US">
              <a:latin typeface="Arial"/>
            </a:endParaRPr>
          </a:p>
          <a:p>
            <a:endParaRPr lang="en-US" sz="2400">
              <a:latin typeface="Arial"/>
              <a:cs typeface="Arial"/>
            </a:endParaRPr>
          </a:p>
          <a:p>
            <a:r>
              <a:rPr lang="en-US" sz="2400">
                <a:latin typeface="Arial"/>
                <a:cs typeface="Arial"/>
              </a:rPr>
              <a:t>A summary report will not contain this information. Additionally running a PDF report may not contain all the columns necessary to show all available information in a summary report.</a:t>
            </a:r>
          </a:p>
          <a:p>
            <a:endParaRPr lang="en-US">
              <a:latin typeface="Century Gothic"/>
              <a:cs typeface="Arial"/>
            </a:endParaRPr>
          </a:p>
          <a:p>
            <a:endParaRPr lang="en-US">
              <a:latin typeface="Century Gothic"/>
              <a:cs typeface="Arial"/>
            </a:endParaRPr>
          </a:p>
          <a:p>
            <a:endParaRPr lang="en-US">
              <a:latin typeface="Century Gothic"/>
              <a:cs typeface="Arial"/>
            </a:endParaRPr>
          </a:p>
        </p:txBody>
      </p:sp>
      <p:sp>
        <p:nvSpPr>
          <p:cNvPr id="7" name="Rectangle: Rounded Corners 6">
            <a:extLst>
              <a:ext uri="{FF2B5EF4-FFF2-40B4-BE49-F238E27FC236}">
                <a16:creationId xmlns:a16="http://schemas.microsoft.com/office/drawing/2014/main" id="{6CFDB7AD-CFD1-2FD6-4EAC-C460DDC53C32}"/>
              </a:ext>
            </a:extLst>
          </p:cNvPr>
          <p:cNvSpPr/>
          <p:nvPr/>
        </p:nvSpPr>
        <p:spPr>
          <a:xfrm>
            <a:off x="4947984" y="906388"/>
            <a:ext cx="1634937" cy="1333091"/>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A</a:t>
            </a:r>
          </a:p>
          <a:p>
            <a:pPr algn="ctr"/>
            <a:endParaRPr lang="en-US"/>
          </a:p>
        </p:txBody>
      </p:sp>
    </p:spTree>
    <p:extLst>
      <p:ext uri="{BB962C8B-B14F-4D97-AF65-F5344CB8AC3E}">
        <p14:creationId xmlns:p14="http://schemas.microsoft.com/office/powerpoint/2010/main" val="3057466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latin typeface="Arial"/>
                <a:cs typeface="Arial"/>
              </a:rPr>
              <a:t>WBSCM Entitlement Knowledge Check </a:t>
            </a: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93</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8B3E85DA-5D17-9D03-A690-DCD734493CBC}"/>
              </a:ext>
            </a:extLst>
          </p:cNvPr>
          <p:cNvSpPr txBox="1"/>
          <p:nvPr/>
        </p:nvSpPr>
        <p:spPr>
          <a:xfrm>
            <a:off x="559034" y="2548919"/>
            <a:ext cx="10626117" cy="276998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mn-lt"/>
                <a:cs typeface="+mn-lt"/>
              </a:rPr>
              <a:t>A. Download a PDF Entitlement Summary Report</a:t>
            </a:r>
            <a:endParaRPr lang="en-US">
              <a:latin typeface="Arial"/>
            </a:endParaRPr>
          </a:p>
          <a:p>
            <a:endParaRPr lang="en-US" sz="2400">
              <a:latin typeface="Arial"/>
              <a:cs typeface="Arial"/>
            </a:endParaRPr>
          </a:p>
          <a:p>
            <a:r>
              <a:rPr lang="en-US" sz="2400">
                <a:latin typeface="Arial"/>
                <a:cs typeface="Arial"/>
              </a:rPr>
              <a:t>A summary report will not contain this information. Additionally running a PDF report may not contain all the columns necessary to show all available information in a summary report.</a:t>
            </a:r>
            <a:endParaRPr lang="en-US"/>
          </a:p>
          <a:p>
            <a:endParaRPr lang="en-US">
              <a:latin typeface="Century Gothic"/>
              <a:cs typeface="Arial"/>
            </a:endParaRPr>
          </a:p>
          <a:p>
            <a:endParaRPr lang="en-US">
              <a:latin typeface="Century Gothic"/>
              <a:cs typeface="Arial"/>
            </a:endParaRPr>
          </a:p>
          <a:p>
            <a:endParaRPr lang="en-US">
              <a:latin typeface="Century Gothic"/>
              <a:cs typeface="Arial"/>
            </a:endParaRPr>
          </a:p>
        </p:txBody>
      </p:sp>
      <p:sp>
        <p:nvSpPr>
          <p:cNvPr id="7" name="Rectangle: Rounded Corners 6">
            <a:extLst>
              <a:ext uri="{FF2B5EF4-FFF2-40B4-BE49-F238E27FC236}">
                <a16:creationId xmlns:a16="http://schemas.microsoft.com/office/drawing/2014/main" id="{6CFDB7AD-CFD1-2FD6-4EAC-C460DDC53C32}"/>
              </a:ext>
            </a:extLst>
          </p:cNvPr>
          <p:cNvSpPr/>
          <p:nvPr/>
        </p:nvSpPr>
        <p:spPr>
          <a:xfrm>
            <a:off x="4947984" y="906388"/>
            <a:ext cx="1634937" cy="1333091"/>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A</a:t>
            </a:r>
          </a:p>
          <a:p>
            <a:pPr algn="ctr"/>
            <a:endParaRPr lang="en-US"/>
          </a:p>
        </p:txBody>
      </p:sp>
      <p:pic>
        <p:nvPicPr>
          <p:cNvPr id="4" name="Picture 4">
            <a:extLst>
              <a:ext uri="{FF2B5EF4-FFF2-40B4-BE49-F238E27FC236}">
                <a16:creationId xmlns:a16="http://schemas.microsoft.com/office/drawing/2014/main" id="{40A6A590-A6DE-A387-B89F-6346A676487C}"/>
              </a:ext>
            </a:extLst>
          </p:cNvPr>
          <p:cNvPicPr>
            <a:picLocks noChangeAspect="1"/>
          </p:cNvPicPr>
          <p:nvPr/>
        </p:nvPicPr>
        <p:blipFill>
          <a:blip r:embed="rId3"/>
          <a:stretch>
            <a:fillRect/>
          </a:stretch>
        </p:blipFill>
        <p:spPr>
          <a:xfrm>
            <a:off x="4574827" y="2548919"/>
            <a:ext cx="2381250" cy="2381250"/>
          </a:xfrm>
          <a:prstGeom prst="rect">
            <a:avLst/>
          </a:prstGeom>
        </p:spPr>
      </p:pic>
    </p:spTree>
    <p:extLst>
      <p:ext uri="{BB962C8B-B14F-4D97-AF65-F5344CB8AC3E}">
        <p14:creationId xmlns:p14="http://schemas.microsoft.com/office/powerpoint/2010/main" val="647035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latin typeface="Arial"/>
                <a:cs typeface="Arial"/>
              </a:rPr>
              <a:t>WBSCM Entitlement Knowledge Check </a:t>
            </a: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94</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8B3E85DA-5D17-9D03-A690-DCD734493CBC}"/>
              </a:ext>
            </a:extLst>
          </p:cNvPr>
          <p:cNvSpPr txBox="1"/>
          <p:nvPr/>
        </p:nvSpPr>
        <p:spPr>
          <a:xfrm>
            <a:off x="559034" y="2548919"/>
            <a:ext cx="10626117" cy="286232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cs typeface="Arial"/>
              </a:rPr>
              <a:t>B. Download a PDF Entitlement Detail Report</a:t>
            </a:r>
            <a:endParaRPr lang="en-US"/>
          </a:p>
          <a:p>
            <a:endParaRPr lang="en-US" sz="2400">
              <a:latin typeface="Arial"/>
              <a:cs typeface="Arial"/>
            </a:endParaRPr>
          </a:p>
          <a:p>
            <a:r>
              <a:rPr lang="en-US" sz="2400">
                <a:latin typeface="Arial"/>
                <a:cs typeface="Arial"/>
              </a:rPr>
              <a:t>An Entitlement Detail Report will include the information needed to check accurate available entitlement amounts. However, a PDF download may not include the column that contains this information.</a:t>
            </a:r>
          </a:p>
          <a:p>
            <a:endParaRPr lang="en-US" sz="2400">
              <a:latin typeface="Arial"/>
              <a:cs typeface="Arial"/>
            </a:endParaRPr>
          </a:p>
          <a:p>
            <a:endParaRPr lang="en-US">
              <a:latin typeface="Century Gothic"/>
              <a:cs typeface="Arial"/>
            </a:endParaRPr>
          </a:p>
          <a:p>
            <a:endParaRPr lang="en-US">
              <a:latin typeface="Century Gothic"/>
              <a:cs typeface="Arial"/>
            </a:endParaRPr>
          </a:p>
        </p:txBody>
      </p:sp>
      <p:sp>
        <p:nvSpPr>
          <p:cNvPr id="8" name="Rectangle: Rounded Corners 7">
            <a:extLst>
              <a:ext uri="{FF2B5EF4-FFF2-40B4-BE49-F238E27FC236}">
                <a16:creationId xmlns:a16="http://schemas.microsoft.com/office/drawing/2014/main" id="{8347D2B8-6C8A-4A9D-1E7E-023C2E8D7751}"/>
              </a:ext>
            </a:extLst>
          </p:cNvPr>
          <p:cNvSpPr/>
          <p:nvPr/>
        </p:nvSpPr>
        <p:spPr>
          <a:xfrm>
            <a:off x="4946904" y="905256"/>
            <a:ext cx="1634937" cy="1333091"/>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B</a:t>
            </a:r>
          </a:p>
          <a:p>
            <a:pPr algn="ctr"/>
            <a:endParaRPr lang="en-US"/>
          </a:p>
        </p:txBody>
      </p:sp>
    </p:spTree>
    <p:extLst>
      <p:ext uri="{BB962C8B-B14F-4D97-AF65-F5344CB8AC3E}">
        <p14:creationId xmlns:p14="http://schemas.microsoft.com/office/powerpoint/2010/main" val="2177682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latin typeface="Arial"/>
                <a:cs typeface="Arial"/>
              </a:rPr>
              <a:t>WBSCM Entitlement Knowledge Check </a:t>
            </a: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95</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8B3E85DA-5D17-9D03-A690-DCD734493CBC}"/>
              </a:ext>
            </a:extLst>
          </p:cNvPr>
          <p:cNvSpPr txBox="1"/>
          <p:nvPr/>
        </p:nvSpPr>
        <p:spPr>
          <a:xfrm>
            <a:off x="559034" y="2548919"/>
            <a:ext cx="10626117" cy="286232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cs typeface="Arial"/>
              </a:rPr>
              <a:t>B. Download a PDF Entitlement Detail Report </a:t>
            </a:r>
            <a:endParaRPr lang="en-US"/>
          </a:p>
          <a:p>
            <a:endParaRPr lang="en-US" sz="2400">
              <a:latin typeface="Arial"/>
              <a:cs typeface="Arial"/>
            </a:endParaRPr>
          </a:p>
          <a:p>
            <a:r>
              <a:rPr lang="en-US" sz="2400">
                <a:latin typeface="Arial"/>
                <a:cs typeface="Arial"/>
              </a:rPr>
              <a:t>An Entitlement Detail Report will include the information needed to check accurate available entitlement amounts. However, a PDF download may not include the column that contains this information.</a:t>
            </a:r>
          </a:p>
          <a:p>
            <a:endParaRPr lang="en-US" sz="2400">
              <a:latin typeface="Arial"/>
              <a:cs typeface="Arial"/>
            </a:endParaRPr>
          </a:p>
          <a:p>
            <a:endParaRPr lang="en-US">
              <a:latin typeface="Century Gothic"/>
              <a:cs typeface="Arial"/>
            </a:endParaRPr>
          </a:p>
          <a:p>
            <a:endParaRPr lang="en-US">
              <a:latin typeface="Century Gothic"/>
              <a:cs typeface="Arial"/>
            </a:endParaRPr>
          </a:p>
        </p:txBody>
      </p:sp>
      <p:sp>
        <p:nvSpPr>
          <p:cNvPr id="8" name="Rectangle: Rounded Corners 7">
            <a:extLst>
              <a:ext uri="{FF2B5EF4-FFF2-40B4-BE49-F238E27FC236}">
                <a16:creationId xmlns:a16="http://schemas.microsoft.com/office/drawing/2014/main" id="{8347D2B8-6C8A-4A9D-1E7E-023C2E8D7751}"/>
              </a:ext>
            </a:extLst>
          </p:cNvPr>
          <p:cNvSpPr/>
          <p:nvPr/>
        </p:nvSpPr>
        <p:spPr>
          <a:xfrm>
            <a:off x="4946904" y="905256"/>
            <a:ext cx="1634937" cy="1333091"/>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B</a:t>
            </a:r>
          </a:p>
          <a:p>
            <a:pPr algn="ctr"/>
            <a:endParaRPr lang="en-US"/>
          </a:p>
        </p:txBody>
      </p:sp>
      <p:pic>
        <p:nvPicPr>
          <p:cNvPr id="4" name="Picture 4">
            <a:extLst>
              <a:ext uri="{FF2B5EF4-FFF2-40B4-BE49-F238E27FC236}">
                <a16:creationId xmlns:a16="http://schemas.microsoft.com/office/drawing/2014/main" id="{68DE2AD5-6972-3FA3-09A3-2FE5A7048318}"/>
              </a:ext>
            </a:extLst>
          </p:cNvPr>
          <p:cNvPicPr>
            <a:picLocks noChangeAspect="1"/>
          </p:cNvPicPr>
          <p:nvPr/>
        </p:nvPicPr>
        <p:blipFill>
          <a:blip r:embed="rId3"/>
          <a:stretch>
            <a:fillRect/>
          </a:stretch>
        </p:blipFill>
        <p:spPr>
          <a:xfrm>
            <a:off x="4572000" y="2624328"/>
            <a:ext cx="2390775" cy="2390775"/>
          </a:xfrm>
          <a:prstGeom prst="rect">
            <a:avLst/>
          </a:prstGeom>
        </p:spPr>
      </p:pic>
    </p:spTree>
    <p:extLst>
      <p:ext uri="{BB962C8B-B14F-4D97-AF65-F5344CB8AC3E}">
        <p14:creationId xmlns:p14="http://schemas.microsoft.com/office/powerpoint/2010/main" val="555249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latin typeface="Arial"/>
                <a:cs typeface="Arial"/>
              </a:rPr>
              <a:t>WBSCM Entitlement Knowledge Check </a:t>
            </a: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96</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8B3E85DA-5D17-9D03-A690-DCD734493CBC}"/>
              </a:ext>
            </a:extLst>
          </p:cNvPr>
          <p:cNvSpPr txBox="1"/>
          <p:nvPr/>
        </p:nvSpPr>
        <p:spPr>
          <a:xfrm>
            <a:off x="785253" y="2584638"/>
            <a:ext cx="10626117" cy="3139321"/>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mn-lt"/>
                <a:cs typeface="+mn-lt"/>
              </a:rPr>
              <a:t>C. Download an Entitlement Summary Report in Excel</a:t>
            </a:r>
            <a:endParaRPr lang="en-US">
              <a:latin typeface="Arial"/>
              <a:cs typeface="Arial"/>
            </a:endParaRPr>
          </a:p>
          <a:p>
            <a:endParaRPr lang="en-US" sz="2400">
              <a:latin typeface="Arial"/>
              <a:cs typeface="Arial"/>
            </a:endParaRPr>
          </a:p>
          <a:p>
            <a:endParaRPr lang="en-US" sz="2400">
              <a:latin typeface="Arial"/>
              <a:cs typeface="Arial"/>
            </a:endParaRPr>
          </a:p>
          <a:p>
            <a:r>
              <a:rPr lang="en-US" sz="2400">
                <a:latin typeface="Arial"/>
                <a:cs typeface="Arial"/>
              </a:rPr>
              <a:t>While downloading an Excel file will ensure all available information from the report is viewable, the summary report will not include the column that includes the Entitlement Amount </a:t>
            </a:r>
            <a:r>
              <a:rPr lang="en-US" sz="2400" err="1">
                <a:latin typeface="Arial"/>
                <a:cs typeface="Arial"/>
              </a:rPr>
              <a:t>Availabl</a:t>
            </a:r>
            <a:r>
              <a:rPr lang="en-US" sz="2400">
                <a:latin typeface="Arial"/>
                <a:cs typeface="Arial"/>
              </a:rPr>
              <a:t>.</a:t>
            </a:r>
          </a:p>
          <a:p>
            <a:endParaRPr lang="en-US">
              <a:latin typeface="Century Gothic"/>
              <a:cs typeface="Arial"/>
            </a:endParaRPr>
          </a:p>
          <a:p>
            <a:endParaRPr lang="en-US">
              <a:latin typeface="Century Gothic"/>
              <a:cs typeface="Arial"/>
            </a:endParaRPr>
          </a:p>
          <a:p>
            <a:endParaRPr lang="en-US">
              <a:latin typeface="Century Gothic"/>
              <a:cs typeface="Arial"/>
            </a:endParaRPr>
          </a:p>
        </p:txBody>
      </p:sp>
      <p:sp>
        <p:nvSpPr>
          <p:cNvPr id="8" name="Rectangle: Rounded Corners 7">
            <a:extLst>
              <a:ext uri="{FF2B5EF4-FFF2-40B4-BE49-F238E27FC236}">
                <a16:creationId xmlns:a16="http://schemas.microsoft.com/office/drawing/2014/main" id="{8347D2B8-6C8A-4A9D-1E7E-023C2E8D7751}"/>
              </a:ext>
            </a:extLst>
          </p:cNvPr>
          <p:cNvSpPr/>
          <p:nvPr/>
        </p:nvSpPr>
        <p:spPr>
          <a:xfrm>
            <a:off x="4946904" y="905256"/>
            <a:ext cx="1634937" cy="1333091"/>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C</a:t>
            </a:r>
          </a:p>
          <a:p>
            <a:pPr algn="ctr"/>
            <a:endParaRPr lang="en-US"/>
          </a:p>
        </p:txBody>
      </p:sp>
    </p:spTree>
    <p:extLst>
      <p:ext uri="{BB962C8B-B14F-4D97-AF65-F5344CB8AC3E}">
        <p14:creationId xmlns:p14="http://schemas.microsoft.com/office/powerpoint/2010/main" val="19572605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latin typeface="Arial"/>
                <a:cs typeface="Arial"/>
              </a:rPr>
              <a:t>WBSCM Entitlement Knowledge Check </a:t>
            </a: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97</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8B3E85DA-5D17-9D03-A690-DCD734493CBC}"/>
              </a:ext>
            </a:extLst>
          </p:cNvPr>
          <p:cNvSpPr txBox="1"/>
          <p:nvPr/>
        </p:nvSpPr>
        <p:spPr>
          <a:xfrm>
            <a:off x="785253" y="2584638"/>
            <a:ext cx="10626117" cy="304698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mn-lt"/>
                <a:cs typeface="+mn-lt"/>
              </a:rPr>
              <a:t>C. Download an Entitlement Summary Report in Excel</a:t>
            </a:r>
            <a:endParaRPr lang="en-US" sz="2400">
              <a:latin typeface="Arial"/>
              <a:cs typeface="Arial"/>
            </a:endParaRPr>
          </a:p>
          <a:p>
            <a:endParaRPr lang="en-US" sz="2400">
              <a:latin typeface="Arial"/>
              <a:cs typeface="Arial"/>
            </a:endParaRPr>
          </a:p>
          <a:p>
            <a:endParaRPr lang="en-US" sz="2400">
              <a:latin typeface="Arial"/>
              <a:cs typeface="Arial"/>
            </a:endParaRPr>
          </a:p>
          <a:p>
            <a:r>
              <a:rPr lang="en-US" sz="2400">
                <a:latin typeface="Arial"/>
                <a:cs typeface="Arial"/>
              </a:rPr>
              <a:t>While downloading an Excel file will ensure all available information from the report is viewable, the summary report will not include the column that includes the Entitlement Amount </a:t>
            </a:r>
            <a:r>
              <a:rPr lang="en-US" sz="2400" err="1">
                <a:latin typeface="Arial"/>
                <a:cs typeface="Arial"/>
              </a:rPr>
              <a:t>Availabl</a:t>
            </a:r>
            <a:r>
              <a:rPr lang="en-US" sz="2400">
                <a:latin typeface="Arial"/>
                <a:cs typeface="Arial"/>
              </a:rPr>
              <a:t>.</a:t>
            </a:r>
          </a:p>
          <a:p>
            <a:endParaRPr lang="en-US" sz="2400">
              <a:latin typeface="Arial"/>
              <a:cs typeface="Arial"/>
            </a:endParaRPr>
          </a:p>
          <a:p>
            <a:endParaRPr lang="en-US" sz="2400">
              <a:latin typeface="Arial"/>
              <a:cs typeface="Arial"/>
            </a:endParaRPr>
          </a:p>
        </p:txBody>
      </p:sp>
      <p:sp>
        <p:nvSpPr>
          <p:cNvPr id="8" name="Rectangle: Rounded Corners 7">
            <a:extLst>
              <a:ext uri="{FF2B5EF4-FFF2-40B4-BE49-F238E27FC236}">
                <a16:creationId xmlns:a16="http://schemas.microsoft.com/office/drawing/2014/main" id="{8347D2B8-6C8A-4A9D-1E7E-023C2E8D7751}"/>
              </a:ext>
            </a:extLst>
          </p:cNvPr>
          <p:cNvSpPr/>
          <p:nvPr/>
        </p:nvSpPr>
        <p:spPr>
          <a:xfrm>
            <a:off x="4946904" y="905256"/>
            <a:ext cx="1634937" cy="1333091"/>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C</a:t>
            </a:r>
          </a:p>
          <a:p>
            <a:pPr algn="ctr"/>
            <a:endParaRPr lang="en-US"/>
          </a:p>
        </p:txBody>
      </p:sp>
      <p:pic>
        <p:nvPicPr>
          <p:cNvPr id="4" name="Picture 4" descr="Shape&#10;&#10;Description automatically generated">
            <a:extLst>
              <a:ext uri="{FF2B5EF4-FFF2-40B4-BE49-F238E27FC236}">
                <a16:creationId xmlns:a16="http://schemas.microsoft.com/office/drawing/2014/main" id="{E04892C2-E597-E9A3-3641-58639F0E4CE9}"/>
              </a:ext>
            </a:extLst>
          </p:cNvPr>
          <p:cNvPicPr>
            <a:picLocks noChangeAspect="1"/>
          </p:cNvPicPr>
          <p:nvPr/>
        </p:nvPicPr>
        <p:blipFill>
          <a:blip r:embed="rId3"/>
          <a:stretch>
            <a:fillRect/>
          </a:stretch>
        </p:blipFill>
        <p:spPr>
          <a:xfrm>
            <a:off x="4572000" y="2624328"/>
            <a:ext cx="2390775" cy="2381250"/>
          </a:xfrm>
          <a:prstGeom prst="rect">
            <a:avLst/>
          </a:prstGeom>
        </p:spPr>
      </p:pic>
    </p:spTree>
    <p:extLst>
      <p:ext uri="{BB962C8B-B14F-4D97-AF65-F5344CB8AC3E}">
        <p14:creationId xmlns:p14="http://schemas.microsoft.com/office/powerpoint/2010/main" val="3014104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latin typeface="Arial"/>
                <a:cs typeface="Arial"/>
              </a:rPr>
              <a:t>WBSCM Entitlement Knowledge Check </a:t>
            </a: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98</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8B3E85DA-5D17-9D03-A690-DCD734493CBC}"/>
              </a:ext>
            </a:extLst>
          </p:cNvPr>
          <p:cNvSpPr txBox="1"/>
          <p:nvPr/>
        </p:nvSpPr>
        <p:spPr>
          <a:xfrm>
            <a:off x="785253" y="2584638"/>
            <a:ext cx="10626117" cy="332398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mn-lt"/>
                <a:cs typeface="+mn-lt"/>
              </a:rPr>
              <a:t>D. Download an Entitlement Detail Report in Excel</a:t>
            </a:r>
            <a:endParaRPr lang="en-US">
              <a:latin typeface="Arial"/>
            </a:endParaRPr>
          </a:p>
          <a:p>
            <a:endParaRPr lang="en-US" sz="2400">
              <a:latin typeface="Arial"/>
              <a:cs typeface="Arial"/>
            </a:endParaRPr>
          </a:p>
          <a:p>
            <a:r>
              <a:rPr lang="en-US" sz="2400">
                <a:latin typeface="Arial"/>
                <a:cs typeface="Arial"/>
              </a:rPr>
              <a:t>Exporting/Downloading an Entitlement Detail Report will include the information requested for Entitlement Amount </a:t>
            </a:r>
            <a:r>
              <a:rPr lang="en-US" sz="2400" err="1">
                <a:latin typeface="Arial"/>
                <a:cs typeface="Arial"/>
              </a:rPr>
              <a:t>Availabl</a:t>
            </a:r>
            <a:r>
              <a:rPr lang="en-US" sz="2400">
                <a:latin typeface="Arial"/>
                <a:cs typeface="Arial"/>
              </a:rPr>
              <a:t> and allows the information to be viewed in a file where all information is presented.</a:t>
            </a:r>
          </a:p>
          <a:p>
            <a:endParaRPr lang="en-US" sz="2400">
              <a:latin typeface="Arial"/>
              <a:cs typeface="Arial"/>
            </a:endParaRPr>
          </a:p>
          <a:p>
            <a:endParaRPr lang="en-US" sz="2400">
              <a:latin typeface="Arial"/>
              <a:cs typeface="Arial"/>
            </a:endParaRPr>
          </a:p>
          <a:p>
            <a:endParaRPr lang="en-US" sz="2400">
              <a:latin typeface="Arial"/>
              <a:cs typeface="Arial"/>
            </a:endParaRPr>
          </a:p>
          <a:p>
            <a:endParaRPr lang="en-US">
              <a:latin typeface="Century Gothic"/>
              <a:cs typeface="Arial"/>
            </a:endParaRPr>
          </a:p>
        </p:txBody>
      </p:sp>
      <p:sp>
        <p:nvSpPr>
          <p:cNvPr id="8" name="Rectangle: Rounded Corners 7">
            <a:extLst>
              <a:ext uri="{FF2B5EF4-FFF2-40B4-BE49-F238E27FC236}">
                <a16:creationId xmlns:a16="http://schemas.microsoft.com/office/drawing/2014/main" id="{8347D2B8-6C8A-4A9D-1E7E-023C2E8D7751}"/>
              </a:ext>
            </a:extLst>
          </p:cNvPr>
          <p:cNvSpPr/>
          <p:nvPr/>
        </p:nvSpPr>
        <p:spPr>
          <a:xfrm>
            <a:off x="4946904" y="905256"/>
            <a:ext cx="1634937" cy="1333091"/>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D</a:t>
            </a:r>
          </a:p>
          <a:p>
            <a:pPr algn="ctr"/>
            <a:endParaRPr lang="en-US"/>
          </a:p>
        </p:txBody>
      </p:sp>
    </p:spTree>
    <p:extLst>
      <p:ext uri="{BB962C8B-B14F-4D97-AF65-F5344CB8AC3E}">
        <p14:creationId xmlns:p14="http://schemas.microsoft.com/office/powerpoint/2010/main" val="2524396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79262-7FCA-4DFF-9FD7-091989C60C3F}"/>
              </a:ext>
            </a:extLst>
          </p:cNvPr>
          <p:cNvSpPr>
            <a:spLocks noGrp="1"/>
          </p:cNvSpPr>
          <p:nvPr>
            <p:ph type="body" sz="quarter" idx="10"/>
          </p:nvPr>
        </p:nvSpPr>
        <p:spPr>
          <a:xfrm>
            <a:off x="616741" y="231928"/>
            <a:ext cx="10618040" cy="514522"/>
          </a:xfrm>
          <a:ln w="28575">
            <a:solidFill>
              <a:schemeClr val="tx1"/>
            </a:solidFill>
          </a:ln>
        </p:spPr>
        <p:txBody>
          <a:bodyPr lIns="91440" tIns="45720" rIns="91440" bIns="45720" anchor="t"/>
          <a:lstStyle/>
          <a:p>
            <a:pPr algn="ctr"/>
            <a:r>
              <a:rPr lang="en-US" sz="3200">
                <a:latin typeface="Arial"/>
                <a:cs typeface="Arial"/>
              </a:rPr>
              <a:t>WBSCM Entitlement Knowledge Check </a:t>
            </a:r>
            <a:endParaRPr lang="en-US" sz="3200"/>
          </a:p>
        </p:txBody>
      </p:sp>
      <p:sp>
        <p:nvSpPr>
          <p:cNvPr id="9" name="Slide Number Placeholder 8">
            <a:extLst>
              <a:ext uri="{FF2B5EF4-FFF2-40B4-BE49-F238E27FC236}">
                <a16:creationId xmlns:a16="http://schemas.microsoft.com/office/drawing/2014/main" id="{631521DB-41C6-451F-8AE7-4D0178710DF4}"/>
              </a:ext>
            </a:extLst>
          </p:cNvPr>
          <p:cNvSpPr>
            <a:spLocks noGrp="1"/>
          </p:cNvSpPr>
          <p:nvPr>
            <p:ph type="sldNum" sz="quarter" idx="20"/>
          </p:nvPr>
        </p:nvSpPr>
        <p:spPr/>
        <p:txBody>
          <a:bodyPr/>
          <a:lstStyle/>
          <a:p>
            <a:fld id="{4179449E-6FBB-2343-B3AE-D1EFA46A6E77}" type="slidenum">
              <a:rPr lang="en-US" smtClean="0"/>
              <a:pPr/>
              <a:t>99</a:t>
            </a:fld>
            <a:endParaRPr lang="en-US"/>
          </a:p>
        </p:txBody>
      </p:sp>
      <p:sp>
        <p:nvSpPr>
          <p:cNvPr id="11" name="Rectangle 10">
            <a:extLst>
              <a:ext uri="{FF2B5EF4-FFF2-40B4-BE49-F238E27FC236}">
                <a16:creationId xmlns:a16="http://schemas.microsoft.com/office/drawing/2014/main" id="{20BF96F0-7BF9-4D23-889B-67A12AABB9B0}"/>
              </a:ext>
            </a:extLst>
          </p:cNvPr>
          <p:cNvSpPr/>
          <p:nvPr/>
        </p:nvSpPr>
        <p:spPr>
          <a:xfrm>
            <a:off x="0" y="6079619"/>
            <a:ext cx="12192000" cy="638176"/>
          </a:xfrm>
          <a:prstGeom prst="rect">
            <a:avLst/>
          </a:prstGeom>
          <a:solidFill>
            <a:srgbClr val="721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2">
              <a:solidFill>
                <a:srgbClr val="F3B12E"/>
              </a:solidFill>
              <a:latin typeface="Rockwell" panose="02060603020205020403" pitchFamily="18" charset="0"/>
            </a:endParaRPr>
          </a:p>
        </p:txBody>
      </p:sp>
      <p:sp>
        <p:nvSpPr>
          <p:cNvPr id="3" name="TextBox 2">
            <a:extLst>
              <a:ext uri="{FF2B5EF4-FFF2-40B4-BE49-F238E27FC236}">
                <a16:creationId xmlns:a16="http://schemas.microsoft.com/office/drawing/2014/main" id="{8B3E85DA-5D17-9D03-A690-DCD734493CBC}"/>
              </a:ext>
            </a:extLst>
          </p:cNvPr>
          <p:cNvSpPr txBox="1"/>
          <p:nvPr/>
        </p:nvSpPr>
        <p:spPr>
          <a:xfrm>
            <a:off x="785253" y="2584638"/>
            <a:ext cx="10626117" cy="332398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rial"/>
                <a:ea typeface="+mn-lt"/>
                <a:cs typeface="+mn-lt"/>
              </a:rPr>
              <a:t>D. Download an Entitlement Detail Report in Excel</a:t>
            </a:r>
            <a:endParaRPr lang="en-US">
              <a:latin typeface="Arial"/>
            </a:endParaRPr>
          </a:p>
          <a:p>
            <a:endParaRPr lang="en-US" sz="2400">
              <a:latin typeface="Arial"/>
              <a:cs typeface="Arial"/>
            </a:endParaRPr>
          </a:p>
          <a:p>
            <a:r>
              <a:rPr lang="en-US" sz="2400">
                <a:latin typeface="Arial"/>
                <a:cs typeface="Arial"/>
              </a:rPr>
              <a:t>Exporting/Downloading an Entitlement Detail Report will include the information requested for Entitlement Amount Availabl and allows the information to be viewed in a file where all information is presented.</a:t>
            </a:r>
          </a:p>
          <a:p>
            <a:endParaRPr lang="en-US" sz="2400">
              <a:latin typeface="Arial"/>
              <a:cs typeface="Arial"/>
            </a:endParaRPr>
          </a:p>
          <a:p>
            <a:endParaRPr lang="en-US" sz="2400">
              <a:latin typeface="Arial"/>
              <a:cs typeface="Arial"/>
            </a:endParaRPr>
          </a:p>
          <a:p>
            <a:endParaRPr lang="en-US" sz="2400">
              <a:latin typeface="Arial"/>
              <a:cs typeface="Arial"/>
            </a:endParaRPr>
          </a:p>
          <a:p>
            <a:endParaRPr lang="en-US">
              <a:latin typeface="Century Gothic"/>
              <a:cs typeface="Arial"/>
            </a:endParaRPr>
          </a:p>
        </p:txBody>
      </p:sp>
      <p:sp>
        <p:nvSpPr>
          <p:cNvPr id="8" name="Rectangle: Rounded Corners 7">
            <a:extLst>
              <a:ext uri="{FF2B5EF4-FFF2-40B4-BE49-F238E27FC236}">
                <a16:creationId xmlns:a16="http://schemas.microsoft.com/office/drawing/2014/main" id="{8347D2B8-6C8A-4A9D-1E7E-023C2E8D7751}"/>
              </a:ext>
            </a:extLst>
          </p:cNvPr>
          <p:cNvSpPr/>
          <p:nvPr/>
        </p:nvSpPr>
        <p:spPr>
          <a:xfrm>
            <a:off x="4946904" y="905256"/>
            <a:ext cx="1634937" cy="1333091"/>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r>
              <a:rPr lang="en-US" b="1">
                <a:latin typeface="Arial"/>
                <a:cs typeface="Arial"/>
              </a:rPr>
            </a:br>
            <a:r>
              <a:rPr lang="en-US" sz="4000" b="1">
                <a:solidFill>
                  <a:schemeClr val="tx1"/>
                </a:solidFill>
                <a:latin typeface="Arial"/>
                <a:ea typeface="+mn-lt"/>
                <a:cs typeface="Arial"/>
              </a:rPr>
              <a:t>D</a:t>
            </a:r>
          </a:p>
          <a:p>
            <a:pPr algn="ctr"/>
            <a:endParaRPr lang="en-US"/>
          </a:p>
        </p:txBody>
      </p:sp>
      <p:pic>
        <p:nvPicPr>
          <p:cNvPr id="4" name="Picture 4" descr="Shape, arrow&#10;&#10;Description automatically generated">
            <a:extLst>
              <a:ext uri="{FF2B5EF4-FFF2-40B4-BE49-F238E27FC236}">
                <a16:creationId xmlns:a16="http://schemas.microsoft.com/office/drawing/2014/main" id="{9269CF43-409D-F768-C31B-CEF2254B294B}"/>
              </a:ext>
            </a:extLst>
          </p:cNvPr>
          <p:cNvPicPr>
            <a:picLocks noChangeAspect="1"/>
          </p:cNvPicPr>
          <p:nvPr/>
        </p:nvPicPr>
        <p:blipFill>
          <a:blip r:embed="rId3"/>
          <a:stretch>
            <a:fillRect/>
          </a:stretch>
        </p:blipFill>
        <p:spPr>
          <a:xfrm>
            <a:off x="4627123" y="2541959"/>
            <a:ext cx="2743200" cy="2876550"/>
          </a:xfrm>
          <a:prstGeom prst="rect">
            <a:avLst/>
          </a:prstGeom>
        </p:spPr>
      </p:pic>
    </p:spTree>
    <p:extLst>
      <p:ext uri="{BB962C8B-B14F-4D97-AF65-F5344CB8AC3E}">
        <p14:creationId xmlns:p14="http://schemas.microsoft.com/office/powerpoint/2010/main" val="2469690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3">
      <a:dk1>
        <a:srgbClr val="000000"/>
      </a:dk1>
      <a:lt1>
        <a:srgbClr val="FFFFFF"/>
      </a:lt1>
      <a:dk2>
        <a:srgbClr val="FF9300"/>
      </a:dk2>
      <a:lt2>
        <a:srgbClr val="EBEBEB"/>
      </a:lt2>
      <a:accent1>
        <a:srgbClr val="EE1B2E"/>
      </a:accent1>
      <a:accent2>
        <a:srgbClr val="F2594D"/>
      </a:accent2>
      <a:accent3>
        <a:srgbClr val="F6987F"/>
      </a:accent3>
      <a:accent4>
        <a:srgbClr val="E9943A"/>
      </a:accent4>
      <a:accent5>
        <a:srgbClr val="61BD48"/>
      </a:accent5>
      <a:accent6>
        <a:srgbClr val="FF7C00"/>
      </a:accent6>
      <a:hlink>
        <a:srgbClr val="000000"/>
      </a:hlink>
      <a:folHlink>
        <a:srgbClr val="A5A5A5"/>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ACFP">
      <a:dk1>
        <a:srgbClr val="000000"/>
      </a:dk1>
      <a:lt1>
        <a:srgbClr val="FFFFFF"/>
      </a:lt1>
      <a:dk2>
        <a:srgbClr val="2EA7D2"/>
      </a:dk2>
      <a:lt2>
        <a:srgbClr val="FFFEFE"/>
      </a:lt2>
      <a:accent1>
        <a:srgbClr val="F3B812"/>
      </a:accent1>
      <a:accent2>
        <a:srgbClr val="EF4B24"/>
      </a:accent2>
      <a:accent3>
        <a:srgbClr val="2EA7D2"/>
      </a:accent3>
      <a:accent4>
        <a:srgbClr val="ABD037"/>
      </a:accent4>
      <a:accent5>
        <a:srgbClr val="F57E14"/>
      </a:accent5>
      <a:accent6>
        <a:srgbClr val="70AD47"/>
      </a:accent6>
      <a:hlink>
        <a:srgbClr val="000000"/>
      </a:hlink>
      <a:folHlink>
        <a:srgbClr val="919191"/>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8b6d689-0d54-477a-9966-fd4f195d874a" xsi:nil="true"/>
    <lcf76f155ced4ddcb4097134ff3c332f xmlns="6146fc1c-d1d5-4e31-bccf-448e84e59d2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AA5E6C0FE572B40A73046A46B783CC6" ma:contentTypeVersion="13" ma:contentTypeDescription="Create a new document." ma:contentTypeScope="" ma:versionID="04547b92a2f93c2320eb164026b9cf33">
  <xsd:schema xmlns:xsd="http://www.w3.org/2001/XMLSchema" xmlns:xs="http://www.w3.org/2001/XMLSchema" xmlns:p="http://schemas.microsoft.com/office/2006/metadata/properties" xmlns:ns2="6146fc1c-d1d5-4e31-bccf-448e84e59d21" xmlns:ns3="e8b6d689-0d54-477a-9966-fd4f195d874a" xmlns:ns4="968d3519-21c4-4a56-ab3d-9443eb79900e" targetNamespace="http://schemas.microsoft.com/office/2006/metadata/properties" ma:root="true" ma:fieldsID="a295cfbcc3fe20e472dd827c4d761ef9" ns2:_="" ns3:_="" ns4:_="">
    <xsd:import namespace="6146fc1c-d1d5-4e31-bccf-448e84e59d21"/>
    <xsd:import namespace="e8b6d689-0d54-477a-9966-fd4f195d874a"/>
    <xsd:import namespace="968d3519-21c4-4a56-ab3d-9443eb79900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4:SharedWithUsers" minOccurs="0"/>
                <xsd:element ref="ns4: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46fc1c-d1d5-4e31-bccf-448e84e59d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7879c0f-964c-456d-8ee4-6ba33605d1d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8b6d689-0d54-477a-9966-fd4f195d874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46a6a6c-0f07-4a28-9b6b-ef8d5d84ec6d}" ma:internalName="TaxCatchAll" ma:showField="CatchAllData" ma:web="e8b6d689-0d54-477a-9966-fd4f195d874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68d3519-21c4-4a56-ab3d-9443eb79900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7A22E0-19D6-467E-827D-546687BB15F4}">
  <ds:schemaRefs>
    <ds:schemaRef ds:uri="http://www.w3.org/XML/1998/namespace"/>
    <ds:schemaRef ds:uri="http://purl.org/dc/elements/1.1/"/>
    <ds:schemaRef ds:uri="42885fea-74c9-4729-88c6-2ce77fed68ec"/>
    <ds:schemaRef ds:uri="http://schemas.microsoft.com/office/2006/metadata/properties"/>
    <ds:schemaRef ds:uri="3eb9ff95-4672-440e-884a-8dd818b3a0cd"/>
    <ds:schemaRef ds:uri="http://schemas.microsoft.com/office/2006/documentManagement/types"/>
    <ds:schemaRef ds:uri="http://schemas.microsoft.com/office/infopath/2007/PartnerControls"/>
    <ds:schemaRef ds:uri="http://schemas.openxmlformats.org/package/2006/metadata/core-properties"/>
    <ds:schemaRef ds:uri="http://purl.org/dc/dcmitype/"/>
    <ds:schemaRef ds:uri="http://purl.org/dc/terms/"/>
    <ds:schemaRef ds:uri="e8b6d689-0d54-477a-9966-fd4f195d874a"/>
    <ds:schemaRef ds:uri="6146fc1c-d1d5-4e31-bccf-448e84e59d21"/>
  </ds:schemaRefs>
</ds:datastoreItem>
</file>

<file path=customXml/itemProps2.xml><?xml version="1.0" encoding="utf-8"?>
<ds:datastoreItem xmlns:ds="http://schemas.openxmlformats.org/officeDocument/2006/customXml" ds:itemID="{E3A2AEB7-73C1-4C9E-A530-D1B7363E6C7B}">
  <ds:schemaRefs>
    <ds:schemaRef ds:uri="http://schemas.microsoft.com/sharepoint/v3/contenttype/forms"/>
  </ds:schemaRefs>
</ds:datastoreItem>
</file>

<file path=customXml/itemProps3.xml><?xml version="1.0" encoding="utf-8"?>
<ds:datastoreItem xmlns:ds="http://schemas.openxmlformats.org/officeDocument/2006/customXml" ds:itemID="{0DDF2185-465D-4DFA-9C65-D37538E0EC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46fc1c-d1d5-4e31-bccf-448e84e59d21"/>
    <ds:schemaRef ds:uri="e8b6d689-0d54-477a-9966-fd4f195d874a"/>
    <ds:schemaRef ds:uri="968d3519-21c4-4a56-ab3d-9443eb7990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6011</Words>
  <Application>Microsoft Office PowerPoint</Application>
  <PresentationFormat>Widescreen</PresentationFormat>
  <Paragraphs>1088</Paragraphs>
  <Slides>104</Slides>
  <Notes>103</Notes>
  <HiddenSlides>1</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104</vt:i4>
      </vt:variant>
    </vt:vector>
  </HeadingPairs>
  <TitlesOfParts>
    <vt:vector size="121" baseType="lpstr">
      <vt:lpstr>Arial</vt:lpstr>
      <vt:lpstr>Arial Black</vt:lpstr>
      <vt:lpstr>Arial,Sans-Serif</vt:lpstr>
      <vt:lpstr>Calibri</vt:lpstr>
      <vt:lpstr>Cambria Math</vt:lpstr>
      <vt:lpstr>Century Gothic</vt:lpstr>
      <vt:lpstr>Franklin Gothic Book</vt:lpstr>
      <vt:lpstr>Georgia</vt:lpstr>
      <vt:lpstr>Rockwell</vt:lpstr>
      <vt:lpstr>Rockwell Light</vt:lpstr>
      <vt:lpstr>Times New Roman</vt:lpstr>
      <vt:lpstr>Trebuchet MS</vt:lpstr>
      <vt:lpstr>Wingdings</vt:lpstr>
      <vt:lpstr>Wingdings 3</vt:lpstr>
      <vt:lpstr>Office Theme</vt:lpstr>
      <vt:lpstr>Office Theme</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Fajar Indra;Sapphire J. King;Sarah Martin</dc:creator>
  <cp:lastModifiedBy>Diana Chavarria</cp:lastModifiedBy>
  <cp:revision>3</cp:revision>
  <dcterms:created xsi:type="dcterms:W3CDTF">2016-11-18T06:06:25Z</dcterms:created>
  <dcterms:modified xsi:type="dcterms:W3CDTF">2023-11-07T15:50:31Z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0x010100EAA5E6C0FE572B40A73046A46B783CC6</vt:lpwstr>
  </property>
</Properties>
</file>